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ink/ink3.xml" ContentType="application/inkml+xml"/>
  <Override PartName="/ppt/ink/ink4.xml" ContentType="application/inkml+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3"/>
    <p:sldMasterId id="2147483648" r:id="rId4"/>
  </p:sldMasterIdLst>
  <p:notesMasterIdLst>
    <p:notesMasterId r:id="rId35"/>
  </p:notesMasterIdLst>
  <p:sldIdLst>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F455EB-4920-4DA8-A86D-3A9A52FC611E}">
          <p14:sldIdLst>
            <p14:sldId id="269"/>
            <p14:sldId id="270"/>
            <p14:sldId id="271"/>
            <p14:sldId id="272"/>
            <p14:sldId id="273"/>
            <p14:sldId id="274"/>
            <p14:sldId id="275"/>
            <p14:sldId id="276"/>
            <p14:sldId id="277"/>
            <p14:sldId id="278"/>
            <p14:sldId id="279"/>
            <p14:sldId id="280"/>
            <p14:sldId id="281"/>
            <p14:sldId id="282"/>
            <p14:sldId id="283"/>
            <p14:sldId id="284"/>
            <p14:sldId id="285"/>
            <p14:sldId id="256"/>
            <p14:sldId id="257"/>
            <p14:sldId id="258"/>
            <p14:sldId id="259"/>
            <p14:sldId id="260"/>
            <p14:sldId id="261"/>
            <p14:sldId id="262"/>
            <p14:sldId id="263"/>
            <p14:sldId id="264"/>
            <p14:sldId id="265"/>
            <p14:sldId id="266"/>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1E615-748B-49B0-A179-059912E7E29E}" v="6" dt="2024-07-26T04:42:07.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97" d="100"/>
          <a:sy n="97" d="100"/>
        </p:scale>
        <p:origin x="90"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a Newman" userId="ecee9b40-ded9-4a67-85b7-9b476940e3f6" providerId="ADAL" clId="{1F794FA6-D7B4-445E-862A-9CFCFF312A44}"/>
    <pc:docChg chg="addSld delSld modSld sldOrd addMainMaster delMainMaster modSection">
      <pc:chgData name="Erica Newman" userId="ecee9b40-ded9-4a67-85b7-9b476940e3f6" providerId="ADAL" clId="{1F794FA6-D7B4-445E-862A-9CFCFF312A44}" dt="2024-07-26T06:01:06.963" v="22"/>
      <pc:docMkLst>
        <pc:docMk/>
      </pc:docMkLst>
      <pc:sldChg chg="ord">
        <pc:chgData name="Erica Newman" userId="ecee9b40-ded9-4a67-85b7-9b476940e3f6" providerId="ADAL" clId="{1F794FA6-D7B4-445E-862A-9CFCFF312A44}" dt="2024-07-26T06:01:06.963" v="22"/>
        <pc:sldMkLst>
          <pc:docMk/>
          <pc:sldMk cId="2977989087" sldId="256"/>
        </pc:sldMkLst>
      </pc:sldChg>
      <pc:sldChg chg="add del">
        <pc:chgData name="Erica Newman" userId="ecee9b40-ded9-4a67-85b7-9b476940e3f6" providerId="ADAL" clId="{1F794FA6-D7B4-445E-862A-9CFCFF312A44}" dt="2024-07-26T06:00:55.866" v="20"/>
        <pc:sldMkLst>
          <pc:docMk/>
          <pc:sldMk cId="2698452715" sldId="269"/>
        </pc:sldMkLst>
      </pc:sldChg>
      <pc:sldChg chg="add del">
        <pc:chgData name="Erica Newman" userId="ecee9b40-ded9-4a67-85b7-9b476940e3f6" providerId="ADAL" clId="{1F794FA6-D7B4-445E-862A-9CFCFF312A44}" dt="2024-07-26T06:00:55.866" v="20"/>
        <pc:sldMkLst>
          <pc:docMk/>
          <pc:sldMk cId="2993381998" sldId="270"/>
        </pc:sldMkLst>
      </pc:sldChg>
      <pc:sldChg chg="add del">
        <pc:chgData name="Erica Newman" userId="ecee9b40-ded9-4a67-85b7-9b476940e3f6" providerId="ADAL" clId="{1F794FA6-D7B4-445E-862A-9CFCFF312A44}" dt="2024-07-26T06:00:55.866" v="20"/>
        <pc:sldMkLst>
          <pc:docMk/>
          <pc:sldMk cId="2834202416" sldId="271"/>
        </pc:sldMkLst>
      </pc:sldChg>
      <pc:sldChg chg="add del">
        <pc:chgData name="Erica Newman" userId="ecee9b40-ded9-4a67-85b7-9b476940e3f6" providerId="ADAL" clId="{1F794FA6-D7B4-445E-862A-9CFCFF312A44}" dt="2024-07-26T06:00:55.866" v="20"/>
        <pc:sldMkLst>
          <pc:docMk/>
          <pc:sldMk cId="1933567388" sldId="272"/>
        </pc:sldMkLst>
      </pc:sldChg>
      <pc:sldChg chg="add del">
        <pc:chgData name="Erica Newman" userId="ecee9b40-ded9-4a67-85b7-9b476940e3f6" providerId="ADAL" clId="{1F794FA6-D7B4-445E-862A-9CFCFF312A44}" dt="2024-07-26T06:00:55.866" v="20"/>
        <pc:sldMkLst>
          <pc:docMk/>
          <pc:sldMk cId="1145892776" sldId="273"/>
        </pc:sldMkLst>
      </pc:sldChg>
      <pc:sldChg chg="add del">
        <pc:chgData name="Erica Newman" userId="ecee9b40-ded9-4a67-85b7-9b476940e3f6" providerId="ADAL" clId="{1F794FA6-D7B4-445E-862A-9CFCFF312A44}" dt="2024-07-26T06:00:55.866" v="20"/>
        <pc:sldMkLst>
          <pc:docMk/>
          <pc:sldMk cId="3611441902" sldId="274"/>
        </pc:sldMkLst>
      </pc:sldChg>
      <pc:sldChg chg="add del">
        <pc:chgData name="Erica Newman" userId="ecee9b40-ded9-4a67-85b7-9b476940e3f6" providerId="ADAL" clId="{1F794FA6-D7B4-445E-862A-9CFCFF312A44}" dt="2024-07-26T06:00:55.866" v="20"/>
        <pc:sldMkLst>
          <pc:docMk/>
          <pc:sldMk cId="1945128432" sldId="275"/>
        </pc:sldMkLst>
      </pc:sldChg>
      <pc:sldChg chg="add del">
        <pc:chgData name="Erica Newman" userId="ecee9b40-ded9-4a67-85b7-9b476940e3f6" providerId="ADAL" clId="{1F794FA6-D7B4-445E-862A-9CFCFF312A44}" dt="2024-07-26T06:00:55.866" v="20"/>
        <pc:sldMkLst>
          <pc:docMk/>
          <pc:sldMk cId="4030473127" sldId="276"/>
        </pc:sldMkLst>
      </pc:sldChg>
      <pc:sldChg chg="add del">
        <pc:chgData name="Erica Newman" userId="ecee9b40-ded9-4a67-85b7-9b476940e3f6" providerId="ADAL" clId="{1F794FA6-D7B4-445E-862A-9CFCFF312A44}" dt="2024-07-26T06:00:55.866" v="20"/>
        <pc:sldMkLst>
          <pc:docMk/>
          <pc:sldMk cId="2383249154" sldId="277"/>
        </pc:sldMkLst>
      </pc:sldChg>
      <pc:sldChg chg="add del">
        <pc:chgData name="Erica Newman" userId="ecee9b40-ded9-4a67-85b7-9b476940e3f6" providerId="ADAL" clId="{1F794FA6-D7B4-445E-862A-9CFCFF312A44}" dt="2024-07-26T06:00:55.866" v="20"/>
        <pc:sldMkLst>
          <pc:docMk/>
          <pc:sldMk cId="3802341720" sldId="278"/>
        </pc:sldMkLst>
      </pc:sldChg>
      <pc:sldChg chg="del">
        <pc:chgData name="Erica Newman" userId="ecee9b40-ded9-4a67-85b7-9b476940e3f6" providerId="ADAL" clId="{1F794FA6-D7B4-445E-862A-9CFCFF312A44}" dt="2024-07-26T06:00:15.418" v="10" actId="47"/>
        <pc:sldMkLst>
          <pc:docMk/>
          <pc:sldMk cId="2846938620" sldId="279"/>
        </pc:sldMkLst>
      </pc:sldChg>
      <pc:sldChg chg="add">
        <pc:chgData name="Erica Newman" userId="ecee9b40-ded9-4a67-85b7-9b476940e3f6" providerId="ADAL" clId="{1F794FA6-D7B4-445E-862A-9CFCFF312A44}" dt="2024-07-26T06:00:55.866" v="20"/>
        <pc:sldMkLst>
          <pc:docMk/>
          <pc:sldMk cId="3191544928" sldId="279"/>
        </pc:sldMkLst>
      </pc:sldChg>
      <pc:sldChg chg="del">
        <pc:chgData name="Erica Newman" userId="ecee9b40-ded9-4a67-85b7-9b476940e3f6" providerId="ADAL" clId="{1F794FA6-D7B4-445E-862A-9CFCFF312A44}" dt="2024-07-26T06:00:16.214" v="11" actId="47"/>
        <pc:sldMkLst>
          <pc:docMk/>
          <pc:sldMk cId="922937166" sldId="280"/>
        </pc:sldMkLst>
      </pc:sldChg>
      <pc:sldChg chg="add">
        <pc:chgData name="Erica Newman" userId="ecee9b40-ded9-4a67-85b7-9b476940e3f6" providerId="ADAL" clId="{1F794FA6-D7B4-445E-862A-9CFCFF312A44}" dt="2024-07-26T06:00:55.866" v="20"/>
        <pc:sldMkLst>
          <pc:docMk/>
          <pc:sldMk cId="2942909514" sldId="280"/>
        </pc:sldMkLst>
      </pc:sldChg>
      <pc:sldChg chg="add">
        <pc:chgData name="Erica Newman" userId="ecee9b40-ded9-4a67-85b7-9b476940e3f6" providerId="ADAL" clId="{1F794FA6-D7B4-445E-862A-9CFCFF312A44}" dt="2024-07-26T06:00:55.866" v="20"/>
        <pc:sldMkLst>
          <pc:docMk/>
          <pc:sldMk cId="2411402401" sldId="281"/>
        </pc:sldMkLst>
      </pc:sldChg>
      <pc:sldChg chg="del">
        <pc:chgData name="Erica Newman" userId="ecee9b40-ded9-4a67-85b7-9b476940e3f6" providerId="ADAL" clId="{1F794FA6-D7B4-445E-862A-9CFCFF312A44}" dt="2024-07-26T06:00:17.025" v="12" actId="47"/>
        <pc:sldMkLst>
          <pc:docMk/>
          <pc:sldMk cId="3563579625" sldId="281"/>
        </pc:sldMkLst>
      </pc:sldChg>
      <pc:sldChg chg="add">
        <pc:chgData name="Erica Newman" userId="ecee9b40-ded9-4a67-85b7-9b476940e3f6" providerId="ADAL" clId="{1F794FA6-D7B4-445E-862A-9CFCFF312A44}" dt="2024-07-26T06:00:55.866" v="20"/>
        <pc:sldMkLst>
          <pc:docMk/>
          <pc:sldMk cId="1426351190" sldId="282"/>
        </pc:sldMkLst>
      </pc:sldChg>
      <pc:sldChg chg="del">
        <pc:chgData name="Erica Newman" userId="ecee9b40-ded9-4a67-85b7-9b476940e3f6" providerId="ADAL" clId="{1F794FA6-D7B4-445E-862A-9CFCFF312A44}" dt="2024-07-26T06:00:17.795" v="13" actId="47"/>
        <pc:sldMkLst>
          <pc:docMk/>
          <pc:sldMk cId="2942909514" sldId="282"/>
        </pc:sldMkLst>
      </pc:sldChg>
      <pc:sldChg chg="del">
        <pc:chgData name="Erica Newman" userId="ecee9b40-ded9-4a67-85b7-9b476940e3f6" providerId="ADAL" clId="{1F794FA6-D7B4-445E-862A-9CFCFF312A44}" dt="2024-07-26T06:00:18.566" v="14" actId="47"/>
        <pc:sldMkLst>
          <pc:docMk/>
          <pc:sldMk cId="2411402401" sldId="283"/>
        </pc:sldMkLst>
      </pc:sldChg>
      <pc:sldChg chg="add">
        <pc:chgData name="Erica Newman" userId="ecee9b40-ded9-4a67-85b7-9b476940e3f6" providerId="ADAL" clId="{1F794FA6-D7B4-445E-862A-9CFCFF312A44}" dt="2024-07-26T06:00:55.866" v="20"/>
        <pc:sldMkLst>
          <pc:docMk/>
          <pc:sldMk cId="2896258687" sldId="283"/>
        </pc:sldMkLst>
      </pc:sldChg>
      <pc:sldChg chg="del">
        <pc:chgData name="Erica Newman" userId="ecee9b40-ded9-4a67-85b7-9b476940e3f6" providerId="ADAL" clId="{1F794FA6-D7B4-445E-862A-9CFCFF312A44}" dt="2024-07-26T06:00:19.337" v="15" actId="47"/>
        <pc:sldMkLst>
          <pc:docMk/>
          <pc:sldMk cId="1426351190" sldId="284"/>
        </pc:sldMkLst>
      </pc:sldChg>
      <pc:sldChg chg="add">
        <pc:chgData name="Erica Newman" userId="ecee9b40-ded9-4a67-85b7-9b476940e3f6" providerId="ADAL" clId="{1F794FA6-D7B4-445E-862A-9CFCFF312A44}" dt="2024-07-26T06:00:55.866" v="20"/>
        <pc:sldMkLst>
          <pc:docMk/>
          <pc:sldMk cId="4245254112" sldId="284"/>
        </pc:sldMkLst>
      </pc:sldChg>
      <pc:sldChg chg="add">
        <pc:chgData name="Erica Newman" userId="ecee9b40-ded9-4a67-85b7-9b476940e3f6" providerId="ADAL" clId="{1F794FA6-D7B4-445E-862A-9CFCFF312A44}" dt="2024-07-26T06:00:55.866" v="20"/>
        <pc:sldMkLst>
          <pc:docMk/>
          <pc:sldMk cId="279555414" sldId="285"/>
        </pc:sldMkLst>
      </pc:sldChg>
      <pc:sldChg chg="del">
        <pc:chgData name="Erica Newman" userId="ecee9b40-ded9-4a67-85b7-9b476940e3f6" providerId="ADAL" clId="{1F794FA6-D7B4-445E-862A-9CFCFF312A44}" dt="2024-07-26T06:00:20.141" v="16" actId="47"/>
        <pc:sldMkLst>
          <pc:docMk/>
          <pc:sldMk cId="2896258687" sldId="285"/>
        </pc:sldMkLst>
      </pc:sldChg>
      <pc:sldChg chg="del">
        <pc:chgData name="Erica Newman" userId="ecee9b40-ded9-4a67-85b7-9b476940e3f6" providerId="ADAL" clId="{1F794FA6-D7B4-445E-862A-9CFCFF312A44}" dt="2024-07-26T06:00:20.877" v="17" actId="47"/>
        <pc:sldMkLst>
          <pc:docMk/>
          <pc:sldMk cId="4245254112" sldId="286"/>
        </pc:sldMkLst>
      </pc:sldChg>
      <pc:sldChg chg="del">
        <pc:chgData name="Erica Newman" userId="ecee9b40-ded9-4a67-85b7-9b476940e3f6" providerId="ADAL" clId="{1F794FA6-D7B4-445E-862A-9CFCFF312A44}" dt="2024-07-26T06:00:21.725" v="18" actId="47"/>
        <pc:sldMkLst>
          <pc:docMk/>
          <pc:sldMk cId="279555414" sldId="287"/>
        </pc:sldMkLst>
      </pc:sldChg>
      <pc:sldMasterChg chg="add del addSldLayout delSldLayout">
        <pc:chgData name="Erica Newman" userId="ecee9b40-ded9-4a67-85b7-9b476940e3f6" providerId="ADAL" clId="{1F794FA6-D7B4-445E-862A-9CFCFF312A44}" dt="2024-07-26T06:00:55.835" v="19" actId="27028"/>
        <pc:sldMasterMkLst>
          <pc:docMk/>
          <pc:sldMasterMk cId="930157044" sldId="2147483648"/>
        </pc:sldMasterMkLst>
        <pc:sldLayoutChg chg="add">
          <pc:chgData name="Erica Newman" userId="ecee9b40-ded9-4a67-85b7-9b476940e3f6" providerId="ADAL" clId="{1F794FA6-D7B4-445E-862A-9CFCFF312A44}" dt="2024-07-26T06:00:55.835" v="19" actId="27028"/>
          <pc:sldLayoutMkLst>
            <pc:docMk/>
            <pc:sldMasterMk cId="930157044" sldId="2147483648"/>
            <pc:sldLayoutMk cId="3324658521" sldId="2147483649"/>
          </pc:sldLayoutMkLst>
        </pc:sldLayoutChg>
        <pc:sldLayoutChg chg="add del">
          <pc:chgData name="Erica Newman" userId="ecee9b40-ded9-4a67-85b7-9b476940e3f6" providerId="ADAL" clId="{1F794FA6-D7B4-445E-862A-9CFCFF312A44}" dt="2024-07-26T06:00:55.835" v="19" actId="27028"/>
          <pc:sldLayoutMkLst>
            <pc:docMk/>
            <pc:sldMasterMk cId="930157044" sldId="2147483648"/>
            <pc:sldLayoutMk cId="526676833" sldId="2147483650"/>
          </pc:sldLayoutMkLst>
        </pc:sldLayoutChg>
        <pc:sldLayoutChg chg="add">
          <pc:chgData name="Erica Newman" userId="ecee9b40-ded9-4a67-85b7-9b476940e3f6" providerId="ADAL" clId="{1F794FA6-D7B4-445E-862A-9CFCFF312A44}" dt="2024-07-26T06:00:55.835" v="19" actId="27028"/>
          <pc:sldLayoutMkLst>
            <pc:docMk/>
            <pc:sldMasterMk cId="930157044" sldId="2147483648"/>
            <pc:sldLayoutMk cId="3392031850" sldId="2147483651"/>
          </pc:sldLayoutMkLst>
        </pc:sldLayoutChg>
        <pc:sldLayoutChg chg="add">
          <pc:chgData name="Erica Newman" userId="ecee9b40-ded9-4a67-85b7-9b476940e3f6" providerId="ADAL" clId="{1F794FA6-D7B4-445E-862A-9CFCFF312A44}" dt="2024-07-26T06:00:55.835" v="19" actId="27028"/>
          <pc:sldLayoutMkLst>
            <pc:docMk/>
            <pc:sldMasterMk cId="930157044" sldId="2147483648"/>
            <pc:sldLayoutMk cId="1388761408" sldId="2147483652"/>
          </pc:sldLayoutMkLst>
        </pc:sldLayoutChg>
        <pc:sldLayoutChg chg="add del">
          <pc:chgData name="Erica Newman" userId="ecee9b40-ded9-4a67-85b7-9b476940e3f6" providerId="ADAL" clId="{1F794FA6-D7B4-445E-862A-9CFCFF312A44}" dt="2024-07-26T06:00:55.835" v="19" actId="27028"/>
          <pc:sldLayoutMkLst>
            <pc:docMk/>
            <pc:sldMasterMk cId="930157044" sldId="2147483648"/>
            <pc:sldLayoutMk cId="3004963085" sldId="2147483653"/>
          </pc:sldLayoutMkLst>
        </pc:sldLayoutChg>
        <pc:sldLayoutChg chg="add">
          <pc:chgData name="Erica Newman" userId="ecee9b40-ded9-4a67-85b7-9b476940e3f6" providerId="ADAL" clId="{1F794FA6-D7B4-445E-862A-9CFCFF312A44}" dt="2024-07-26T06:00:55.835" v="19" actId="27028"/>
          <pc:sldLayoutMkLst>
            <pc:docMk/>
            <pc:sldMasterMk cId="930157044" sldId="2147483648"/>
            <pc:sldLayoutMk cId="482341601" sldId="2147483654"/>
          </pc:sldLayoutMkLst>
        </pc:sldLayoutChg>
        <pc:sldLayoutChg chg="add">
          <pc:chgData name="Erica Newman" userId="ecee9b40-ded9-4a67-85b7-9b476940e3f6" providerId="ADAL" clId="{1F794FA6-D7B4-445E-862A-9CFCFF312A44}" dt="2024-07-26T06:00:55.835" v="19" actId="27028"/>
          <pc:sldLayoutMkLst>
            <pc:docMk/>
            <pc:sldMasterMk cId="930157044" sldId="2147483648"/>
            <pc:sldLayoutMk cId="1047246425" sldId="2147483655"/>
          </pc:sldLayoutMkLst>
        </pc:sldLayoutChg>
        <pc:sldLayoutChg chg="add del">
          <pc:chgData name="Erica Newman" userId="ecee9b40-ded9-4a67-85b7-9b476940e3f6" providerId="ADAL" clId="{1F794FA6-D7B4-445E-862A-9CFCFF312A44}" dt="2024-07-26T06:00:55.835" v="19" actId="27028"/>
          <pc:sldLayoutMkLst>
            <pc:docMk/>
            <pc:sldMasterMk cId="930157044" sldId="2147483648"/>
            <pc:sldLayoutMk cId="2287215092" sldId="2147483656"/>
          </pc:sldLayoutMkLst>
        </pc:sldLayoutChg>
        <pc:sldLayoutChg chg="add">
          <pc:chgData name="Erica Newman" userId="ecee9b40-ded9-4a67-85b7-9b476940e3f6" providerId="ADAL" clId="{1F794FA6-D7B4-445E-862A-9CFCFF312A44}" dt="2024-07-26T06:00:55.835" v="19" actId="27028"/>
          <pc:sldLayoutMkLst>
            <pc:docMk/>
            <pc:sldMasterMk cId="930157044" sldId="2147483648"/>
            <pc:sldLayoutMk cId="3265530391" sldId="2147483657"/>
          </pc:sldLayoutMkLst>
        </pc:sldLayoutChg>
        <pc:sldLayoutChg chg="add">
          <pc:chgData name="Erica Newman" userId="ecee9b40-ded9-4a67-85b7-9b476940e3f6" providerId="ADAL" clId="{1F794FA6-D7B4-445E-862A-9CFCFF312A44}" dt="2024-07-26T06:00:55.835" v="19" actId="27028"/>
          <pc:sldLayoutMkLst>
            <pc:docMk/>
            <pc:sldMasterMk cId="930157044" sldId="2147483648"/>
            <pc:sldLayoutMk cId="2676783446" sldId="2147483658"/>
          </pc:sldLayoutMkLst>
        </pc:sldLayoutChg>
        <pc:sldLayoutChg chg="add">
          <pc:chgData name="Erica Newman" userId="ecee9b40-ded9-4a67-85b7-9b476940e3f6" providerId="ADAL" clId="{1F794FA6-D7B4-445E-862A-9CFCFF312A44}" dt="2024-07-26T06:00:55.835" v="19" actId="27028"/>
          <pc:sldLayoutMkLst>
            <pc:docMk/>
            <pc:sldMasterMk cId="930157044" sldId="2147483648"/>
            <pc:sldLayoutMk cId="1347079110" sldId="2147483659"/>
          </pc:sldLayoutMkLst>
        </pc:sldLayoutChg>
        <pc:sldLayoutChg chg="add">
          <pc:chgData name="Erica Newman" userId="ecee9b40-ded9-4a67-85b7-9b476940e3f6" providerId="ADAL" clId="{1F794FA6-D7B4-445E-862A-9CFCFF312A44}" dt="2024-07-26T06:00:55.835" v="19" actId="27028"/>
          <pc:sldLayoutMkLst>
            <pc:docMk/>
            <pc:sldMasterMk cId="930157044" sldId="2147483648"/>
            <pc:sldLayoutMk cId="550698501" sldId="214748367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wmphnetwork-my.sharepoint.com/personal/thuc_phan_ddwmphn_com_au/Documents/Documents/Darling%20Downs%20and%20West%20Moreton/Data%20requests/Antenatal%20visit/Maternity%20symposium/Maternity%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wmphnetwork-my.sharepoint.com/personal/thuc_phan_ddwmphn_com_au/Documents/Documents/Darling%20Downs%20and%20West%20Moreton/Data%20requests/Antenatal%20visit/Maternity%20symposium/Maternity%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wmphnetwork-my.sharepoint.com/personal/thuc_phan_ddwmphn_com_au/Documents/Documents/Darling%20Downs%20and%20West%20Moreton/Data%20requests/Antenatal%20visit/Maternity%20symposium/Maternity%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wmphnetwork-my.sharepoint.com/personal/thuc_phan_ddwmphn_com_au/Documents/Documents/Darling%20Downs%20and%20West%20Moreton/Data%20requests/Antenatal%20visit/Maternity%20symposium/Maternity%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wmphnetwork-my.sharepoint.com/personal/thuc_phan_ddwmphn_com_au/Documents/Documents/Darling%20Downs%20and%20West%20Moreton/Data%20requests/Antenatal%20visit/Maternity%20symposium/Maternity%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wmphnetwork-my.sharepoint.com/personal/thuc_phan_ddwmphn_com_au/Documents/Documents/Darling%20Downs%20and%20West%20Moreton/Data%20requests/Antenatal%20visit/Maternity%20symposium/Maternity%20dat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AU" b="1" dirty="0"/>
              <a:t>Population growth</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tx>
            <c:strRef>
              <c:f>'Population growth'!$C$1</c:f>
              <c:strCache>
                <c:ptCount val="1"/>
                <c:pt idx="0">
                  <c:v>Census 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'Population growth'!$A$2:$A$9</c:f>
              <c:strCache>
                <c:ptCount val="5"/>
                <c:pt idx="0">
                  <c:v>Brisbane (C)</c:v>
                </c:pt>
                <c:pt idx="1">
                  <c:v>Ipswich (C)</c:v>
                </c:pt>
                <c:pt idx="2">
                  <c:v>Lockyer Valley (R)</c:v>
                </c:pt>
                <c:pt idx="3">
                  <c:v>Scenic Rim (R)</c:v>
                </c:pt>
                <c:pt idx="4">
                  <c:v>Somerset (R)</c:v>
                </c:pt>
              </c:strCache>
            </c:strRef>
          </c:cat>
          <c:val>
            <c:numRef>
              <c:f>'Population growth'!$C$2:$C$9</c:f>
              <c:numCache>
                <c:formatCode>_-* #,##0_-;\-* #,##0_-;_-* "-"??_-;_-@_-</c:formatCode>
                <c:ptCount val="5"/>
                <c:pt idx="0">
                  <c:v>6183.5719230000004</c:v>
                </c:pt>
                <c:pt idx="1">
                  <c:v>193733</c:v>
                </c:pt>
                <c:pt idx="2">
                  <c:v>38609</c:v>
                </c:pt>
                <c:pt idx="3">
                  <c:v>11871.550396000001</c:v>
                </c:pt>
                <c:pt idx="4">
                  <c:v>20060.398191600001</c:v>
                </c:pt>
              </c:numCache>
            </c:numRef>
          </c:val>
          <c:extLst>
            <c:ext xmlns:c16="http://schemas.microsoft.com/office/drawing/2014/chart" uri="{C3380CC4-5D6E-409C-BE32-E72D297353CC}">
              <c16:uniqueId val="{00000000-41CD-4835-A892-D2296EB10168}"/>
            </c:ext>
          </c:extLst>
        </c:ser>
        <c:ser>
          <c:idx val="1"/>
          <c:order val="1"/>
          <c:tx>
            <c:strRef>
              <c:f>'Population growth'!$D$1</c:f>
              <c:strCache>
                <c:ptCount val="1"/>
                <c:pt idx="0">
                  <c:v>Census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'Population growth'!$A$2:$A$9</c:f>
              <c:strCache>
                <c:ptCount val="5"/>
                <c:pt idx="0">
                  <c:v>Brisbane (C)</c:v>
                </c:pt>
                <c:pt idx="1">
                  <c:v>Ipswich (C)</c:v>
                </c:pt>
                <c:pt idx="2">
                  <c:v>Lockyer Valley (R)</c:v>
                </c:pt>
                <c:pt idx="3">
                  <c:v>Scenic Rim (R)</c:v>
                </c:pt>
                <c:pt idx="4">
                  <c:v>Somerset (R)</c:v>
                </c:pt>
              </c:strCache>
            </c:strRef>
          </c:cat>
          <c:val>
            <c:numRef>
              <c:f>'Population growth'!$D$2:$D$9</c:f>
              <c:numCache>
                <c:formatCode>_-* #,##0_-;\-* #,##0_-;_-* "-"??_-;_-@_-</c:formatCode>
                <c:ptCount val="5"/>
                <c:pt idx="0">
                  <c:v>6794.027145</c:v>
                </c:pt>
                <c:pt idx="1">
                  <c:v>229208</c:v>
                </c:pt>
                <c:pt idx="2">
                  <c:v>41101</c:v>
                </c:pt>
                <c:pt idx="3">
                  <c:v>12734.246412</c:v>
                </c:pt>
                <c:pt idx="4">
                  <c:v>20435.557079599999</c:v>
                </c:pt>
              </c:numCache>
            </c:numRef>
          </c:val>
          <c:extLst>
            <c:ext xmlns:c16="http://schemas.microsoft.com/office/drawing/2014/chart" uri="{C3380CC4-5D6E-409C-BE32-E72D297353CC}">
              <c16:uniqueId val="{00000001-41CD-4835-A892-D2296EB10168}"/>
            </c:ext>
          </c:extLst>
        </c:ser>
        <c:dLbls>
          <c:showLegendKey val="0"/>
          <c:showVal val="0"/>
          <c:showCatName val="0"/>
          <c:showSerName val="0"/>
          <c:showPercent val="0"/>
          <c:showBubbleSize val="0"/>
        </c:dLbls>
        <c:gapWidth val="219"/>
        <c:overlap val="-27"/>
        <c:axId val="428411016"/>
        <c:axId val="428407776"/>
      </c:barChart>
      <c:catAx>
        <c:axId val="428411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428407776"/>
        <c:crosses val="autoZero"/>
        <c:auto val="1"/>
        <c:lblAlgn val="ctr"/>
        <c:lblOffset val="100"/>
        <c:noMultiLvlLbl val="0"/>
      </c:catAx>
      <c:valAx>
        <c:axId val="428407776"/>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428411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20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AU" b="1" dirty="0"/>
              <a:t>Fertility rate</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4"/>
              <c:spPr>
                <a:noFill/>
                <a:ln>
                  <a:noFill/>
                </a:ln>
                <a:effectLst/>
              </c:spPr>
              <c:txPr>
                <a:bodyPr rot="0" spcFirstLastPara="1" vertOverflow="ellipsis" vert="horz" wrap="square" anchor="ctr" anchorCtr="1"/>
                <a:lstStyle/>
                <a:p>
                  <a:pPr>
                    <a:defRPr sz="18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76B-4C67-897F-7C186605DC79}"/>
                </c:ext>
              </c:extLst>
            </c:dLbl>
            <c:dLbl>
              <c:idx val="5"/>
              <c:spPr>
                <a:noFill/>
                <a:ln>
                  <a:noFill/>
                </a:ln>
                <a:effectLst/>
              </c:spPr>
              <c:txPr>
                <a:bodyPr rot="0" spcFirstLastPara="1" vertOverflow="ellipsis" vert="horz" wrap="square" anchor="ctr" anchorCtr="1"/>
                <a:lstStyle/>
                <a:p>
                  <a:pPr>
                    <a:defRPr sz="18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76B-4C67-897F-7C186605DC79}"/>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('Fertility rate'!$C$5:$C$8,'Fertility rate'!$C$14:$C$15)</c:f>
              <c:strCache>
                <c:ptCount val="6"/>
                <c:pt idx="0">
                  <c:v>Ipswich</c:v>
                </c:pt>
                <c:pt idx="1">
                  <c:v>Lockyer Valley</c:v>
                </c:pt>
                <c:pt idx="2">
                  <c:v>Scenic Rim</c:v>
                </c:pt>
                <c:pt idx="3">
                  <c:v>Somerset</c:v>
                </c:pt>
                <c:pt idx="4">
                  <c:v>Queensland</c:v>
                </c:pt>
                <c:pt idx="5">
                  <c:v>Australia</c:v>
                </c:pt>
              </c:strCache>
            </c:strRef>
          </c:cat>
          <c:val>
            <c:numRef>
              <c:f>('Fertility rate'!$E$5:$E$8,'Fertility rate'!$E$14:$E$15)</c:f>
              <c:numCache>
                <c:formatCode>0.00</c:formatCode>
                <c:ptCount val="6"/>
                <c:pt idx="0">
                  <c:v>2.08</c:v>
                </c:pt>
                <c:pt idx="1">
                  <c:v>1.79</c:v>
                </c:pt>
                <c:pt idx="2">
                  <c:v>2.0099999999999998</c:v>
                </c:pt>
                <c:pt idx="3">
                  <c:v>2.15</c:v>
                </c:pt>
                <c:pt idx="4" formatCode="#,##0.00">
                  <c:v>1.72</c:v>
                </c:pt>
                <c:pt idx="5" formatCode="#,##0.00">
                  <c:v>1.63</c:v>
                </c:pt>
              </c:numCache>
            </c:numRef>
          </c:val>
          <c:extLst>
            <c:ext xmlns:c16="http://schemas.microsoft.com/office/drawing/2014/chart" uri="{C3380CC4-5D6E-409C-BE32-E72D297353CC}">
              <c16:uniqueId val="{00000000-876B-4C67-897F-7C186605DC79}"/>
            </c:ext>
          </c:extLst>
        </c:ser>
        <c:dLbls>
          <c:showLegendKey val="0"/>
          <c:showVal val="0"/>
          <c:showCatName val="0"/>
          <c:showSerName val="0"/>
          <c:showPercent val="0"/>
          <c:showBubbleSize val="0"/>
        </c:dLbls>
        <c:gapWidth val="219"/>
        <c:overlap val="-27"/>
        <c:axId val="361751632"/>
        <c:axId val="361746232"/>
      </c:barChart>
      <c:catAx>
        <c:axId val="36175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61746232"/>
        <c:crosses val="autoZero"/>
        <c:auto val="1"/>
        <c:lblAlgn val="ctr"/>
        <c:lblOffset val="100"/>
        <c:noMultiLvlLbl val="0"/>
      </c:catAx>
      <c:valAx>
        <c:axId val="361746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61751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8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AU" b="1" dirty="0"/>
              <a:t>%</a:t>
            </a:r>
            <a:r>
              <a:rPr lang="en-AU" b="1" baseline="0" dirty="0"/>
              <a:t> smoking during pregnancy</a:t>
            </a:r>
            <a:endParaRPr lang="en-AU" b="1" dirty="0"/>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394-42CA-9084-34D0BE846DF2}"/>
                </c:ext>
              </c:extLst>
            </c:dLbl>
            <c:dLbl>
              <c:idx val="5"/>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394-42CA-9084-34D0BE846DF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('Smoking during pregnancy'!$C$5:$C$8,'Smoking during pregnancy'!$C$14:$C$15)</c:f>
              <c:strCache>
                <c:ptCount val="6"/>
                <c:pt idx="0">
                  <c:v>Ipswich</c:v>
                </c:pt>
                <c:pt idx="1">
                  <c:v>Lockyer Valley</c:v>
                </c:pt>
                <c:pt idx="2">
                  <c:v>Scenic Rim</c:v>
                </c:pt>
                <c:pt idx="3">
                  <c:v>Somerset</c:v>
                </c:pt>
                <c:pt idx="4">
                  <c:v>Queensland</c:v>
                </c:pt>
                <c:pt idx="5">
                  <c:v>Australia</c:v>
                </c:pt>
              </c:strCache>
            </c:strRef>
          </c:cat>
          <c:val>
            <c:numRef>
              <c:f>('Smoking during pregnancy'!$F$5:$F$8,'Smoking during pregnancy'!$F$14:$F$15)</c:f>
              <c:numCache>
                <c:formatCode>0.0</c:formatCode>
                <c:ptCount val="6"/>
                <c:pt idx="0">
                  <c:v>14.286090362276957</c:v>
                </c:pt>
                <c:pt idx="1">
                  <c:v>15.047299311757509</c:v>
                </c:pt>
                <c:pt idx="2">
                  <c:v>13.68507831821929</c:v>
                </c:pt>
                <c:pt idx="3">
                  <c:v>19.328731925075363</c:v>
                </c:pt>
                <c:pt idx="4">
                  <c:v>11.50342760400766</c:v>
                </c:pt>
                <c:pt idx="5">
                  <c:v>8.938653349904973</c:v>
                </c:pt>
              </c:numCache>
            </c:numRef>
          </c:val>
          <c:extLst>
            <c:ext xmlns:c16="http://schemas.microsoft.com/office/drawing/2014/chart" uri="{C3380CC4-5D6E-409C-BE32-E72D297353CC}">
              <c16:uniqueId val="{00000000-0394-42CA-9084-34D0BE846DF2}"/>
            </c:ext>
          </c:extLst>
        </c:ser>
        <c:dLbls>
          <c:showLegendKey val="0"/>
          <c:showVal val="0"/>
          <c:showCatName val="0"/>
          <c:showSerName val="0"/>
          <c:showPercent val="0"/>
          <c:showBubbleSize val="0"/>
        </c:dLbls>
        <c:gapWidth val="219"/>
        <c:overlap val="-27"/>
        <c:axId val="361887608"/>
        <c:axId val="423466328"/>
      </c:barChart>
      <c:catAx>
        <c:axId val="361887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423466328"/>
        <c:crosses val="autoZero"/>
        <c:auto val="1"/>
        <c:lblAlgn val="ctr"/>
        <c:lblOffset val="100"/>
        <c:noMultiLvlLbl val="0"/>
      </c:catAx>
      <c:valAx>
        <c:axId val="4234663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61887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8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AU" b="1" dirty="0"/>
              <a:t>% women did not attend antenatal care within the first 10 weeks</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4"/>
              <c:spPr>
                <a:noFill/>
                <a:ln>
                  <a:noFill/>
                </a:ln>
                <a:effectLst/>
              </c:spPr>
              <c:txPr>
                <a:bodyPr rot="0" spcFirstLastPara="1" vertOverflow="ellipsis" vert="horz" wrap="square" anchor="ctr" anchorCtr="1"/>
                <a:lstStyle/>
                <a:p>
                  <a:pPr>
                    <a:defRPr sz="18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0D2-4686-909C-27483A924653}"/>
                </c:ext>
              </c:extLst>
            </c:dLbl>
            <c:dLbl>
              <c:idx val="5"/>
              <c:spPr>
                <a:noFill/>
                <a:ln>
                  <a:noFill/>
                </a:ln>
                <a:effectLst/>
              </c:spPr>
              <c:txPr>
                <a:bodyPr rot="0" spcFirstLastPara="1" vertOverflow="ellipsis" vert="horz" wrap="square" anchor="ctr" anchorCtr="1"/>
                <a:lstStyle/>
                <a:p>
                  <a:pPr>
                    <a:defRPr sz="18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0D2-4686-909C-27483A924653}"/>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(Sheet1!$A$2:$A$5,Sheet1!$A$7:$A$8)</c:f>
              <c:strCache>
                <c:ptCount val="6"/>
                <c:pt idx="0">
                  <c:v>Ipswich</c:v>
                </c:pt>
                <c:pt idx="1">
                  <c:v>Lockyer Valley</c:v>
                </c:pt>
                <c:pt idx="2">
                  <c:v>Scenic Rim</c:v>
                </c:pt>
                <c:pt idx="3">
                  <c:v>Somerset</c:v>
                </c:pt>
                <c:pt idx="4">
                  <c:v>Queensland</c:v>
                </c:pt>
                <c:pt idx="5">
                  <c:v>Australia</c:v>
                </c:pt>
              </c:strCache>
            </c:strRef>
          </c:cat>
          <c:val>
            <c:numRef>
              <c:f>(Sheet1!$B$2:$B$5,Sheet1!$B$7:$B$8)</c:f>
              <c:numCache>
                <c:formatCode>0.0</c:formatCode>
                <c:ptCount val="6"/>
                <c:pt idx="0">
                  <c:v>31.121279878211872</c:v>
                </c:pt>
                <c:pt idx="1">
                  <c:v>48.576102975416106</c:v>
                </c:pt>
                <c:pt idx="2">
                  <c:v>32.728771640560595</c:v>
                </c:pt>
                <c:pt idx="3">
                  <c:v>37.718365414972219</c:v>
                </c:pt>
                <c:pt idx="4">
                  <c:v>38.423579695262411</c:v>
                </c:pt>
                <c:pt idx="5">
                  <c:v>41.00800900664909</c:v>
                </c:pt>
              </c:numCache>
            </c:numRef>
          </c:val>
          <c:extLst>
            <c:ext xmlns:c16="http://schemas.microsoft.com/office/drawing/2014/chart" uri="{C3380CC4-5D6E-409C-BE32-E72D297353CC}">
              <c16:uniqueId val="{00000000-90D2-4686-909C-27483A924653}"/>
            </c:ext>
          </c:extLst>
        </c:ser>
        <c:dLbls>
          <c:showLegendKey val="0"/>
          <c:showVal val="0"/>
          <c:showCatName val="0"/>
          <c:showSerName val="0"/>
          <c:showPercent val="0"/>
          <c:showBubbleSize val="0"/>
        </c:dLbls>
        <c:gapWidth val="219"/>
        <c:overlap val="-27"/>
        <c:axId val="847708056"/>
        <c:axId val="847717776"/>
      </c:barChart>
      <c:catAx>
        <c:axId val="847708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847717776"/>
        <c:crosses val="autoZero"/>
        <c:auto val="1"/>
        <c:lblAlgn val="ctr"/>
        <c:lblOffset val="100"/>
        <c:noMultiLvlLbl val="0"/>
      </c:catAx>
      <c:valAx>
        <c:axId val="8477177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847708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8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b="1"/>
              <a:t>Infant mortality rate</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C64-405C-8AB6-1F39646728F9}"/>
                </c:ext>
              </c:extLst>
            </c:dLbl>
            <c:dLbl>
              <c:idx val="3"/>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C64-405C-8AB6-1F39646728F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('Infant mortality'!$C$5:$C$6,'Infant mortality'!$C$14:$C$15)</c:f>
              <c:strCache>
                <c:ptCount val="4"/>
                <c:pt idx="0">
                  <c:v>Ipswich</c:v>
                </c:pt>
                <c:pt idx="1">
                  <c:v>Lockyer Valley</c:v>
                </c:pt>
                <c:pt idx="2">
                  <c:v>Queensland</c:v>
                </c:pt>
                <c:pt idx="3">
                  <c:v>Australia</c:v>
                </c:pt>
              </c:strCache>
            </c:strRef>
          </c:cat>
          <c:val>
            <c:numRef>
              <c:f>('Infant mortality'!$F$5:$F$6,'Infant mortality'!$F$14:$F$15)</c:f>
              <c:numCache>
                <c:formatCode>0.0</c:formatCode>
                <c:ptCount val="4"/>
                <c:pt idx="0">
                  <c:v>4.7266863148529161</c:v>
                </c:pt>
                <c:pt idx="1">
                  <c:v>5.2588996763754041</c:v>
                </c:pt>
                <c:pt idx="2">
                  <c:v>3.8899513876216427</c:v>
                </c:pt>
                <c:pt idx="3">
                  <c:v>3.2375661948039931</c:v>
                </c:pt>
              </c:numCache>
            </c:numRef>
          </c:val>
          <c:extLst>
            <c:ext xmlns:c16="http://schemas.microsoft.com/office/drawing/2014/chart" uri="{C3380CC4-5D6E-409C-BE32-E72D297353CC}">
              <c16:uniqueId val="{00000000-0C64-405C-8AB6-1F39646728F9}"/>
            </c:ext>
          </c:extLst>
        </c:ser>
        <c:dLbls>
          <c:showLegendKey val="0"/>
          <c:showVal val="0"/>
          <c:showCatName val="0"/>
          <c:showSerName val="0"/>
          <c:showPercent val="0"/>
          <c:showBubbleSize val="0"/>
        </c:dLbls>
        <c:gapWidth val="219"/>
        <c:overlap val="-27"/>
        <c:axId val="562971848"/>
        <c:axId val="562964648"/>
      </c:barChart>
      <c:catAx>
        <c:axId val="56297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562964648"/>
        <c:crosses val="autoZero"/>
        <c:auto val="1"/>
        <c:lblAlgn val="ctr"/>
        <c:lblOffset val="100"/>
        <c:noMultiLvlLbl val="0"/>
      </c:catAx>
      <c:valAx>
        <c:axId val="562964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562971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8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AU" b="1" dirty="0"/>
              <a:t>% Low birthweight babies</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4"/>
              <c:spPr>
                <a:noFill/>
                <a:ln>
                  <a:noFill/>
                </a:ln>
                <a:effectLst/>
              </c:spPr>
              <c:txPr>
                <a:bodyPr rot="0" spcFirstLastPara="1" vertOverflow="ellipsis" vert="horz" wrap="square" anchor="ctr" anchorCtr="1"/>
                <a:lstStyle/>
                <a:p>
                  <a:pPr>
                    <a:defRPr sz="18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97B-4627-84B6-4B6ADF611509}"/>
                </c:ext>
              </c:extLst>
            </c:dLbl>
            <c:dLbl>
              <c:idx val="5"/>
              <c:spPr>
                <a:noFill/>
                <a:ln>
                  <a:noFill/>
                </a:ln>
                <a:effectLst/>
              </c:spPr>
              <c:txPr>
                <a:bodyPr rot="0" spcFirstLastPara="1" vertOverflow="ellipsis" vert="horz" wrap="square" anchor="ctr" anchorCtr="1"/>
                <a:lstStyle/>
                <a:p>
                  <a:pPr>
                    <a:defRPr sz="18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A97B-4627-84B6-4B6ADF611509}"/>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('Low birth weight babies'!$C$5:$C$8,'Low birth weight babies'!$C$14:$C$15)</c:f>
              <c:strCache>
                <c:ptCount val="6"/>
                <c:pt idx="0">
                  <c:v>Ipswich</c:v>
                </c:pt>
                <c:pt idx="1">
                  <c:v>Lockyer Valley</c:v>
                </c:pt>
                <c:pt idx="2">
                  <c:v>Scenic Rim</c:v>
                </c:pt>
                <c:pt idx="3">
                  <c:v>Somerset</c:v>
                </c:pt>
                <c:pt idx="4">
                  <c:v>Queensland</c:v>
                </c:pt>
                <c:pt idx="5">
                  <c:v>Australia</c:v>
                </c:pt>
              </c:strCache>
            </c:strRef>
          </c:cat>
          <c:val>
            <c:numRef>
              <c:f>('Low birth weight babies'!$F$5:$F$8,'Low birth weight babies'!$F$14:$F$15)</c:f>
              <c:numCache>
                <c:formatCode>0.0</c:formatCode>
                <c:ptCount val="6"/>
                <c:pt idx="0">
                  <c:v>6.5611678546520151</c:v>
                </c:pt>
                <c:pt idx="1">
                  <c:v>6.560977548637152</c:v>
                </c:pt>
                <c:pt idx="2">
                  <c:v>4.7068538398018163</c:v>
                </c:pt>
                <c:pt idx="3">
                  <c:v>6.7817901949365131</c:v>
                </c:pt>
                <c:pt idx="4">
                  <c:v>6.65163410223614</c:v>
                </c:pt>
                <c:pt idx="5">
                  <c:v>6.4573826249899007</c:v>
                </c:pt>
              </c:numCache>
            </c:numRef>
          </c:val>
          <c:extLst>
            <c:ext xmlns:c16="http://schemas.microsoft.com/office/drawing/2014/chart" uri="{C3380CC4-5D6E-409C-BE32-E72D297353CC}">
              <c16:uniqueId val="{00000000-A97B-4627-84B6-4B6ADF611509}"/>
            </c:ext>
          </c:extLst>
        </c:ser>
        <c:dLbls>
          <c:showLegendKey val="0"/>
          <c:showVal val="0"/>
          <c:showCatName val="0"/>
          <c:showSerName val="0"/>
          <c:showPercent val="0"/>
          <c:showBubbleSize val="0"/>
        </c:dLbls>
        <c:gapWidth val="219"/>
        <c:overlap val="-27"/>
        <c:axId val="604883808"/>
        <c:axId val="604884528"/>
      </c:barChart>
      <c:catAx>
        <c:axId val="60488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04884528"/>
        <c:crosses val="autoZero"/>
        <c:auto val="1"/>
        <c:lblAlgn val="ctr"/>
        <c:lblOffset val="100"/>
        <c:noMultiLvlLbl val="0"/>
      </c:catAx>
      <c:valAx>
        <c:axId val="6048845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0488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8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3T02:26:47.568"/>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27,'55'2,"70"12,-98-10,209 30,-211-30,-1 1,40 14,2 1,-37-13,73 15,-44-11,-37-7,1 0,32 2,265-6,-145-1,-169 2,0-1,0 0,0 0,-1-1,1 1,0-1,0 0,0 0,-1-1,1 1,-1-1,1 0,-1 0,0-1,0 1,0-1,0 0,0 0,5-6,2-3,0 0,22-17,-24 22,0 0,-1-1,1 0,-2 0,1-1,-1 0,7-13,-7 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3T02:26:50.545"/>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2T00:18:29.235"/>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2T00:18:40.815"/>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10,'151'-9,"947"9,-1094 0,1 1,-1-1,0 1,0 0,0 0,0 1,5 1,12 4,-14-5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3A6CC-9019-4310-A11A-E36A28544FC5}" type="datetimeFigureOut">
              <a:rPr lang="en-AU" smtClean="0"/>
              <a:t>26/07/2024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E30BE-5262-4B58-A088-EC4518E06095}" type="slidenum">
              <a:rPr lang="en-AU" smtClean="0"/>
              <a:t>‹#›</a:t>
            </a:fld>
            <a:endParaRPr lang="en-AU"/>
          </a:p>
        </p:txBody>
      </p:sp>
    </p:spTree>
    <p:extLst>
      <p:ext uri="{BB962C8B-B14F-4D97-AF65-F5344CB8AC3E}">
        <p14:creationId xmlns:p14="http://schemas.microsoft.com/office/powerpoint/2010/main" val="128062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estmoreton.communityhealthpathways.org/139790.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estmoreton.communityhealthpathways.org/139790.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A681D7E-E803-48B2-AE58-7DAA275F5183}" type="slidenum">
              <a:rPr lang="en-AU" smtClean="0"/>
              <a:t>1</a:t>
            </a:fld>
            <a:endParaRPr lang="en-AU"/>
          </a:p>
        </p:txBody>
      </p:sp>
    </p:spTree>
    <p:extLst>
      <p:ext uri="{BB962C8B-B14F-4D97-AF65-F5344CB8AC3E}">
        <p14:creationId xmlns:p14="http://schemas.microsoft.com/office/powerpoint/2010/main" val="232532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dirty="0">
                <a:latin typeface="Tahoma" panose="020B0604030504040204" pitchFamily="34" charset="0"/>
                <a:ea typeface="Tahoma" panose="020B0604030504040204" pitchFamily="34" charset="0"/>
                <a:cs typeface="Tahoma" panose="020B0604030504040204" pitchFamily="34" charset="0"/>
              </a:rPr>
              <a:t>The lowest percentage is 13.7% in the region, still higher than Queensland (11.5%) and Australia (8.9%),</a:t>
            </a:r>
          </a:p>
          <a:p>
            <a:pPr lvl="0"/>
            <a:endParaRPr lang="en-AU" sz="1200" dirty="0">
              <a:latin typeface="Tahoma" panose="020B0604030504040204" pitchFamily="34" charset="0"/>
              <a:ea typeface="Tahoma" panose="020B0604030504040204" pitchFamily="34" charset="0"/>
              <a:cs typeface="Tahoma" panose="020B0604030504040204" pitchFamily="34" charset="0"/>
            </a:endParaRPr>
          </a:p>
          <a:p>
            <a:pPr lvl="0"/>
            <a:r>
              <a:rPr lang="en-AU" sz="1200" dirty="0">
                <a:latin typeface="Tahoma" panose="020B0604030504040204" pitchFamily="34" charset="0"/>
                <a:ea typeface="Tahoma" panose="020B0604030504040204" pitchFamily="34" charset="0"/>
                <a:cs typeface="Tahoma" panose="020B0604030504040204" pitchFamily="34" charset="0"/>
              </a:rPr>
              <a:t>The region also has poor antenatal attendance, such as percentage of women did not attend antenatal care within the first 10 weeks. For example, Lockyer Valley in the region has a very high percentage (48,6%), compared to Queensland (38.4%) and Australia (41%).</a:t>
            </a:r>
          </a:p>
          <a:p>
            <a:endParaRPr lang="en-AU" dirty="0"/>
          </a:p>
        </p:txBody>
      </p:sp>
      <p:sp>
        <p:nvSpPr>
          <p:cNvPr id="4" name="Slide Number Placeholder 3"/>
          <p:cNvSpPr>
            <a:spLocks noGrp="1"/>
          </p:cNvSpPr>
          <p:nvPr>
            <p:ph type="sldNum" sz="quarter" idx="5"/>
          </p:nvPr>
        </p:nvSpPr>
        <p:spPr/>
        <p:txBody>
          <a:bodyPr/>
          <a:lstStyle/>
          <a:p>
            <a:fld id="{2A681D7E-E803-48B2-AE58-7DAA275F5183}" type="slidenum">
              <a:rPr lang="en-AU" smtClean="0"/>
              <a:t>2</a:t>
            </a:fld>
            <a:endParaRPr lang="en-AU"/>
          </a:p>
        </p:txBody>
      </p:sp>
    </p:spTree>
    <p:extLst>
      <p:ext uri="{BB962C8B-B14F-4D97-AF65-F5344CB8AC3E}">
        <p14:creationId xmlns:p14="http://schemas.microsoft.com/office/powerpoint/2010/main" val="396700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dirty="0">
                <a:latin typeface="Tahoma" panose="020B0604030504040204" pitchFamily="34" charset="0"/>
                <a:ea typeface="Tahoma" panose="020B0604030504040204" pitchFamily="34" charset="0"/>
                <a:cs typeface="Tahoma" panose="020B0604030504040204" pitchFamily="34" charset="0"/>
              </a:rPr>
              <a:t>West Moreton also has poor neonatal and maternity outcomes. Especially, an average annual infant mortality rate in Ipswich LGA (4.7%) and Lockyer Valley (5.3%), much higher than in Queensland (3.9%) and Australia (3.2%).</a:t>
            </a:r>
          </a:p>
          <a:p>
            <a:pPr lvl="0"/>
            <a:endParaRPr lang="en-AU" sz="1200" dirty="0">
              <a:latin typeface="Tahoma" panose="020B0604030504040204" pitchFamily="34" charset="0"/>
              <a:ea typeface="Tahoma" panose="020B0604030504040204" pitchFamily="34" charset="0"/>
              <a:cs typeface="Tahoma" panose="020B0604030504040204" pitchFamily="34" charset="0"/>
            </a:endParaRPr>
          </a:p>
          <a:p>
            <a:pPr lvl="0"/>
            <a:r>
              <a:rPr lang="en-AU" sz="1200" dirty="0">
                <a:latin typeface="Tahoma" panose="020B0604030504040204" pitchFamily="34" charset="0"/>
                <a:ea typeface="Tahoma" panose="020B0604030504040204" pitchFamily="34" charset="0"/>
                <a:cs typeface="Tahoma" panose="020B0604030504040204" pitchFamily="34" charset="0"/>
              </a:rPr>
              <a:t>In addition, some LGAs in the region have percentage of low birthweight babies, higher than Australia (6.5%) and Queensland (6.7%),</a:t>
            </a:r>
          </a:p>
          <a:p>
            <a:pPr lvl="0"/>
            <a:endParaRPr lang="en-AU" sz="1200" dirty="0">
              <a:latin typeface="Tahoma" panose="020B0604030504040204" pitchFamily="34" charset="0"/>
              <a:ea typeface="Tahoma" panose="020B0604030504040204" pitchFamily="34" charset="0"/>
              <a:cs typeface="Tahoma" panose="020B0604030504040204" pitchFamily="34" charset="0"/>
            </a:endParaRPr>
          </a:p>
          <a:p>
            <a:r>
              <a:rPr lang="en-AU" sz="1200" dirty="0">
                <a:latin typeface="Tahoma" panose="020B0604030504040204" pitchFamily="34" charset="0"/>
                <a:ea typeface="Tahoma" panose="020B0604030504040204" pitchFamily="34" charset="0"/>
                <a:cs typeface="Tahoma" panose="020B0604030504040204" pitchFamily="34" charset="0"/>
              </a:rPr>
              <a:t>If we increase our antenatal care even opportunistically for our patients in the West Moreton region, we may be able to improve these outcomes.</a:t>
            </a:r>
          </a:p>
          <a:p>
            <a:endParaRPr lang="en-AU" dirty="0"/>
          </a:p>
        </p:txBody>
      </p:sp>
      <p:sp>
        <p:nvSpPr>
          <p:cNvPr id="4" name="Slide Number Placeholder 3"/>
          <p:cNvSpPr>
            <a:spLocks noGrp="1"/>
          </p:cNvSpPr>
          <p:nvPr>
            <p:ph type="sldNum" sz="quarter" idx="5"/>
          </p:nvPr>
        </p:nvSpPr>
        <p:spPr/>
        <p:txBody>
          <a:bodyPr/>
          <a:lstStyle/>
          <a:p>
            <a:fld id="{2A681D7E-E803-48B2-AE58-7DAA275F5183}" type="slidenum">
              <a:rPr lang="en-AU" smtClean="0"/>
              <a:t>3</a:t>
            </a:fld>
            <a:endParaRPr lang="en-AU"/>
          </a:p>
        </p:txBody>
      </p:sp>
    </p:spTree>
    <p:extLst>
      <p:ext uri="{BB962C8B-B14F-4D97-AF65-F5344CB8AC3E}">
        <p14:creationId xmlns:p14="http://schemas.microsoft.com/office/powerpoint/2010/main" val="34464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highlight>
                  <a:srgbClr val="FFFFFF"/>
                </a:highlight>
                <a:latin typeface="Roboto" panose="02000000000000000000" pitchFamily="2" charset="0"/>
              </a:rPr>
              <a:t>Arrange </a:t>
            </a:r>
            <a:r>
              <a:rPr lang="en-AU" b="0" i="0" u="none" strike="noStrike" dirty="0">
                <a:effectLst/>
                <a:highlight>
                  <a:srgbClr val="FFFFFF"/>
                </a:highlight>
                <a:latin typeface="Roboto" panose="02000000000000000000" pitchFamily="2" charset="0"/>
                <a:hlinkClick r:id="rId3" tooltip="Non-acute Obstetric Referral"/>
              </a:rPr>
              <a:t>non-acute obstetric referral</a:t>
            </a:r>
            <a:r>
              <a:rPr lang="en-AU" b="0" i="0" dirty="0">
                <a:solidFill>
                  <a:srgbClr val="212121"/>
                </a:solidFill>
                <a:effectLst/>
                <a:highlight>
                  <a:srgbClr val="FFFFFF"/>
                </a:highlight>
                <a:latin typeface="Roboto" panose="02000000000000000000" pitchFamily="2" charset="0"/>
              </a:rPr>
              <a:t> and mark as urgent </a:t>
            </a:r>
            <a:r>
              <a:rPr lang="en-AU" b="0" i="0" dirty="0" err="1">
                <a:solidFill>
                  <a:srgbClr val="212121"/>
                </a:solidFill>
                <a:effectLst/>
                <a:highlight>
                  <a:srgbClr val="FFFFFF"/>
                </a:highlight>
                <a:latin typeface="Roboto" panose="02000000000000000000" pitchFamily="2" charset="0"/>
              </a:rPr>
              <a:t>if:from</a:t>
            </a:r>
            <a:r>
              <a:rPr lang="en-AU" b="0" i="0" dirty="0">
                <a:solidFill>
                  <a:srgbClr val="212121"/>
                </a:solidFill>
                <a:effectLst/>
                <a:highlight>
                  <a:srgbClr val="FFFFFF"/>
                </a:highlight>
                <a:latin typeface="Roboto" panose="02000000000000000000" pitchFamily="2" charset="0"/>
              </a:rPr>
              <a:t> 24 weeks, serial symphysis-fundal height (SFH) measurements are 3 cm or more higher or lower than the expected for gestational age.</a:t>
            </a:r>
          </a:p>
          <a:p>
            <a:endParaRPr lang="en-AU" dirty="0"/>
          </a:p>
        </p:txBody>
      </p:sp>
      <p:sp>
        <p:nvSpPr>
          <p:cNvPr id="4" name="Slide Number Placeholder 3"/>
          <p:cNvSpPr>
            <a:spLocks noGrp="1"/>
          </p:cNvSpPr>
          <p:nvPr>
            <p:ph type="sldNum" sz="quarter" idx="5"/>
          </p:nvPr>
        </p:nvSpPr>
        <p:spPr/>
        <p:txBody>
          <a:bodyPr/>
          <a:lstStyle/>
          <a:p>
            <a:fld id="{2A681D7E-E803-48B2-AE58-7DAA275F5183}" type="slidenum">
              <a:rPr lang="en-AU" smtClean="0"/>
              <a:t>9</a:t>
            </a:fld>
            <a:endParaRPr lang="en-AU"/>
          </a:p>
        </p:txBody>
      </p:sp>
    </p:spTree>
    <p:extLst>
      <p:ext uri="{BB962C8B-B14F-4D97-AF65-F5344CB8AC3E}">
        <p14:creationId xmlns:p14="http://schemas.microsoft.com/office/powerpoint/2010/main" val="273408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A681D7E-E803-48B2-AE58-7DAA275F5183}" type="slidenum">
              <a:rPr lang="en-AU" smtClean="0"/>
              <a:t>10</a:t>
            </a:fld>
            <a:endParaRPr lang="en-AU"/>
          </a:p>
        </p:txBody>
      </p:sp>
    </p:spTree>
    <p:extLst>
      <p:ext uri="{BB962C8B-B14F-4D97-AF65-F5344CB8AC3E}">
        <p14:creationId xmlns:p14="http://schemas.microsoft.com/office/powerpoint/2010/main" val="1076714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50000"/>
              </a:spcBef>
              <a:spcAft>
                <a:spcPct val="0"/>
              </a:spcAft>
              <a:defRPr/>
            </a:pPr>
            <a:r>
              <a:rPr lang="en-US" sz="1200" b="1" dirty="0">
                <a:latin typeface="Arial" panose="020B0604020202020204" pitchFamily="34" charset="0"/>
                <a:cs typeface="Arial" panose="020B0604020202020204" pitchFamily="34" charset="0"/>
              </a:rPr>
              <a:t>16500</a:t>
            </a:r>
            <a:r>
              <a:rPr lang="en-US" sz="1200" dirty="0">
                <a:latin typeface="Arial" panose="020B0604020202020204" pitchFamily="34" charset="0"/>
                <a:cs typeface="Arial" panose="020B0604020202020204" pitchFamily="34" charset="0"/>
              </a:rPr>
              <a:t> Rebate $53.70 Antenatal Attendance</a:t>
            </a:r>
            <a:br>
              <a:rPr lang="en-US" sz="1200"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91853</a:t>
            </a:r>
            <a:r>
              <a:rPr lang="en-US" sz="1200" dirty="0">
                <a:latin typeface="Arial" panose="020B0604020202020204" pitchFamily="34" charset="0"/>
                <a:cs typeface="Arial" panose="020B0604020202020204" pitchFamily="34" charset="0"/>
              </a:rPr>
              <a:t> (video: $53.70) </a:t>
            </a:r>
            <a:r>
              <a:rPr lang="en-US" sz="1200" b="1" dirty="0">
                <a:latin typeface="Arial" panose="020B0604020202020204" pitchFamily="34" charset="0"/>
                <a:cs typeface="Arial" panose="020B0604020202020204" pitchFamily="34" charset="0"/>
              </a:rPr>
              <a:t>91858</a:t>
            </a:r>
            <a:r>
              <a:rPr lang="en-US" sz="1200" dirty="0">
                <a:latin typeface="Arial" panose="020B0604020202020204" pitchFamily="34" charset="0"/>
                <a:cs typeface="Arial" panose="020B0604020202020204" pitchFamily="34" charset="0"/>
              </a:rPr>
              <a:t> (telephone: $53.70) equivalent of 16500</a:t>
            </a:r>
            <a:br>
              <a:rPr lang="en-US" sz="1200" dirty="0">
                <a:latin typeface="Arial" panose="020B0604020202020204" pitchFamily="34" charset="0"/>
                <a:cs typeface="Arial" panose="020B0604020202020204" pitchFamily="34" charset="0"/>
              </a:rPr>
            </a:br>
            <a:r>
              <a:rPr lang="en-AU" sz="1200" b="1" dirty="0">
                <a:latin typeface="Arial" panose="020B0604020202020204" pitchFamily="34" charset="0"/>
                <a:cs typeface="Arial" panose="020B0604020202020204" pitchFamily="34" charset="0"/>
              </a:rPr>
              <a:t>16591</a:t>
            </a:r>
            <a:r>
              <a:rPr lang="en-AU" sz="1200" dirty="0">
                <a:latin typeface="Arial" panose="020B0604020202020204" pitchFamily="34" charset="0"/>
                <a:cs typeface="Arial" panose="020B0604020202020204" pitchFamily="34" charset="0"/>
              </a:rPr>
              <a:t> Rebate $</a:t>
            </a:r>
            <a:r>
              <a:rPr lang="en-AU" sz="1200" dirty="0">
                <a:latin typeface="Helvetica Neue" panose="02000503000000020004" pitchFamily="2" charset="0"/>
              </a:rPr>
              <a:t>162.50</a:t>
            </a:r>
            <a:r>
              <a:rPr lang="en-AU" sz="1200" dirty="0">
                <a:latin typeface="Arial" panose="020B0604020202020204" pitchFamily="34" charset="0"/>
                <a:cs typeface="Arial" panose="020B0604020202020204" pitchFamily="34" charset="0"/>
              </a:rPr>
              <a:t>  </a:t>
            </a:r>
            <a:r>
              <a:rPr lang="en-AU" sz="1200" dirty="0">
                <a:solidFill>
                  <a:srgbClr val="000000"/>
                </a:solidFill>
                <a:latin typeface="Arial" panose="020B0604020202020204" pitchFamily="34" charset="0"/>
                <a:cs typeface="Arial" panose="020B0604020202020204" pitchFamily="34" charset="0"/>
              </a:rPr>
              <a:t>“</a:t>
            </a:r>
            <a:r>
              <a:rPr lang="en-AU" sz="1200" dirty="0">
                <a:latin typeface="Arial" panose="020B0604020202020204" pitchFamily="34" charset="0"/>
                <a:cs typeface="Arial" panose="020B0604020202020204" pitchFamily="34" charset="0"/>
              </a:rPr>
              <a:t>Planning and management, by a practitioner, of a pregnancy if:</a:t>
            </a:r>
          </a:p>
          <a:p>
            <a:r>
              <a:rPr lang="en-AU" sz="1200" i="1" dirty="0">
                <a:latin typeface="Arial" panose="020B0604020202020204" pitchFamily="34" charset="0"/>
                <a:cs typeface="Arial" panose="020B0604020202020204" pitchFamily="34" charset="0"/>
              </a:rPr>
              <a:t>(a) the pregnancy has progressed beyond 28 weeks gestation; and</a:t>
            </a:r>
          </a:p>
          <a:p>
            <a:pPr marL="358775" indent="-358775"/>
            <a:r>
              <a:rPr lang="en-AU" sz="1200" i="1" dirty="0">
                <a:latin typeface="Arial" panose="020B0604020202020204" pitchFamily="34" charset="0"/>
                <a:cs typeface="Arial" panose="020B0604020202020204" pitchFamily="34" charset="0"/>
              </a:rPr>
              <a:t>(b) the service includes a </a:t>
            </a:r>
            <a:r>
              <a:rPr lang="en-AU" sz="1200" b="1" i="1" dirty="0">
                <a:latin typeface="Arial" panose="020B0604020202020204" pitchFamily="34" charset="0"/>
                <a:cs typeface="Arial" panose="020B0604020202020204" pitchFamily="34" charset="0"/>
              </a:rPr>
              <a:t>mental health assessment (including  screening for drug and alcohol use and domestic violence</a:t>
            </a:r>
            <a:r>
              <a:rPr lang="en-AU" sz="1200" i="1" dirty="0">
                <a:latin typeface="Arial" panose="020B0604020202020204" pitchFamily="34" charset="0"/>
                <a:cs typeface="Arial" panose="020B0604020202020204" pitchFamily="34" charset="0"/>
              </a:rPr>
              <a:t>) of the patient; and</a:t>
            </a:r>
          </a:p>
          <a:p>
            <a:pPr marL="358775" indent="-358775"/>
            <a:r>
              <a:rPr lang="en-AU" sz="1200" dirty="0">
                <a:latin typeface="Arial" panose="020B0604020202020204" pitchFamily="34" charset="0"/>
                <a:cs typeface="Arial" panose="020B0604020202020204" pitchFamily="34" charset="0"/>
              </a:rPr>
              <a:t>(c) a service to which item 16590* applies is not provided in relation to the same pregnancy</a:t>
            </a:r>
            <a:br>
              <a:rPr lang="en-AU" sz="1200" dirty="0">
                <a:latin typeface="Arial" panose="020B0604020202020204" pitchFamily="34" charset="0"/>
                <a:cs typeface="Arial" panose="020B0604020202020204" pitchFamily="34" charset="0"/>
              </a:rPr>
            </a:br>
            <a:r>
              <a:rPr lang="en-AU" sz="1200" dirty="0">
                <a:latin typeface="Arial" panose="020B0604020202020204" pitchFamily="34" charset="0"/>
                <a:cs typeface="Arial" panose="020B0604020202020204" pitchFamily="34" charset="0"/>
              </a:rPr>
              <a:t>Payable once only for a pregnancy</a:t>
            </a:r>
            <a:r>
              <a:rPr lang="en-AU" sz="1200" dirty="0">
                <a:solidFill>
                  <a:srgbClr val="000000"/>
                </a:solidFill>
                <a:latin typeface="Arial" panose="020B0604020202020204" pitchFamily="34" charset="0"/>
                <a:cs typeface="Arial" panose="020B0604020202020204" pitchFamily="34" charset="0"/>
              </a:rPr>
              <a:t>” </a:t>
            </a:r>
          </a:p>
          <a:p>
            <a:pPr marL="358775" indent="-358775"/>
            <a:r>
              <a:rPr lang="en-AU" dirty="0">
                <a:solidFill>
                  <a:srgbClr val="000000"/>
                </a:solidFill>
                <a:latin typeface="Arial" panose="020B0604020202020204" pitchFamily="34" charset="0"/>
                <a:cs typeface="Arial" panose="020B0604020202020204" pitchFamily="34" charset="0"/>
              </a:rPr>
              <a:t>(</a:t>
            </a:r>
            <a:r>
              <a:rPr lang="en-AU" dirty="0">
                <a:latin typeface="Arial" panose="020B0604020202020204" pitchFamily="34" charset="0"/>
                <a:cs typeface="Arial" panose="020B0604020202020204" pitchFamily="34" charset="0"/>
              </a:rPr>
              <a:t>16590 = planning to undertake the delivery for a privately admitted patient)</a:t>
            </a:r>
            <a:endParaRPr lang="en-AU" b="1" dirty="0">
              <a:latin typeface="Arial" panose="020B0604020202020204" pitchFamily="34" charset="0"/>
              <a:cs typeface="Arial" panose="020B0604020202020204" pitchFamily="34" charset="0"/>
            </a:endParaRPr>
          </a:p>
          <a:p>
            <a:pPr marL="0" indent="0">
              <a:buNone/>
            </a:pPr>
            <a:r>
              <a:rPr lang="en-AU" sz="1200" b="1" u="sng" dirty="0"/>
              <a:t>16407</a:t>
            </a:r>
          </a:p>
          <a:p>
            <a:pPr marL="0" indent="0">
              <a:buNone/>
            </a:pPr>
            <a:br>
              <a:rPr lang="en-AU" sz="1200" dirty="0"/>
            </a:br>
            <a:r>
              <a:rPr lang="en-AU" sz="1200" dirty="0"/>
              <a:t>Postnatal professional attendance (other than a service to which any other item applies) if the attendance:</a:t>
            </a:r>
          </a:p>
          <a:p>
            <a:pPr marL="0" indent="0">
              <a:buNone/>
            </a:pPr>
            <a:r>
              <a:rPr lang="en-AU" sz="1200" dirty="0"/>
              <a:t>(a) is by an obstetrician or general practitioner; and</a:t>
            </a:r>
          </a:p>
          <a:p>
            <a:pPr marL="0" indent="0">
              <a:buNone/>
            </a:pPr>
            <a:r>
              <a:rPr lang="en-AU" sz="1200" dirty="0"/>
              <a:t>(b) is in hospital or at consulting rooms; and</a:t>
            </a:r>
          </a:p>
          <a:p>
            <a:pPr marL="0" indent="0">
              <a:buNone/>
            </a:pPr>
            <a:r>
              <a:rPr lang="en-AU" sz="1200" dirty="0"/>
              <a:t>(c) is between 4 and 8 weeks after the birth; and</a:t>
            </a:r>
          </a:p>
          <a:p>
            <a:pPr marL="0" indent="0">
              <a:buNone/>
            </a:pPr>
            <a:r>
              <a:rPr lang="en-AU" sz="1200" dirty="0"/>
              <a:t>(d) lasts at least 20 minutes; and</a:t>
            </a:r>
          </a:p>
          <a:p>
            <a:pPr marL="0" indent="0">
              <a:buNone/>
            </a:pPr>
            <a:r>
              <a:rPr lang="en-AU" sz="1200" dirty="0"/>
              <a:t>(e) includes a mental health assessment (including screening for drug and alcohol use and domestic violence) of the patient; and</a:t>
            </a:r>
          </a:p>
          <a:p>
            <a:pPr marL="0" indent="0">
              <a:buNone/>
            </a:pPr>
            <a:r>
              <a:rPr lang="en-AU" sz="1200" dirty="0"/>
              <a:t>(f) is for a pregnancy in relation to which a service to which item 82140 applies is not provided (participating RM)</a:t>
            </a:r>
            <a:br>
              <a:rPr lang="en-AU" sz="1200" dirty="0"/>
            </a:br>
            <a:r>
              <a:rPr lang="en-AU" sz="1200" dirty="0"/>
              <a:t>Payable once only for a pregnancy</a:t>
            </a:r>
          </a:p>
          <a:p>
            <a:pPr marL="0" indent="0">
              <a:buNone/>
            </a:pPr>
            <a:r>
              <a:rPr lang="en-AU" sz="1200" b="1" dirty="0">
                <a:solidFill>
                  <a:schemeClr val="tx1">
                    <a:lumMod val="60000"/>
                    <a:lumOff val="40000"/>
                  </a:schemeClr>
                </a:solidFill>
              </a:rPr>
              <a:t>Fee: $81.70 </a:t>
            </a:r>
          </a:p>
          <a:p>
            <a:pPr marL="0" indent="0">
              <a:buNone/>
            </a:pPr>
            <a:endParaRPr lang="en-AU" sz="1000" dirty="0">
              <a:solidFill>
                <a:schemeClr val="tx1">
                  <a:lumMod val="60000"/>
                  <a:lumOff val="40000"/>
                </a:schemeClr>
              </a:solidFill>
            </a:endParaRPr>
          </a:p>
          <a:p>
            <a:pPr marL="0" indent="0">
              <a:spcBef>
                <a:spcPts val="0"/>
              </a:spcBef>
              <a:buNone/>
            </a:pPr>
            <a:r>
              <a:rPr lang="en-AU" sz="1200" b="1" u="sng" dirty="0"/>
              <a:t>16408</a:t>
            </a:r>
          </a:p>
          <a:p>
            <a:pPr marL="0" indent="0">
              <a:spcBef>
                <a:spcPts val="0"/>
              </a:spcBef>
              <a:buNone/>
            </a:pPr>
            <a:r>
              <a:rPr lang="en-AU" sz="1200" dirty="0"/>
              <a:t>Home visit for woman who was admitted privately for the birth.  Midwife (on behalf of and under the supervision of the medical practitioner who attended the birth) Obstetrician or GP can claim.  1-4 weeks post partum, at least 20 min duration</a:t>
            </a:r>
          </a:p>
          <a:p>
            <a:pPr marL="0" indent="0">
              <a:buNone/>
            </a:pPr>
            <a:r>
              <a:rPr lang="en-AU" sz="1200" b="1" dirty="0">
                <a:solidFill>
                  <a:schemeClr val="tx1">
                    <a:lumMod val="60000"/>
                    <a:lumOff val="40000"/>
                  </a:schemeClr>
                </a:solidFill>
              </a:rPr>
              <a:t>Fee: $60.85</a:t>
            </a:r>
            <a:endParaRPr lang="en-US" sz="1200" b="1" dirty="0">
              <a:solidFill>
                <a:schemeClr val="tx1">
                  <a:lumMod val="60000"/>
                  <a:lumOff val="40000"/>
                </a:schemeClr>
              </a:solidFill>
            </a:endParaRPr>
          </a:p>
          <a:p>
            <a:endParaRPr lang="en-AU" dirty="0"/>
          </a:p>
        </p:txBody>
      </p:sp>
      <p:sp>
        <p:nvSpPr>
          <p:cNvPr id="4" name="Slide Number Placeholder 3"/>
          <p:cNvSpPr>
            <a:spLocks noGrp="1"/>
          </p:cNvSpPr>
          <p:nvPr>
            <p:ph type="sldNum" sz="quarter" idx="5"/>
          </p:nvPr>
        </p:nvSpPr>
        <p:spPr/>
        <p:txBody>
          <a:bodyPr/>
          <a:lstStyle/>
          <a:p>
            <a:fld id="{2A681D7E-E803-48B2-AE58-7DAA275F5183}" type="slidenum">
              <a:rPr lang="en-AU" smtClean="0"/>
              <a:t>11</a:t>
            </a:fld>
            <a:endParaRPr lang="en-AU"/>
          </a:p>
        </p:txBody>
      </p:sp>
    </p:spTree>
    <p:extLst>
      <p:ext uri="{BB962C8B-B14F-4D97-AF65-F5344CB8AC3E}">
        <p14:creationId xmlns:p14="http://schemas.microsoft.com/office/powerpoint/2010/main" val="1962357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873048-7D8B-4F99-9E7A-0EAB3928D7CC}" type="slidenum">
              <a:rPr lang="en-AU" altLang="en-US" smtClean="0"/>
              <a:pPr/>
              <a:t>16</a:t>
            </a:fld>
            <a:endParaRPr lang="en-AU" altLang="en-US"/>
          </a:p>
        </p:txBody>
      </p:sp>
    </p:spTree>
    <p:extLst>
      <p:ext uri="{BB962C8B-B14F-4D97-AF65-F5344CB8AC3E}">
        <p14:creationId xmlns:p14="http://schemas.microsoft.com/office/powerpoint/2010/main" val="146148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AU" b="0" i="0" dirty="0">
                <a:solidFill>
                  <a:srgbClr val="212121"/>
                </a:solidFill>
                <a:effectLst/>
                <a:highlight>
                  <a:srgbClr val="FFFFFF"/>
                </a:highlight>
                <a:latin typeface="Roboto" panose="02000000000000000000" pitchFamily="2" charset="0"/>
              </a:rPr>
              <a:t>Arrange </a:t>
            </a:r>
            <a:r>
              <a:rPr lang="en-AU" b="0" i="0" u="none" strike="noStrike" dirty="0">
                <a:solidFill>
                  <a:srgbClr val="212121"/>
                </a:solidFill>
                <a:effectLst/>
                <a:highlight>
                  <a:srgbClr val="FFFFFF"/>
                </a:highlight>
                <a:latin typeface="Roboto" panose="02000000000000000000" pitchFamily="2" charset="0"/>
                <a:hlinkClick r:id="rId3" tooltip="Non-acute Obstetric Referral"/>
              </a:rPr>
              <a:t>non-acute obstetric referral</a:t>
            </a:r>
            <a:r>
              <a:rPr lang="en-AU" b="0" i="0" dirty="0">
                <a:solidFill>
                  <a:srgbClr val="212121"/>
                </a:solidFill>
                <a:effectLst/>
                <a:highlight>
                  <a:srgbClr val="FFFFFF"/>
                </a:highlight>
                <a:latin typeface="Roboto" panose="02000000000000000000" pitchFamily="2" charset="0"/>
              </a:rPr>
              <a:t> and mark as urgent if:</a:t>
            </a:r>
          </a:p>
          <a:p>
            <a:pPr marL="742950" lvl="1" indent="-285750" algn="l">
              <a:buFont typeface="Arial" panose="020B0604020202020204" pitchFamily="34" charset="0"/>
              <a:buChar char="•"/>
            </a:pPr>
            <a:r>
              <a:rPr lang="en-AU" b="0" i="0" dirty="0">
                <a:solidFill>
                  <a:srgbClr val="212121"/>
                </a:solidFill>
                <a:effectLst/>
                <a:highlight>
                  <a:srgbClr val="FFFFFF"/>
                </a:highlight>
                <a:latin typeface="Roboto" panose="02000000000000000000" pitchFamily="2" charset="0"/>
              </a:rPr>
              <a:t>from 24 weeks, serial symphysis-fundal height (SFH) measurements are 3 cm or more higher or lower than the expected for gestational age.</a:t>
            </a:r>
          </a:p>
          <a:p>
            <a:pPr marL="742950" lvl="1" indent="-285750" algn="l">
              <a:buFont typeface="Arial" panose="020B0604020202020204" pitchFamily="34" charset="0"/>
              <a:buChar char="•"/>
            </a:pPr>
            <a:r>
              <a:rPr lang="en-AU" b="0" i="0" dirty="0">
                <a:solidFill>
                  <a:srgbClr val="212121"/>
                </a:solidFill>
                <a:effectLst/>
                <a:highlight>
                  <a:srgbClr val="FFFFFF"/>
                </a:highlight>
                <a:latin typeface="Roboto" panose="02000000000000000000" pitchFamily="2" charset="0"/>
              </a:rPr>
              <a:t>systolic blood pressure 140 to &lt; 160 mmHg and/or diastolic blood pressure 90 to &lt; 110 mmHg.</a:t>
            </a:r>
          </a:p>
          <a:p>
            <a:pPr marL="742950" lvl="1" indent="-285750" algn="l">
              <a:buFont typeface="Arial" panose="020B0604020202020204" pitchFamily="34" charset="0"/>
              <a:buChar char="•"/>
            </a:pPr>
            <a:r>
              <a:rPr lang="en-AU" b="0" i="0" dirty="0">
                <a:solidFill>
                  <a:srgbClr val="212121"/>
                </a:solidFill>
                <a:effectLst/>
                <a:highlight>
                  <a:srgbClr val="FFFFFF"/>
                </a:highlight>
                <a:latin typeface="Roboto" panose="02000000000000000000" pitchFamily="2" charset="0"/>
              </a:rPr>
              <a:t>cervical length 10 to 25 mm.</a:t>
            </a:r>
          </a:p>
          <a:p>
            <a:endParaRPr lang="en-AU" dirty="0"/>
          </a:p>
        </p:txBody>
      </p:sp>
      <p:sp>
        <p:nvSpPr>
          <p:cNvPr id="4" name="Slide Number Placeholder 3"/>
          <p:cNvSpPr>
            <a:spLocks noGrp="1"/>
          </p:cNvSpPr>
          <p:nvPr>
            <p:ph type="sldNum" sz="quarter" idx="5"/>
          </p:nvPr>
        </p:nvSpPr>
        <p:spPr/>
        <p:txBody>
          <a:bodyPr/>
          <a:lstStyle/>
          <a:p>
            <a:fld id="{2A681D7E-E803-48B2-AE58-7DAA275F5183}" type="slidenum">
              <a:rPr lang="en-AU" smtClean="0"/>
              <a:t>17</a:t>
            </a:fld>
            <a:endParaRPr lang="en-AU"/>
          </a:p>
        </p:txBody>
      </p:sp>
    </p:spTree>
    <p:extLst>
      <p:ext uri="{BB962C8B-B14F-4D97-AF65-F5344CB8AC3E}">
        <p14:creationId xmlns:p14="http://schemas.microsoft.com/office/powerpoint/2010/main" val="338405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949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7/26/2024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7916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29931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71453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4768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05274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3280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8379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8417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DCC4-8569-3826-0258-53EEB0CAB3E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6D5B05B-AA87-86D3-B6BA-DA45E94C94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C237F51-FC95-81B8-5206-49A1C507D8E5}"/>
              </a:ext>
            </a:extLst>
          </p:cNvPr>
          <p:cNvSpPr>
            <a:spLocks noGrp="1"/>
          </p:cNvSpPr>
          <p:nvPr>
            <p:ph type="dt" sz="half" idx="10"/>
          </p:nvPr>
        </p:nvSpPr>
        <p:spPr/>
        <p:txBody>
          <a:bodyPr/>
          <a:lstStyle/>
          <a:p>
            <a:fld id="{539D46F9-2735-6849-B1F3-F46C76B1931E}" type="datetimeFigureOut">
              <a:rPr lang="en-US" smtClean="0"/>
              <a:t>7/26/2024</a:t>
            </a:fld>
            <a:endParaRPr lang="en-US"/>
          </a:p>
        </p:txBody>
      </p:sp>
      <p:sp>
        <p:nvSpPr>
          <p:cNvPr id="5" name="Footer Placeholder 4">
            <a:extLst>
              <a:ext uri="{FF2B5EF4-FFF2-40B4-BE49-F238E27FC236}">
                <a16:creationId xmlns:a16="http://schemas.microsoft.com/office/drawing/2014/main" id="{FB973746-670B-8461-A3DC-68E331FEF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18A37-340F-498F-72C6-B19FC97913A1}"/>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3324658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F0F9-0F23-B7BE-12EC-C063C5EB89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28B916-BF7C-960C-1AC7-23C0DAD0EFD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57AEA8-842F-E35D-028B-B79CBC4852AE}"/>
              </a:ext>
            </a:extLst>
          </p:cNvPr>
          <p:cNvSpPr>
            <a:spLocks noGrp="1"/>
          </p:cNvSpPr>
          <p:nvPr>
            <p:ph type="dt" sz="half" idx="10"/>
          </p:nvPr>
        </p:nvSpPr>
        <p:spPr/>
        <p:txBody>
          <a:bodyPr/>
          <a:lstStyle/>
          <a:p>
            <a:fld id="{539D46F9-2735-6849-B1F3-F46C76B1931E}" type="datetimeFigureOut">
              <a:rPr lang="en-US" smtClean="0"/>
              <a:t>7/26/2024</a:t>
            </a:fld>
            <a:endParaRPr lang="en-US"/>
          </a:p>
        </p:txBody>
      </p:sp>
      <p:sp>
        <p:nvSpPr>
          <p:cNvPr id="5" name="Footer Placeholder 4">
            <a:extLst>
              <a:ext uri="{FF2B5EF4-FFF2-40B4-BE49-F238E27FC236}">
                <a16:creationId xmlns:a16="http://schemas.microsoft.com/office/drawing/2014/main" id="{B7ACDBF9-EF4B-1928-C00C-95FD6D80C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3F625-1312-0C1E-20AC-5E51DE6F62C5}"/>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52667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1171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E5C7-27FA-C03A-6621-96C8435A854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505B21A-5206-0608-9D9C-C44F9FB60E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266AA5C-691C-DE83-C2A8-D9EA66735115}"/>
              </a:ext>
            </a:extLst>
          </p:cNvPr>
          <p:cNvSpPr>
            <a:spLocks noGrp="1"/>
          </p:cNvSpPr>
          <p:nvPr>
            <p:ph type="dt" sz="half" idx="10"/>
          </p:nvPr>
        </p:nvSpPr>
        <p:spPr/>
        <p:txBody>
          <a:bodyPr/>
          <a:lstStyle/>
          <a:p>
            <a:fld id="{539D46F9-2735-6849-B1F3-F46C76B1931E}" type="datetimeFigureOut">
              <a:rPr lang="en-US" smtClean="0"/>
              <a:t>7/26/2024</a:t>
            </a:fld>
            <a:endParaRPr lang="en-US"/>
          </a:p>
        </p:txBody>
      </p:sp>
      <p:sp>
        <p:nvSpPr>
          <p:cNvPr id="5" name="Footer Placeholder 4">
            <a:extLst>
              <a:ext uri="{FF2B5EF4-FFF2-40B4-BE49-F238E27FC236}">
                <a16:creationId xmlns:a16="http://schemas.microsoft.com/office/drawing/2014/main" id="{53BF117D-C3A6-065A-DFDD-D0D17CCF1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A2908-6DD9-37F6-184C-2BBC964C9CF8}"/>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3392031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65BF-3442-38E9-A89D-F98CAB6F7C7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F49530-8F03-1ACA-5DDF-8B6842F5FD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BB10C24-FEC2-F33D-4137-A2574704268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900615E-A7E5-0E7A-3300-BF87AF0B691B}"/>
              </a:ext>
            </a:extLst>
          </p:cNvPr>
          <p:cNvSpPr>
            <a:spLocks noGrp="1"/>
          </p:cNvSpPr>
          <p:nvPr>
            <p:ph type="dt" sz="half" idx="10"/>
          </p:nvPr>
        </p:nvSpPr>
        <p:spPr/>
        <p:txBody>
          <a:bodyPr/>
          <a:lstStyle/>
          <a:p>
            <a:fld id="{539D46F9-2735-6849-B1F3-F46C76B1931E}" type="datetimeFigureOut">
              <a:rPr lang="en-US" smtClean="0"/>
              <a:t>7/26/2024</a:t>
            </a:fld>
            <a:endParaRPr lang="en-US"/>
          </a:p>
        </p:txBody>
      </p:sp>
      <p:sp>
        <p:nvSpPr>
          <p:cNvPr id="6" name="Footer Placeholder 5">
            <a:extLst>
              <a:ext uri="{FF2B5EF4-FFF2-40B4-BE49-F238E27FC236}">
                <a16:creationId xmlns:a16="http://schemas.microsoft.com/office/drawing/2014/main" id="{E1632B03-F054-4AC7-B3FD-31E9229FD1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4A5EF-E8BF-57AF-2C5E-266877A4E188}"/>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1388761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90CF-5027-97B9-5EA0-C7A721F1C11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0CA398-DEC4-79DB-619A-186487000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7744572-DE3A-F815-7F88-7018CB360D7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AF333D3-A7A4-6893-6BCE-B1BE1A786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5B0BD7C-97FD-6381-3084-9DC30574CD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A945F09-1B2B-8BED-9266-F1F43018902F}"/>
              </a:ext>
            </a:extLst>
          </p:cNvPr>
          <p:cNvSpPr>
            <a:spLocks noGrp="1"/>
          </p:cNvSpPr>
          <p:nvPr>
            <p:ph type="dt" sz="half" idx="10"/>
          </p:nvPr>
        </p:nvSpPr>
        <p:spPr/>
        <p:txBody>
          <a:bodyPr/>
          <a:lstStyle/>
          <a:p>
            <a:fld id="{539D46F9-2735-6849-B1F3-F46C76B1931E}" type="datetimeFigureOut">
              <a:rPr lang="en-US" smtClean="0"/>
              <a:t>7/26/2024</a:t>
            </a:fld>
            <a:endParaRPr lang="en-US"/>
          </a:p>
        </p:txBody>
      </p:sp>
      <p:sp>
        <p:nvSpPr>
          <p:cNvPr id="8" name="Footer Placeholder 7">
            <a:extLst>
              <a:ext uri="{FF2B5EF4-FFF2-40B4-BE49-F238E27FC236}">
                <a16:creationId xmlns:a16="http://schemas.microsoft.com/office/drawing/2014/main" id="{833E31C1-34C2-FF3C-309C-894299F08E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8514EF-E39F-178A-8C3D-A8DE6ACAFBCA}"/>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3004963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4CC-86CD-2D42-9B53-D43C7675824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5E8BA63-0DE7-6191-D243-04E84002E98E}"/>
              </a:ext>
            </a:extLst>
          </p:cNvPr>
          <p:cNvSpPr>
            <a:spLocks noGrp="1"/>
          </p:cNvSpPr>
          <p:nvPr>
            <p:ph type="dt" sz="half" idx="10"/>
          </p:nvPr>
        </p:nvSpPr>
        <p:spPr/>
        <p:txBody>
          <a:bodyPr/>
          <a:lstStyle/>
          <a:p>
            <a:fld id="{539D46F9-2735-6849-B1F3-F46C76B1931E}" type="datetimeFigureOut">
              <a:rPr lang="en-US" smtClean="0"/>
              <a:t>7/26/2024</a:t>
            </a:fld>
            <a:endParaRPr lang="en-US"/>
          </a:p>
        </p:txBody>
      </p:sp>
      <p:sp>
        <p:nvSpPr>
          <p:cNvPr id="4" name="Footer Placeholder 3">
            <a:extLst>
              <a:ext uri="{FF2B5EF4-FFF2-40B4-BE49-F238E27FC236}">
                <a16:creationId xmlns:a16="http://schemas.microsoft.com/office/drawing/2014/main" id="{7A869D8D-31E9-650F-6072-429A83D4F7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12D36F-CBC5-1B21-BF2C-68E5200D0B49}"/>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482341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60A6B8-6C0B-18C9-A5F3-3817A9FF5306}"/>
              </a:ext>
            </a:extLst>
          </p:cNvPr>
          <p:cNvSpPr>
            <a:spLocks noGrp="1"/>
          </p:cNvSpPr>
          <p:nvPr>
            <p:ph type="dt" sz="half" idx="10"/>
          </p:nvPr>
        </p:nvSpPr>
        <p:spPr/>
        <p:txBody>
          <a:bodyPr/>
          <a:lstStyle/>
          <a:p>
            <a:fld id="{539D46F9-2735-6849-B1F3-F46C76B1931E}" type="datetimeFigureOut">
              <a:rPr lang="en-US" smtClean="0"/>
              <a:t>7/26/2024</a:t>
            </a:fld>
            <a:endParaRPr lang="en-US"/>
          </a:p>
        </p:txBody>
      </p:sp>
      <p:sp>
        <p:nvSpPr>
          <p:cNvPr id="3" name="Footer Placeholder 2">
            <a:extLst>
              <a:ext uri="{FF2B5EF4-FFF2-40B4-BE49-F238E27FC236}">
                <a16:creationId xmlns:a16="http://schemas.microsoft.com/office/drawing/2014/main" id="{7E2796AE-EC62-8EA8-463C-815F9F196E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6C767-222D-C04B-072A-62C949203145}"/>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1047246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AD44-A8CB-4005-59FD-A8760B7F47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A0799F0-013F-9F09-9FBC-B840E08F2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B8DD74A-2FAB-90E4-7501-CD4A36EBD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12A6E5-F46A-01E2-48BB-6633B9FF6D4A}"/>
              </a:ext>
            </a:extLst>
          </p:cNvPr>
          <p:cNvSpPr>
            <a:spLocks noGrp="1"/>
          </p:cNvSpPr>
          <p:nvPr>
            <p:ph type="dt" sz="half" idx="10"/>
          </p:nvPr>
        </p:nvSpPr>
        <p:spPr/>
        <p:txBody>
          <a:bodyPr/>
          <a:lstStyle/>
          <a:p>
            <a:fld id="{539D46F9-2735-6849-B1F3-F46C76B1931E}" type="datetimeFigureOut">
              <a:rPr lang="en-US" smtClean="0"/>
              <a:t>7/26/2024</a:t>
            </a:fld>
            <a:endParaRPr lang="en-US"/>
          </a:p>
        </p:txBody>
      </p:sp>
      <p:sp>
        <p:nvSpPr>
          <p:cNvPr id="6" name="Footer Placeholder 5">
            <a:extLst>
              <a:ext uri="{FF2B5EF4-FFF2-40B4-BE49-F238E27FC236}">
                <a16:creationId xmlns:a16="http://schemas.microsoft.com/office/drawing/2014/main" id="{FDA99691-A308-9858-B32E-4B9A6195DF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1B75AC-2D7B-9752-CFC9-7D14F3DC44C5}"/>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2287215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A5CA-3255-B51B-8F09-5F5AD3E0ED7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585F2B4-5D49-8A8B-C21A-9504B4129D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049A31-B58D-38A1-6F7F-A9ED6323F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FC36B5-A3CF-CD3A-B065-E8A960B59688}"/>
              </a:ext>
            </a:extLst>
          </p:cNvPr>
          <p:cNvSpPr>
            <a:spLocks noGrp="1"/>
          </p:cNvSpPr>
          <p:nvPr>
            <p:ph type="dt" sz="half" idx="10"/>
          </p:nvPr>
        </p:nvSpPr>
        <p:spPr/>
        <p:txBody>
          <a:bodyPr/>
          <a:lstStyle/>
          <a:p>
            <a:fld id="{539D46F9-2735-6849-B1F3-F46C76B1931E}" type="datetimeFigureOut">
              <a:rPr lang="en-US" smtClean="0"/>
              <a:t>7/26/2024</a:t>
            </a:fld>
            <a:endParaRPr lang="en-US"/>
          </a:p>
        </p:txBody>
      </p:sp>
      <p:sp>
        <p:nvSpPr>
          <p:cNvPr id="6" name="Footer Placeholder 5">
            <a:extLst>
              <a:ext uri="{FF2B5EF4-FFF2-40B4-BE49-F238E27FC236}">
                <a16:creationId xmlns:a16="http://schemas.microsoft.com/office/drawing/2014/main" id="{91EBC20C-1141-9321-BC6C-2E6CFEB1AD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AC7A9-7447-C04C-15B5-D0A3B040CFC1}"/>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3265530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5BB8-B081-8B2F-9A6C-BD449122143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0CE608B-13CA-69B2-9506-47840B0134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08C472-9857-BDB3-2EDE-E4F44B052E65}"/>
              </a:ext>
            </a:extLst>
          </p:cNvPr>
          <p:cNvSpPr>
            <a:spLocks noGrp="1"/>
          </p:cNvSpPr>
          <p:nvPr>
            <p:ph type="dt" sz="half" idx="10"/>
          </p:nvPr>
        </p:nvSpPr>
        <p:spPr/>
        <p:txBody>
          <a:bodyPr/>
          <a:lstStyle/>
          <a:p>
            <a:fld id="{539D46F9-2735-6849-B1F3-F46C76B1931E}" type="datetimeFigureOut">
              <a:rPr lang="en-US" smtClean="0"/>
              <a:t>7/26/2024</a:t>
            </a:fld>
            <a:endParaRPr lang="en-US"/>
          </a:p>
        </p:txBody>
      </p:sp>
      <p:sp>
        <p:nvSpPr>
          <p:cNvPr id="5" name="Footer Placeholder 4">
            <a:extLst>
              <a:ext uri="{FF2B5EF4-FFF2-40B4-BE49-F238E27FC236}">
                <a16:creationId xmlns:a16="http://schemas.microsoft.com/office/drawing/2014/main" id="{8C43812E-9FB6-C52D-D321-E61A011CC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C0F93-410E-8CEA-5CEB-32D69C9B1F42}"/>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2676783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379F7C-8DF8-F87D-3D1C-6A1F6942FAA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B67FE8-4766-9703-F2CC-A695292CFCE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662FB3-42AC-4006-F77A-681B473F9CA9}"/>
              </a:ext>
            </a:extLst>
          </p:cNvPr>
          <p:cNvSpPr>
            <a:spLocks noGrp="1"/>
          </p:cNvSpPr>
          <p:nvPr>
            <p:ph type="dt" sz="half" idx="10"/>
          </p:nvPr>
        </p:nvSpPr>
        <p:spPr/>
        <p:txBody>
          <a:bodyPr/>
          <a:lstStyle/>
          <a:p>
            <a:fld id="{539D46F9-2735-6849-B1F3-F46C76B1931E}" type="datetimeFigureOut">
              <a:rPr lang="en-US" smtClean="0"/>
              <a:t>7/26/2024</a:t>
            </a:fld>
            <a:endParaRPr lang="en-US"/>
          </a:p>
        </p:txBody>
      </p:sp>
      <p:sp>
        <p:nvSpPr>
          <p:cNvPr id="5" name="Footer Placeholder 4">
            <a:extLst>
              <a:ext uri="{FF2B5EF4-FFF2-40B4-BE49-F238E27FC236}">
                <a16:creationId xmlns:a16="http://schemas.microsoft.com/office/drawing/2014/main" id="{B30B008F-5E1E-7D47-3684-2B60F95FC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2777D-44B7-A3CE-9917-54E21F78F3DD}"/>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1347079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053F73-6BCB-4246-A456-F66696626954}"/>
              </a:ext>
            </a:extLst>
          </p:cNvPr>
          <p:cNvSpPr>
            <a:spLocks noGrp="1"/>
          </p:cNvSpPr>
          <p:nvPr>
            <p:ph type="body" sz="quarter" idx="10" hasCustomPrompt="1"/>
          </p:nvPr>
        </p:nvSpPr>
        <p:spPr>
          <a:xfrm>
            <a:off x="528240" y="1556172"/>
            <a:ext cx="10875931" cy="3889052"/>
          </a:xfrm>
          <a:prstGeom prst="rect">
            <a:avLst/>
          </a:prstGeom>
        </p:spPr>
        <p:txBody>
          <a:bodyPr/>
          <a:lstStyle>
            <a:lvl1pPr marL="342900" indent="-342900">
              <a:spcAft>
                <a:spcPts val="600"/>
              </a:spcAft>
              <a:buFont typeface="Arial" panose="020B0604020202020204" pitchFamily="34" charset="0"/>
              <a:buChar char="•"/>
              <a:defRPr sz="1600">
                <a:solidFill>
                  <a:srgbClr val="303D54"/>
                </a:solidFill>
                <a:latin typeface="+mn-lt"/>
              </a:defRPr>
            </a:lvl1pPr>
          </a:lstStyle>
          <a:p>
            <a:pPr marL="0" lvl="0" indent="0">
              <a:spcAft>
                <a:spcPts val="600"/>
              </a:spcAft>
              <a:buNone/>
            </a:pPr>
            <a:r>
              <a:rPr lang="en-US" sz="2000" dirty="0"/>
              <a:t>Lorem ipsum dolor sit </a:t>
            </a:r>
            <a:r>
              <a:rPr lang="en-US" sz="2000" dirty="0" err="1"/>
              <a:t>amet</a:t>
            </a:r>
            <a:r>
              <a:rPr lang="en-US" sz="2000" dirty="0"/>
              <a: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dolore magna </a:t>
            </a:r>
            <a:r>
              <a:rPr lang="en-US" sz="2000" dirty="0" err="1"/>
              <a:t>aliqua</a:t>
            </a:r>
            <a:r>
              <a:rPr lang="en-US" sz="2000" dirty="0"/>
              <a:t>.</a:t>
            </a:r>
          </a:p>
          <a:p>
            <a:pPr lvl="0">
              <a:spcAft>
                <a:spcPts val="600"/>
              </a:spcAft>
            </a:pPr>
            <a:r>
              <a:rPr lang="en-US" sz="2000" dirty="0"/>
              <a:t>List item</a:t>
            </a:r>
          </a:p>
          <a:p>
            <a:pPr lvl="0">
              <a:spcAft>
                <a:spcPts val="600"/>
              </a:spcAft>
            </a:pPr>
            <a:r>
              <a:rPr lang="en-US" sz="2000" dirty="0"/>
              <a:t>List item</a:t>
            </a:r>
          </a:p>
          <a:p>
            <a:pPr lvl="0">
              <a:spcAft>
                <a:spcPts val="600"/>
              </a:spcAft>
            </a:pPr>
            <a:r>
              <a:rPr lang="en-US" sz="2000" dirty="0"/>
              <a:t>List item</a:t>
            </a:r>
          </a:p>
          <a:p>
            <a:pPr lvl="0">
              <a:spcAft>
                <a:spcPts val="600"/>
              </a:spcAft>
            </a:pPr>
            <a:r>
              <a:rPr lang="en-US" sz="2000" dirty="0"/>
              <a:t>List item</a:t>
            </a:r>
          </a:p>
          <a:p>
            <a:pPr marL="0" lvl="0" indent="0">
              <a:spcAft>
                <a:spcPts val="600"/>
              </a:spcAft>
              <a:buNone/>
            </a:pPr>
            <a:r>
              <a:rPr lang="en-US" sz="2000" dirty="0" err="1"/>
              <a:t>Ut</a:t>
            </a:r>
            <a:r>
              <a:rPr lang="en-US" sz="2000" dirty="0"/>
              <a:t> </a:t>
            </a:r>
            <a:r>
              <a:rPr lang="en-US" sz="2000" dirty="0" err="1"/>
              <a:t>enim</a:t>
            </a:r>
            <a:r>
              <a:rPr lang="en-US" sz="2000" dirty="0"/>
              <a:t> ad minim </a:t>
            </a:r>
            <a:r>
              <a:rPr lang="en-US" sz="2000" dirty="0" err="1"/>
              <a:t>veniam</a:t>
            </a:r>
            <a:r>
              <a:rPr lang="en-US" sz="2000" dirty="0"/>
              <a:t>, </a:t>
            </a:r>
            <a:r>
              <a:rPr lang="en-US" sz="2000" dirty="0" err="1"/>
              <a:t>quis</a:t>
            </a:r>
            <a:r>
              <a:rPr lang="en-US" sz="2000" dirty="0"/>
              <a:t> </a:t>
            </a:r>
            <a:r>
              <a:rPr lang="en-US" sz="2000" dirty="0" err="1"/>
              <a:t>nostrud</a:t>
            </a:r>
            <a:r>
              <a:rPr lang="en-US" sz="2000" dirty="0"/>
              <a:t> exercitation </a:t>
            </a:r>
            <a:r>
              <a:rPr lang="en-US" sz="2000" dirty="0" err="1"/>
              <a:t>ullamco</a:t>
            </a:r>
            <a:r>
              <a:rPr lang="en-US" sz="2000" dirty="0"/>
              <a:t> </a:t>
            </a:r>
            <a:r>
              <a:rPr lang="en-US" sz="2000" dirty="0" err="1"/>
              <a:t>laboris</a:t>
            </a:r>
            <a:r>
              <a:rPr lang="en-US" sz="2000" dirty="0"/>
              <a:t> nisi </a:t>
            </a:r>
            <a:r>
              <a:rPr lang="en-US" sz="2000" dirty="0" err="1"/>
              <a:t>ut</a:t>
            </a:r>
            <a:r>
              <a:rPr lang="en-US" sz="2000" dirty="0"/>
              <a:t> </a:t>
            </a:r>
            <a:r>
              <a:rPr lang="en-US" sz="2000" dirty="0" err="1"/>
              <a:t>aliquip</a:t>
            </a:r>
            <a:r>
              <a:rPr lang="en-US" sz="2000" dirty="0"/>
              <a:t> ex </a:t>
            </a:r>
            <a:r>
              <a:rPr lang="en-US" sz="2000" dirty="0" err="1"/>
              <a:t>ea</a:t>
            </a:r>
            <a:r>
              <a:rPr lang="en-US" sz="2000" dirty="0"/>
              <a:t> </a:t>
            </a:r>
            <a:r>
              <a:rPr lang="en-US" sz="2000" dirty="0" err="1"/>
              <a:t>commodo</a:t>
            </a:r>
            <a:r>
              <a:rPr lang="en-US" sz="2000" dirty="0"/>
              <a:t> </a:t>
            </a:r>
            <a:r>
              <a:rPr lang="en-US" sz="2000" dirty="0" err="1"/>
              <a:t>consequat</a:t>
            </a:r>
            <a:r>
              <a:rPr lang="en-US" sz="2000" dirty="0"/>
              <a:t>. </a:t>
            </a:r>
          </a:p>
          <a:p>
            <a:pPr lvl="0"/>
            <a:endParaRPr lang="en-AU" dirty="0"/>
          </a:p>
        </p:txBody>
      </p:sp>
      <p:sp>
        <p:nvSpPr>
          <p:cNvPr id="9" name="Text Placeholder 8">
            <a:extLst>
              <a:ext uri="{FF2B5EF4-FFF2-40B4-BE49-F238E27FC236}">
                <a16:creationId xmlns:a16="http://schemas.microsoft.com/office/drawing/2014/main" id="{CCAE648F-6B39-4DA6-9616-9B3177C4172C}"/>
              </a:ext>
            </a:extLst>
          </p:cNvPr>
          <p:cNvSpPr>
            <a:spLocks noGrp="1"/>
          </p:cNvSpPr>
          <p:nvPr>
            <p:ph type="body" sz="quarter" idx="11" hasCustomPrompt="1"/>
          </p:nvPr>
        </p:nvSpPr>
        <p:spPr>
          <a:xfrm>
            <a:off x="527382" y="765175"/>
            <a:ext cx="10876789" cy="630238"/>
          </a:xfrm>
          <a:prstGeom prst="rect">
            <a:avLst/>
          </a:prstGeom>
        </p:spPr>
        <p:txBody>
          <a:bodyPr/>
          <a:lstStyle>
            <a:lvl1pPr marL="0" indent="0">
              <a:buNone/>
              <a:defRPr sz="2600" b="1">
                <a:solidFill>
                  <a:srgbClr val="303D54"/>
                </a:solidFill>
              </a:defRPr>
            </a:lvl1pPr>
          </a:lstStyle>
          <a:p>
            <a:pPr lvl="0"/>
            <a:r>
              <a:rPr lang="en-US" dirty="0"/>
              <a:t>1-Column layout</a:t>
            </a:r>
            <a:endParaRPr lang="en-AU" dirty="0"/>
          </a:p>
        </p:txBody>
      </p:sp>
    </p:spTree>
    <p:extLst>
      <p:ext uri="{BB962C8B-B14F-4D97-AF65-F5344CB8AC3E}">
        <p14:creationId xmlns:p14="http://schemas.microsoft.com/office/powerpoint/2010/main" val="55069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179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206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47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703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181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504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1810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A87A34-81AB-432B-8DAE-1953F412C126}" type="datetimeFigureOut">
              <a:rPr lang="en-US" smtClean="0"/>
              <a:pPr/>
              <a:t>7/26/2024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1405913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9930B1-B286-7097-012E-13BAA1863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5C677AD-1A19-1B5C-5FF1-240480137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8AC4A4-E681-70A8-4EB4-EEB72D551F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9D46F9-2735-6849-B1F3-F46C76B1931E}" type="datetimeFigureOut">
              <a:rPr lang="en-US" smtClean="0"/>
              <a:t>7/26/2024</a:t>
            </a:fld>
            <a:endParaRPr lang="en-US"/>
          </a:p>
        </p:txBody>
      </p:sp>
      <p:sp>
        <p:nvSpPr>
          <p:cNvPr id="5" name="Footer Placeholder 4">
            <a:extLst>
              <a:ext uri="{FF2B5EF4-FFF2-40B4-BE49-F238E27FC236}">
                <a16:creationId xmlns:a16="http://schemas.microsoft.com/office/drawing/2014/main" id="{8CD62CA6-BBCB-9951-2319-A49B090160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4DED276-3447-4D5A-F8FB-D0F736D683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9CF9D5-ADED-3741-A786-ABFE68AA7000}" type="slidenum">
              <a:rPr lang="en-US" smtClean="0"/>
              <a:t>‹#›</a:t>
            </a:fld>
            <a:endParaRPr lang="en-US"/>
          </a:p>
        </p:txBody>
      </p:sp>
    </p:spTree>
    <p:extLst>
      <p:ext uri="{BB962C8B-B14F-4D97-AF65-F5344CB8AC3E}">
        <p14:creationId xmlns:p14="http://schemas.microsoft.com/office/powerpoint/2010/main" val="930157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chart" Target="../charts/chart2.xml"/><Relationship Id="rId4" Type="http://schemas.openxmlformats.org/officeDocument/2006/relationships/chart" Target="../charts/char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hyperlink" Target="https://westmoreton.communityhealthpathways.org/"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customXml" Target="../ink/ink2.xml"/><Relationship Id="rId2" Type="http://schemas.openxmlformats.org/officeDocument/2006/relationships/image" Target="../media/image1.jp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customXml" Target="../ink/ink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customXml" Target="../ink/ink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hyperlink" Target="https://digitaldoorway.blogspot.com/2018/05/change-personal-agency-and-wellness.html" TargetMode="External"/><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chart" Target="../charts/chart4.xml"/><Relationship Id="rId4" Type="http://schemas.openxmlformats.org/officeDocument/2006/relationships/chart" Target="../charts/char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www.everyweekcounts.com.au/"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chart" Target="../charts/chart6.xml"/><Relationship Id="rId4" Type="http://schemas.openxmlformats.org/officeDocument/2006/relationships/chart" Target="../charts/chart5.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hyperlink" Target="https://westmoreton.communityhealthpathways.org/24574.htm" TargetMode="External"/><Relationship Id="rId3" Type="http://schemas.openxmlformats.org/officeDocument/2006/relationships/hyperlink" Target="https://westmoreton.communityhealthpathways.org/24386.htm" TargetMode="External"/><Relationship Id="rId7" Type="http://schemas.openxmlformats.org/officeDocument/2006/relationships/hyperlink" Target="https://westmoreton.communityhealthpathways.org/24573.htm" TargetMode="External"/><Relationship Id="rId2" Type="http://schemas.openxmlformats.org/officeDocument/2006/relationships/image" Target="../media/image1.jpg"/><Relationship Id="rId1" Type="http://schemas.openxmlformats.org/officeDocument/2006/relationships/slideLayout" Target="../slideLayouts/slideLayout19.xml"/><Relationship Id="rId6" Type="http://schemas.openxmlformats.org/officeDocument/2006/relationships/hyperlink" Target="https://westmoreton.communityhealthpathways.org/24568.htm" TargetMode="External"/><Relationship Id="rId5" Type="http://schemas.openxmlformats.org/officeDocument/2006/relationships/hyperlink" Target="https://westmoreton.communityhealthpathways.org/referral/DomesticViolenceScreeningJuly2020.docx" TargetMode="External"/><Relationship Id="rId4" Type="http://schemas.openxmlformats.org/officeDocument/2006/relationships/hyperlink" Target="https://westmoreton.communityhealthpathways.org/650235.ht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ink background&#10;&#10;Description automatically generated">
            <a:extLst>
              <a:ext uri="{FF2B5EF4-FFF2-40B4-BE49-F238E27FC236}">
                <a16:creationId xmlns:a16="http://schemas.microsoft.com/office/drawing/2014/main" id="{61696C73-3BA6-7DC3-41FA-32CD62EFAA39}"/>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799C558-1182-78CD-B475-32EEB32DDB1A}"/>
              </a:ext>
            </a:extLst>
          </p:cNvPr>
          <p:cNvSpPr>
            <a:spLocks noGrp="1"/>
          </p:cNvSpPr>
          <p:nvPr>
            <p:ph idx="1"/>
          </p:nvPr>
        </p:nvSpPr>
        <p:spPr>
          <a:xfrm>
            <a:off x="172481" y="143363"/>
            <a:ext cx="11985815" cy="4873625"/>
          </a:xfrm>
        </p:spPr>
        <p:txBody>
          <a:bodyPr>
            <a:normAutofit/>
          </a:bodyPr>
          <a:lstStyle/>
          <a:p>
            <a:r>
              <a:rPr lang="en-AU" sz="1800" dirty="0"/>
              <a:t>West Moreton is one of the fastest growing regions in the country growing 18% from 2016 to 2021,</a:t>
            </a:r>
          </a:p>
          <a:p>
            <a:endParaRPr lang="en-AU" sz="1800" dirty="0"/>
          </a:p>
          <a:p>
            <a:endParaRPr lang="en-AU" sz="1800" dirty="0"/>
          </a:p>
          <a:p>
            <a:endParaRPr lang="en-AU" sz="1800" dirty="0"/>
          </a:p>
          <a:p>
            <a:endParaRPr lang="en-AU" sz="1800" dirty="0"/>
          </a:p>
          <a:p>
            <a:endParaRPr lang="en-AU" sz="1800" dirty="0"/>
          </a:p>
          <a:p>
            <a:endParaRPr lang="en-AU" sz="1800" dirty="0"/>
          </a:p>
          <a:p>
            <a:endParaRPr lang="en-AU" sz="1800" dirty="0"/>
          </a:p>
          <a:p>
            <a:r>
              <a:rPr lang="en-AU" sz="1800" dirty="0"/>
              <a:t>We have a higher than average fertility rate</a:t>
            </a:r>
            <a:r>
              <a:rPr lang="en-AU" sz="1800" dirty="0">
                <a:latin typeface="Tahoma" panose="020B0604030504040204" pitchFamily="34" charset="0"/>
                <a:ea typeface="Tahoma" panose="020B0604030504040204" pitchFamily="34" charset="0"/>
                <a:cs typeface="Tahoma" panose="020B0604030504040204" pitchFamily="34" charset="0"/>
              </a:rPr>
              <a:t> more than </a:t>
            </a:r>
            <a:r>
              <a:rPr lang="en-AU" sz="1800" dirty="0"/>
              <a:t>1.79%  compared to Queensland (1.72%) and Australia (1.63%).</a:t>
            </a:r>
          </a:p>
          <a:p>
            <a:endParaRPr lang="en-AU" sz="1800" dirty="0"/>
          </a:p>
        </p:txBody>
      </p:sp>
      <p:graphicFrame>
        <p:nvGraphicFramePr>
          <p:cNvPr id="6" name="Chart 5">
            <a:extLst>
              <a:ext uri="{FF2B5EF4-FFF2-40B4-BE49-F238E27FC236}">
                <a16:creationId xmlns:a16="http://schemas.microsoft.com/office/drawing/2014/main" id="{06B299DF-9FF0-E034-A5C6-9A3868098179}"/>
              </a:ext>
            </a:extLst>
          </p:cNvPr>
          <p:cNvGraphicFramePr>
            <a:graphicFrameLocks/>
          </p:cNvGraphicFramePr>
          <p:nvPr/>
        </p:nvGraphicFramePr>
        <p:xfrm>
          <a:off x="67408" y="534522"/>
          <a:ext cx="12124592" cy="2242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33607E5C-6BC2-8101-04C1-61DB2F1E8765}"/>
              </a:ext>
            </a:extLst>
          </p:cNvPr>
          <p:cNvGraphicFramePr>
            <a:graphicFrameLocks/>
          </p:cNvGraphicFramePr>
          <p:nvPr/>
        </p:nvGraphicFramePr>
        <p:xfrm>
          <a:off x="33704" y="3851030"/>
          <a:ext cx="12071095" cy="15896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98452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3A17F-503C-6EFF-F333-F8F0DAF90E16}"/>
              </a:ext>
            </a:extLst>
          </p:cNvPr>
          <p:cNvSpPr>
            <a:spLocks noGrp="1"/>
          </p:cNvSpPr>
          <p:nvPr>
            <p:ph type="title"/>
          </p:nvPr>
        </p:nvSpPr>
        <p:spPr>
          <a:xfrm>
            <a:off x="181234" y="560881"/>
            <a:ext cx="11812905" cy="1114380"/>
          </a:xfrm>
        </p:spPr>
        <p:txBody>
          <a:bodyPr vert="horz" lIns="91440" tIns="45720" rIns="91440" bIns="45720" rtlCol="0" anchor="b">
            <a:normAutofit fontScale="90000"/>
          </a:bodyPr>
          <a:lstStyle/>
          <a:p>
            <a:pPr algn="ctr"/>
            <a:r>
              <a:rPr lang="en-US" sz="5200" dirty="0"/>
              <a:t>GP Maternity Shared Care is the patient’s choice  </a:t>
            </a:r>
          </a:p>
        </p:txBody>
      </p:sp>
      <p:pic>
        <p:nvPicPr>
          <p:cNvPr id="5" name="Picture 4" descr="A close-up of a pink background&#10;&#10;Description automatically generated">
            <a:extLst>
              <a:ext uri="{FF2B5EF4-FFF2-40B4-BE49-F238E27FC236}">
                <a16:creationId xmlns:a16="http://schemas.microsoft.com/office/drawing/2014/main" id="{61696C73-3BA6-7DC3-41FA-32CD62EFAA39}"/>
              </a:ext>
            </a:extLst>
          </p:cNvPr>
          <p:cNvPicPr>
            <a:picLocks noGrp="1" noRot="1" noChangeAspect="1" noMove="1" noResize="1" noEditPoints="1" noAdjustHandles="1" noChangeArrowheads="1" noChangeShapeType="1" noCrop="1"/>
          </p:cNvPicPr>
          <p:nvPr/>
        </p:nvPicPr>
        <p:blipFill>
          <a:blip r:embed="rId3"/>
          <a:stretch>
            <a:fillRect/>
          </a:stretch>
        </p:blipFill>
        <p:spPr>
          <a:xfrm>
            <a:off x="181234" y="2991655"/>
            <a:ext cx="5828261" cy="3278396"/>
          </a:xfrm>
          <a:prstGeom prst="rect">
            <a:avLst/>
          </a:prstGeom>
        </p:spPr>
      </p:pic>
      <p:pic>
        <p:nvPicPr>
          <p:cNvPr id="4" name="Content Placeholder 3">
            <a:extLst>
              <a:ext uri="{FF2B5EF4-FFF2-40B4-BE49-F238E27FC236}">
                <a16:creationId xmlns:a16="http://schemas.microsoft.com/office/drawing/2014/main" id="{9AE32872-F16D-69B5-EB54-21B8446BACD2}"/>
              </a:ext>
            </a:extLst>
          </p:cNvPr>
          <p:cNvPicPr>
            <a:picLocks noGrp="1" noChangeAspect="1"/>
          </p:cNvPicPr>
          <p:nvPr>
            <p:ph idx="1"/>
          </p:nvPr>
        </p:nvPicPr>
        <p:blipFill rotWithShape="1">
          <a:blip r:embed="rId4"/>
          <a:srcRect l="20605" t="17705" r="18500"/>
          <a:stretch/>
        </p:blipFill>
        <p:spPr>
          <a:xfrm>
            <a:off x="6853885" y="1886465"/>
            <a:ext cx="5140254" cy="3733836"/>
          </a:xfrm>
          <a:prstGeom prst="rect">
            <a:avLst/>
          </a:prstGeom>
          <a:noFill/>
        </p:spPr>
      </p:pic>
      <p:sp>
        <p:nvSpPr>
          <p:cNvPr id="7" name="TextBox 6">
            <a:extLst>
              <a:ext uri="{FF2B5EF4-FFF2-40B4-BE49-F238E27FC236}">
                <a16:creationId xmlns:a16="http://schemas.microsoft.com/office/drawing/2014/main" id="{DBFB1EC2-11D4-803E-798F-2225FA712BE4}"/>
              </a:ext>
            </a:extLst>
          </p:cNvPr>
          <p:cNvSpPr txBox="1"/>
          <p:nvPr/>
        </p:nvSpPr>
        <p:spPr>
          <a:xfrm>
            <a:off x="181235" y="1804086"/>
            <a:ext cx="6491414" cy="5142690"/>
          </a:xfrm>
          <a:prstGeom prst="rect">
            <a:avLst/>
          </a:prstGeom>
          <a:noFill/>
        </p:spPr>
        <p:txBody>
          <a:bodyPr wrap="square">
            <a:spAutoFit/>
          </a:bodyPr>
          <a:lstStyle/>
          <a:p>
            <a:pPr>
              <a:lnSpc>
                <a:spcPct val="115000"/>
              </a:lnSpc>
              <a:spcAft>
                <a:spcPts val="1000"/>
              </a:spcAft>
            </a:pPr>
            <a:r>
              <a:rPr lang="en-AU" sz="1200" dirty="0">
                <a:latin typeface="+mj-lt"/>
                <a:ea typeface="Calibri" panose="020F0502020204030204" pitchFamily="34" charset="0"/>
                <a:cs typeface="Times New Roman" panose="02020603050405020304" pitchFamily="18" charset="0"/>
              </a:rPr>
              <a:t>Thank you for referring (</a:t>
            </a:r>
            <a:r>
              <a:rPr lang="en-AU" sz="1200" dirty="0">
                <a:highlight>
                  <a:srgbClr val="FFFF00"/>
                </a:highlight>
                <a:latin typeface="+mj-lt"/>
                <a:ea typeface="Calibri" panose="020F0502020204030204" pitchFamily="34" charset="0"/>
                <a:cs typeface="Times New Roman" panose="02020603050405020304" pitchFamily="18" charset="0"/>
              </a:rPr>
              <a:t>patients name</a:t>
            </a:r>
            <a:r>
              <a:rPr lang="en-AU" sz="1200" dirty="0">
                <a:latin typeface="+mj-lt"/>
                <a:ea typeface="Calibri" panose="020F0502020204030204" pitchFamily="34" charset="0"/>
                <a:cs typeface="Times New Roman" panose="02020603050405020304" pitchFamily="18" charset="0"/>
              </a:rPr>
              <a:t>            ) to IGH for Antenatal care, who has been booked into birth at IGH.</a:t>
            </a:r>
          </a:p>
          <a:p>
            <a:pPr>
              <a:lnSpc>
                <a:spcPct val="115000"/>
              </a:lnSpc>
              <a:spcAft>
                <a:spcPts val="1000"/>
              </a:spcAft>
            </a:pPr>
            <a:r>
              <a:rPr lang="en-AU" sz="1200" dirty="0">
                <a:latin typeface="+mj-lt"/>
                <a:ea typeface="Calibri" panose="020F0502020204030204" pitchFamily="34" charset="0"/>
                <a:cs typeface="Times New Roman" panose="02020603050405020304" pitchFamily="18" charset="0"/>
              </a:rPr>
              <a:t> We are pleased to confirm that to encourage continuity of care your patient has been identified as being suitable for shared care with Ipswich Hospital. Please refer to the Pregnancy Health Record for the schedule of visits for the duration of the pregnancy. We would also encourage you to consult West Moreton Health Pathways (search Pregnancy) for more clinical information and referral pathways for antenatal care in our region</a:t>
            </a:r>
          </a:p>
          <a:p>
            <a:pPr marL="0" indent="0">
              <a:lnSpc>
                <a:spcPct val="115000"/>
              </a:lnSpc>
              <a:spcAft>
                <a:spcPts val="1000"/>
              </a:spcAft>
              <a:buNone/>
            </a:pPr>
            <a:r>
              <a:rPr lang="en-AU" sz="1200" u="sng" dirty="0">
                <a:solidFill>
                  <a:srgbClr val="0000FF"/>
                </a:solidFill>
                <a:latin typeface="+mj-lt"/>
                <a:ea typeface="Calibri" panose="020F0502020204030204" pitchFamily="34" charset="0"/>
                <a:cs typeface="Times New Roman" panose="02020603050405020304" pitchFamily="18" charset="0"/>
                <a:hlinkClick r:id="rId5"/>
              </a:rPr>
              <a:t>Home - Community HealthPathways West Moreton</a:t>
            </a:r>
            <a:endParaRPr lang="en-AU" sz="1200" dirty="0">
              <a:latin typeface="+mj-lt"/>
              <a:ea typeface="Calibri" panose="020F0502020204030204" pitchFamily="34" charset="0"/>
              <a:cs typeface="Times New Roman" panose="02020603050405020304" pitchFamily="18" charset="0"/>
            </a:endParaRPr>
          </a:p>
          <a:p>
            <a:pPr>
              <a:lnSpc>
                <a:spcPct val="115000"/>
              </a:lnSpc>
              <a:spcAft>
                <a:spcPts val="1000"/>
              </a:spcAft>
            </a:pPr>
            <a:r>
              <a:rPr lang="en-AU" sz="1200" dirty="0">
                <a:latin typeface="+mj-lt"/>
                <a:ea typeface="Calibri" panose="020F0502020204030204" pitchFamily="34" charset="0"/>
                <a:cs typeface="Times New Roman" panose="02020603050405020304" pitchFamily="18" charset="0"/>
              </a:rPr>
              <a:t>Username : </a:t>
            </a:r>
            <a:r>
              <a:rPr lang="en-AU" sz="1200" dirty="0" err="1">
                <a:latin typeface="+mj-lt"/>
                <a:ea typeface="Calibri" panose="020F0502020204030204" pitchFamily="34" charset="0"/>
                <a:cs typeface="Times New Roman" panose="02020603050405020304" pitchFamily="18" charset="0"/>
              </a:rPr>
              <a:t>wmuser</a:t>
            </a:r>
            <a:r>
              <a:rPr lang="en-AU" sz="1200" dirty="0">
                <a:latin typeface="+mj-lt"/>
                <a:ea typeface="Calibri" panose="020F0502020204030204" pitchFamily="34" charset="0"/>
                <a:cs typeface="Times New Roman" panose="02020603050405020304" pitchFamily="18" charset="0"/>
              </a:rPr>
              <a:t>               Password: </a:t>
            </a:r>
            <a:r>
              <a:rPr lang="en-AU" sz="1200" dirty="0" err="1">
                <a:latin typeface="+mj-lt"/>
                <a:ea typeface="Calibri" panose="020F0502020204030204" pitchFamily="34" charset="0"/>
                <a:cs typeface="Times New Roman" panose="02020603050405020304" pitchFamily="18" charset="0"/>
              </a:rPr>
              <a:t>wmpassword</a:t>
            </a:r>
            <a:endParaRPr lang="en-AU" sz="1200" dirty="0">
              <a:latin typeface="+mj-lt"/>
              <a:ea typeface="Calibri" panose="020F0502020204030204" pitchFamily="34" charset="0"/>
              <a:cs typeface="Times New Roman" panose="02020603050405020304" pitchFamily="18" charset="0"/>
            </a:endParaRPr>
          </a:p>
          <a:p>
            <a:pPr>
              <a:lnSpc>
                <a:spcPct val="115000"/>
              </a:lnSpc>
              <a:spcAft>
                <a:spcPts val="1000"/>
              </a:spcAft>
            </a:pPr>
            <a:r>
              <a:rPr lang="en-AU" sz="1200" dirty="0">
                <a:highlight>
                  <a:srgbClr val="FFFF00"/>
                </a:highlight>
                <a:latin typeface="+mj-lt"/>
                <a:ea typeface="Calibri" panose="020F0502020204030204" pitchFamily="34" charset="0"/>
                <a:cs typeface="Times New Roman" panose="02020603050405020304" pitchFamily="18" charset="0"/>
              </a:rPr>
              <a:t>We will make an appointment for 36 weeks and 40 weeks gestation </a:t>
            </a:r>
            <a:r>
              <a:rPr lang="en-AU" sz="1200" dirty="0">
                <a:latin typeface="+mj-lt"/>
                <a:ea typeface="Calibri" panose="020F0502020204030204" pitchFamily="34" charset="0"/>
                <a:cs typeface="Times New Roman" panose="02020603050405020304" pitchFamily="18" charset="0"/>
              </a:rPr>
              <a:t>here at the hospital however all other appointments will be at your practice. Please could you ensure that you </a:t>
            </a:r>
            <a:r>
              <a:rPr lang="en-AU" sz="1200" dirty="0">
                <a:highlight>
                  <a:srgbClr val="FFFF00"/>
                </a:highlight>
                <a:latin typeface="+mj-lt"/>
                <a:ea typeface="Calibri" panose="020F0502020204030204" pitchFamily="34" charset="0"/>
                <a:cs typeface="Times New Roman" panose="02020603050405020304" pitchFamily="18" charset="0"/>
              </a:rPr>
              <a:t>document all such visits in the Pregnancy Health Record or print a copy of your antenatal visit record for the patient for continuity of care</a:t>
            </a:r>
            <a:r>
              <a:rPr lang="en-AU" sz="1200" dirty="0">
                <a:latin typeface="+mj-lt"/>
                <a:ea typeface="Calibri" panose="020F0502020204030204" pitchFamily="34" charset="0"/>
                <a:cs typeface="Times New Roman" panose="02020603050405020304" pitchFamily="18" charset="0"/>
              </a:rPr>
              <a:t>. Our Electronic medical record of each visit will be printed including booking in, week 36 and week 40 and included as a printout as part of shared care. Important information will be highlighted.</a:t>
            </a:r>
          </a:p>
          <a:p>
            <a:pPr>
              <a:lnSpc>
                <a:spcPct val="115000"/>
              </a:lnSpc>
              <a:spcAft>
                <a:spcPts val="1000"/>
              </a:spcAft>
            </a:pPr>
            <a:r>
              <a:rPr lang="en-AU" sz="1200" dirty="0">
                <a:latin typeface="+mj-lt"/>
                <a:ea typeface="Calibri" panose="020F0502020204030204" pitchFamily="34" charset="0"/>
                <a:cs typeface="Times New Roman" panose="02020603050405020304" pitchFamily="18" charset="0"/>
              </a:rPr>
              <a:t>May we emphasise the need to </a:t>
            </a:r>
            <a:r>
              <a:rPr lang="en-AU" sz="1200" dirty="0">
                <a:highlight>
                  <a:srgbClr val="FFFF00"/>
                </a:highlight>
                <a:latin typeface="+mj-lt"/>
                <a:ea typeface="Calibri" panose="020F0502020204030204" pitchFamily="34" charset="0"/>
                <a:cs typeface="Times New Roman" panose="02020603050405020304" pitchFamily="18" charset="0"/>
              </a:rPr>
              <a:t>also plot all the fundal height measurements on the fundal height chart attached to the Pregnancy Health Record and to record the results of the 26-28 weeks investigations. </a:t>
            </a:r>
          </a:p>
          <a:p>
            <a:pPr>
              <a:lnSpc>
                <a:spcPct val="115000"/>
              </a:lnSpc>
              <a:spcAft>
                <a:spcPts val="1000"/>
              </a:spcAft>
            </a:pPr>
            <a:r>
              <a:rPr lang="en-AU" sz="1200" dirty="0">
                <a:latin typeface="+mj-lt"/>
                <a:ea typeface="Calibri" panose="020F0502020204030204" pitchFamily="34" charset="0"/>
                <a:cs typeface="Times New Roman" panose="02020603050405020304" pitchFamily="18" charset="0"/>
              </a:rPr>
              <a:t> If you have any concerns about care at any stage during the pregnancy, please feel free to contact the O &amp; G on call team on 3413 7692/3413 7609 at any time.</a:t>
            </a:r>
          </a:p>
          <a:p>
            <a:pPr>
              <a:lnSpc>
                <a:spcPct val="115000"/>
              </a:lnSpc>
              <a:spcAft>
                <a:spcPts val="1000"/>
              </a:spcAft>
            </a:pPr>
            <a:r>
              <a:rPr lang="en-AU" sz="1200" dirty="0">
                <a:latin typeface="+mj-lt"/>
                <a:ea typeface="Calibri" panose="020F0502020204030204" pitchFamily="34" charset="0"/>
                <a:cs typeface="Times New Roman" panose="02020603050405020304" pitchFamily="18" charset="0"/>
              </a:rPr>
              <a:t> Yours sincerely , Director of Obstetrics and Gynaecology</a:t>
            </a:r>
          </a:p>
        </p:txBody>
      </p:sp>
    </p:spTree>
    <p:extLst>
      <p:ext uri="{BB962C8B-B14F-4D97-AF65-F5344CB8AC3E}">
        <p14:creationId xmlns:p14="http://schemas.microsoft.com/office/powerpoint/2010/main" val="380234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ink background&#10;&#10;Description automatically generated">
            <a:extLst>
              <a:ext uri="{FF2B5EF4-FFF2-40B4-BE49-F238E27FC236}">
                <a16:creationId xmlns:a16="http://schemas.microsoft.com/office/drawing/2014/main" id="{61696C73-3BA6-7DC3-41FA-32CD62EFAA39}"/>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B3A17F-503C-6EFF-F333-F8F0DAF90E16}"/>
              </a:ext>
            </a:extLst>
          </p:cNvPr>
          <p:cNvSpPr>
            <a:spLocks noGrp="1"/>
          </p:cNvSpPr>
          <p:nvPr>
            <p:ph type="title"/>
          </p:nvPr>
        </p:nvSpPr>
        <p:spPr>
          <a:xfrm>
            <a:off x="838200" y="221199"/>
            <a:ext cx="10515600" cy="1325563"/>
          </a:xfrm>
        </p:spPr>
        <p:txBody>
          <a:bodyPr/>
          <a:lstStyle/>
          <a:p>
            <a:r>
              <a:rPr lang="en-AU" dirty="0"/>
              <a:t>MBS Items:</a:t>
            </a:r>
            <a:r>
              <a:rPr lang="en-US" dirty="0">
                <a:latin typeface="Calibri" panose="020F0502020204030204" pitchFamily="34" charset="0"/>
                <a:ea typeface="Aptos" panose="020B0004020202020204" pitchFamily="34" charset="0"/>
                <a:cs typeface="Aptos" panose="020B0004020202020204" pitchFamily="34" charset="0"/>
              </a:rPr>
              <a:t>Practice hints</a:t>
            </a:r>
            <a:endParaRPr lang="en-AU" dirty="0"/>
          </a:p>
        </p:txBody>
      </p:sp>
      <p:graphicFrame>
        <p:nvGraphicFramePr>
          <p:cNvPr id="4" name="Table 3">
            <a:extLst>
              <a:ext uri="{FF2B5EF4-FFF2-40B4-BE49-F238E27FC236}">
                <a16:creationId xmlns:a16="http://schemas.microsoft.com/office/drawing/2014/main" id="{EF8A7DC8-A670-CF8B-76F5-2BE8F629B9A8}"/>
              </a:ext>
            </a:extLst>
          </p:cNvPr>
          <p:cNvGraphicFramePr>
            <a:graphicFrameLocks noGrp="1"/>
          </p:cNvGraphicFramePr>
          <p:nvPr/>
        </p:nvGraphicFramePr>
        <p:xfrm>
          <a:off x="715666" y="1091455"/>
          <a:ext cx="8127999" cy="4328160"/>
        </p:xfrm>
        <a:graphic>
          <a:graphicData uri="http://schemas.openxmlformats.org/drawingml/2006/table">
            <a:tbl>
              <a:tblPr firstRow="1" bandRow="1">
                <a:tableStyleId>{5C22544A-7EE6-4342-B048-85BDC9FD1C3A}</a:tableStyleId>
              </a:tblPr>
              <a:tblGrid>
                <a:gridCol w="1494971">
                  <a:extLst>
                    <a:ext uri="{9D8B030D-6E8A-4147-A177-3AD203B41FA5}">
                      <a16:colId xmlns:a16="http://schemas.microsoft.com/office/drawing/2014/main" val="1647215565"/>
                    </a:ext>
                  </a:extLst>
                </a:gridCol>
                <a:gridCol w="4963886">
                  <a:extLst>
                    <a:ext uri="{9D8B030D-6E8A-4147-A177-3AD203B41FA5}">
                      <a16:colId xmlns:a16="http://schemas.microsoft.com/office/drawing/2014/main" val="2266508457"/>
                    </a:ext>
                  </a:extLst>
                </a:gridCol>
                <a:gridCol w="1669142">
                  <a:extLst>
                    <a:ext uri="{9D8B030D-6E8A-4147-A177-3AD203B41FA5}">
                      <a16:colId xmlns:a16="http://schemas.microsoft.com/office/drawing/2014/main" val="4189937641"/>
                    </a:ext>
                  </a:extLst>
                </a:gridCol>
              </a:tblGrid>
              <a:tr h="370840">
                <a:tc>
                  <a:txBody>
                    <a:bodyPr/>
                    <a:lstStyle/>
                    <a:p>
                      <a:r>
                        <a:rPr lang="en-AU" dirty="0"/>
                        <a:t>MBS Item</a:t>
                      </a:r>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021283981"/>
                  </a:ext>
                </a:extLst>
              </a:tr>
              <a:tr h="370840">
                <a:tc>
                  <a:txBody>
                    <a:bodyPr/>
                    <a:lstStyle/>
                    <a:p>
                      <a:r>
                        <a:rPr lang="en-AU" sz="1800" kern="1200" dirty="0">
                          <a:solidFill>
                            <a:schemeClr val="dk1"/>
                          </a:solidFill>
                          <a:latin typeface="+mn-lt"/>
                          <a:ea typeface="+mn-ea"/>
                          <a:cs typeface="+mn-cs"/>
                        </a:rPr>
                        <a:t>4001</a:t>
                      </a:r>
                    </a:p>
                    <a:p>
                      <a:pPr marL="0" indent="0">
                        <a:lnSpc>
                          <a:spcPct val="90000"/>
                        </a:lnSpc>
                        <a:buNone/>
                      </a:pPr>
                      <a:r>
                        <a:rPr lang="en-AU" sz="1800" kern="1200" dirty="0">
                          <a:solidFill>
                            <a:schemeClr val="dk1"/>
                          </a:solidFill>
                          <a:latin typeface="+mn-lt"/>
                          <a:ea typeface="+mn-ea"/>
                          <a:cs typeface="+mn-cs"/>
                        </a:rPr>
                        <a:t>92136</a:t>
                      </a:r>
                    </a:p>
                    <a:p>
                      <a:pPr marL="0" indent="0">
                        <a:lnSpc>
                          <a:spcPct val="90000"/>
                        </a:lnSpc>
                        <a:buNone/>
                      </a:pPr>
                      <a:r>
                        <a:rPr lang="en-AU" sz="1800" kern="1200" dirty="0">
                          <a:solidFill>
                            <a:schemeClr val="dk1"/>
                          </a:solidFill>
                          <a:latin typeface="+mn-lt"/>
                          <a:ea typeface="+mn-ea"/>
                          <a:cs typeface="+mn-cs"/>
                        </a:rPr>
                        <a:t>92138</a:t>
                      </a:r>
                    </a:p>
                  </a:txBody>
                  <a:tcPr/>
                </a:tc>
                <a:tc>
                  <a:txBody>
                    <a:bodyPr/>
                    <a:lstStyle/>
                    <a:p>
                      <a:r>
                        <a:rPr lang="en-AU" sz="1800" kern="1200" dirty="0">
                          <a:solidFill>
                            <a:schemeClr val="dk1"/>
                          </a:solidFill>
                          <a:latin typeface="+mn-lt"/>
                          <a:ea typeface="+mn-ea"/>
                          <a:cs typeface="+mn-cs"/>
                        </a:rPr>
                        <a:t>RACGP and ACCRM training</a:t>
                      </a:r>
                    </a:p>
                    <a:p>
                      <a:r>
                        <a:rPr lang="en-AU" sz="1800" kern="1200" dirty="0">
                          <a:solidFill>
                            <a:schemeClr val="dk1"/>
                          </a:solidFill>
                          <a:latin typeface="+mn-lt"/>
                          <a:ea typeface="+mn-ea"/>
                          <a:cs typeface="+mn-cs"/>
                        </a:rPr>
                        <a:t>Video</a:t>
                      </a:r>
                    </a:p>
                    <a:p>
                      <a:r>
                        <a:rPr lang="en-AU" sz="1800" kern="1200" dirty="0">
                          <a:solidFill>
                            <a:schemeClr val="dk1"/>
                          </a:solidFill>
                          <a:latin typeface="+mn-lt"/>
                          <a:ea typeface="+mn-ea"/>
                          <a:cs typeface="+mn-cs"/>
                        </a:rPr>
                        <a:t>Telephone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$87.25</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kern="1200" dirty="0">
                          <a:solidFill>
                            <a:schemeClr val="dk1"/>
                          </a:solidFill>
                          <a:effectLst/>
                          <a:latin typeface="+mn-lt"/>
                          <a:ea typeface="+mn-ea"/>
                          <a:cs typeface="+mn-cs"/>
                        </a:rPr>
                        <a:t>$87.25</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kern="1200" dirty="0">
                          <a:solidFill>
                            <a:schemeClr val="dk1"/>
                          </a:solidFill>
                          <a:effectLst/>
                          <a:latin typeface="+mn-lt"/>
                          <a:ea typeface="+mn-ea"/>
                          <a:cs typeface="+mn-cs"/>
                        </a:rPr>
                        <a:t>$87.25</a:t>
                      </a:r>
                      <a:endParaRPr lang="en-AU" dirty="0"/>
                    </a:p>
                  </a:txBody>
                  <a:tcPr/>
                </a:tc>
                <a:extLst>
                  <a:ext uri="{0D108BD9-81ED-4DB2-BD59-A6C34878D82A}">
                    <a16:rowId xmlns:a16="http://schemas.microsoft.com/office/drawing/2014/main" val="1241264377"/>
                  </a:ext>
                </a:extLst>
              </a:tr>
              <a:tr h="370840">
                <a:tc>
                  <a:txBody>
                    <a:bodyPr/>
                    <a:lstStyle/>
                    <a:p>
                      <a:r>
                        <a:rPr lang="en-AU" dirty="0"/>
                        <a:t>16500</a:t>
                      </a:r>
                    </a:p>
                  </a:txBody>
                  <a:tcPr/>
                </a:tc>
                <a:tc>
                  <a:txBody>
                    <a:bodyPr/>
                    <a:lstStyle/>
                    <a:p>
                      <a:r>
                        <a:rPr lang="en-AU" dirty="0"/>
                        <a:t>Antenatal Attendance in clinic</a:t>
                      </a:r>
                    </a:p>
                  </a:txBody>
                  <a:tcPr/>
                </a:tc>
                <a:tc>
                  <a:txBody>
                    <a:bodyPr/>
                    <a:lstStyle/>
                    <a:p>
                      <a:r>
                        <a:rPr lang="en-US" sz="1800" dirty="0">
                          <a:latin typeface="Arial" panose="020B0604020202020204" pitchFamily="34" charset="0"/>
                          <a:cs typeface="Arial" panose="020B0604020202020204" pitchFamily="34" charset="0"/>
                        </a:rPr>
                        <a:t>$53.70 </a:t>
                      </a:r>
                      <a:endParaRPr lang="en-AU" dirty="0"/>
                    </a:p>
                  </a:txBody>
                  <a:tcPr/>
                </a:tc>
                <a:extLst>
                  <a:ext uri="{0D108BD9-81ED-4DB2-BD59-A6C34878D82A}">
                    <a16:rowId xmlns:a16="http://schemas.microsoft.com/office/drawing/2014/main" val="868986729"/>
                  </a:ext>
                </a:extLst>
              </a:tr>
              <a:tr h="370840">
                <a:tc>
                  <a:txBody>
                    <a:bodyPr/>
                    <a:lstStyle/>
                    <a:p>
                      <a:r>
                        <a:rPr lang="en-AU" dirty="0"/>
                        <a:t>91853</a:t>
                      </a:r>
                    </a:p>
                  </a:txBody>
                  <a:tcPr/>
                </a:tc>
                <a:tc>
                  <a:txBody>
                    <a:bodyPr/>
                    <a:lstStyle/>
                    <a:p>
                      <a:r>
                        <a:rPr lang="en-AU" dirty="0"/>
                        <a:t>Antenatal Attendance  Video</a:t>
                      </a:r>
                    </a:p>
                  </a:txBody>
                  <a:tcPr/>
                </a:tc>
                <a:tc>
                  <a:txBody>
                    <a:bodyPr/>
                    <a:lstStyle/>
                    <a:p>
                      <a:r>
                        <a:rPr lang="en-US" sz="1800" dirty="0">
                          <a:latin typeface="Arial" panose="020B0604020202020204" pitchFamily="34" charset="0"/>
                          <a:cs typeface="Arial" panose="020B0604020202020204" pitchFamily="34" charset="0"/>
                        </a:rPr>
                        <a:t>$53.70</a:t>
                      </a:r>
                      <a:endParaRPr lang="en-AU" dirty="0"/>
                    </a:p>
                  </a:txBody>
                  <a:tcPr/>
                </a:tc>
                <a:extLst>
                  <a:ext uri="{0D108BD9-81ED-4DB2-BD59-A6C34878D82A}">
                    <a16:rowId xmlns:a16="http://schemas.microsoft.com/office/drawing/2014/main" val="3643466613"/>
                  </a:ext>
                </a:extLst>
              </a:tr>
              <a:tr h="370840">
                <a:tc>
                  <a:txBody>
                    <a:bodyPr/>
                    <a:lstStyle/>
                    <a:p>
                      <a:r>
                        <a:rPr lang="en-AU" dirty="0"/>
                        <a:t>91858</a:t>
                      </a:r>
                    </a:p>
                  </a:txBody>
                  <a:tcPr/>
                </a:tc>
                <a:tc>
                  <a:txBody>
                    <a:bodyPr/>
                    <a:lstStyle/>
                    <a:p>
                      <a:r>
                        <a:rPr lang="en-AU" dirty="0"/>
                        <a:t>Antenatal Attendance  </a:t>
                      </a:r>
                      <a:r>
                        <a:rPr lang="en-US" sz="1800" dirty="0">
                          <a:latin typeface="Arial" panose="020B0604020202020204" pitchFamily="34" charset="0"/>
                          <a:cs typeface="Arial" panose="020B0604020202020204" pitchFamily="34" charset="0"/>
                        </a:rPr>
                        <a:t>Telephone</a:t>
                      </a:r>
                      <a:endParaRPr lang="en-AU" dirty="0"/>
                    </a:p>
                  </a:txBody>
                  <a:tcPr/>
                </a:tc>
                <a:tc>
                  <a:txBody>
                    <a:bodyPr/>
                    <a:lstStyle/>
                    <a:p>
                      <a:r>
                        <a:rPr lang="en-US" sz="1800" dirty="0">
                          <a:latin typeface="Arial" panose="020B0604020202020204" pitchFamily="34" charset="0"/>
                          <a:cs typeface="Arial" panose="020B0604020202020204" pitchFamily="34" charset="0"/>
                        </a:rPr>
                        <a:t>$53.70</a:t>
                      </a:r>
                      <a:endParaRPr lang="en-AU" dirty="0"/>
                    </a:p>
                  </a:txBody>
                  <a:tcPr/>
                </a:tc>
                <a:extLst>
                  <a:ext uri="{0D108BD9-81ED-4DB2-BD59-A6C34878D82A}">
                    <a16:rowId xmlns:a16="http://schemas.microsoft.com/office/drawing/2014/main" val="2647006940"/>
                  </a:ext>
                </a:extLst>
              </a:tr>
              <a:tr h="370840">
                <a:tc>
                  <a:txBody>
                    <a:bodyPr/>
                    <a:lstStyle/>
                    <a:p>
                      <a:r>
                        <a:rPr lang="en-AU" dirty="0"/>
                        <a:t>16591- Shared Care</a:t>
                      </a:r>
                    </a:p>
                  </a:txBody>
                  <a:tcPr/>
                </a:tc>
                <a:tc>
                  <a:txBody>
                    <a:bodyPr/>
                    <a:lstStyle/>
                    <a:p>
                      <a:r>
                        <a:rPr lang="en-AU" sz="1800" i="1" dirty="0">
                          <a:latin typeface="Arial" panose="020B0604020202020204" pitchFamily="34" charset="0"/>
                          <a:cs typeface="Arial" panose="020B0604020202020204" pitchFamily="34" charset="0"/>
                        </a:rPr>
                        <a:t>(a</a:t>
                      </a:r>
                      <a:r>
                        <a:rPr lang="en-AU" sz="1800" kern="1200" dirty="0">
                          <a:solidFill>
                            <a:schemeClr val="dk1"/>
                          </a:solidFill>
                          <a:latin typeface="+mn-lt"/>
                          <a:ea typeface="+mn-ea"/>
                          <a:cs typeface="+mn-cs"/>
                        </a:rPr>
                        <a:t>) the pregnancy has progressed beyond 28 weeks gestation; and</a:t>
                      </a:r>
                    </a:p>
                    <a:p>
                      <a:pPr marL="358775" indent="-358775"/>
                      <a:r>
                        <a:rPr lang="en-AU" sz="1800" kern="1200" dirty="0">
                          <a:solidFill>
                            <a:schemeClr val="dk1"/>
                          </a:solidFill>
                          <a:latin typeface="+mn-lt"/>
                          <a:ea typeface="+mn-ea"/>
                          <a:cs typeface="+mn-cs"/>
                        </a:rPr>
                        <a:t>(b) the service includes a mental health assessment</a:t>
                      </a:r>
                    </a:p>
                  </a:txBody>
                  <a:tcPr/>
                </a:tc>
                <a:tc>
                  <a:txBody>
                    <a:bodyPr/>
                    <a:lstStyle/>
                    <a:p>
                      <a:r>
                        <a:rPr lang="en-AU" dirty="0"/>
                        <a:t>162.50</a:t>
                      </a:r>
                    </a:p>
                  </a:txBody>
                  <a:tcPr/>
                </a:tc>
                <a:extLst>
                  <a:ext uri="{0D108BD9-81ED-4DB2-BD59-A6C34878D82A}">
                    <a16:rowId xmlns:a16="http://schemas.microsoft.com/office/drawing/2014/main" val="1534122110"/>
                  </a:ext>
                </a:extLst>
              </a:tr>
              <a:tr h="370840">
                <a:tc>
                  <a:txBody>
                    <a:bodyPr/>
                    <a:lstStyle/>
                    <a:p>
                      <a:r>
                        <a:rPr lang="en-AU" dirty="0"/>
                        <a:t>16407</a:t>
                      </a:r>
                    </a:p>
                  </a:txBody>
                  <a:tcPr/>
                </a:tc>
                <a:tc>
                  <a:txBody>
                    <a:bodyPr/>
                    <a:lstStyle/>
                    <a:p>
                      <a:r>
                        <a:rPr lang="en-AU" dirty="0"/>
                        <a:t>Post-Partum check 4-8 weeks post partum</a:t>
                      </a:r>
                    </a:p>
                  </a:txBody>
                  <a:tcPr/>
                </a:tc>
                <a:tc>
                  <a:txBody>
                    <a:bodyPr/>
                    <a:lstStyle/>
                    <a:p>
                      <a:r>
                        <a:rPr lang="en-AU" dirty="0"/>
                        <a:t>81.70</a:t>
                      </a:r>
                    </a:p>
                  </a:txBody>
                  <a:tcPr/>
                </a:tc>
                <a:extLst>
                  <a:ext uri="{0D108BD9-81ED-4DB2-BD59-A6C34878D82A}">
                    <a16:rowId xmlns:a16="http://schemas.microsoft.com/office/drawing/2014/main" val="1179705077"/>
                  </a:ext>
                </a:extLst>
              </a:tr>
              <a:tr h="370840">
                <a:tc>
                  <a:txBody>
                    <a:bodyPr/>
                    <a:lstStyle/>
                    <a:p>
                      <a:r>
                        <a:rPr lang="en-AU" dirty="0"/>
                        <a:t>16408</a:t>
                      </a:r>
                    </a:p>
                  </a:txBody>
                  <a:tcPr/>
                </a:tc>
                <a:tc>
                  <a:txBody>
                    <a:bodyPr/>
                    <a:lstStyle/>
                    <a:p>
                      <a:r>
                        <a:rPr lang="en-AU" dirty="0"/>
                        <a:t>Home visit -20 minutes</a:t>
                      </a:r>
                    </a:p>
                  </a:txBody>
                  <a:tcPr/>
                </a:tc>
                <a:tc>
                  <a:txBody>
                    <a:bodyPr/>
                    <a:lstStyle/>
                    <a:p>
                      <a:r>
                        <a:rPr lang="en-AU" dirty="0"/>
                        <a:t>60.85</a:t>
                      </a:r>
                    </a:p>
                  </a:txBody>
                  <a:tcPr/>
                </a:tc>
                <a:extLst>
                  <a:ext uri="{0D108BD9-81ED-4DB2-BD59-A6C34878D82A}">
                    <a16:rowId xmlns:a16="http://schemas.microsoft.com/office/drawing/2014/main" val="115841644"/>
                  </a:ext>
                </a:extLst>
              </a:tr>
            </a:tbl>
          </a:graphicData>
        </a:graphic>
      </p:graphicFrame>
      <p:sp>
        <p:nvSpPr>
          <p:cNvPr id="9" name="TextBox 8">
            <a:extLst>
              <a:ext uri="{FF2B5EF4-FFF2-40B4-BE49-F238E27FC236}">
                <a16:creationId xmlns:a16="http://schemas.microsoft.com/office/drawing/2014/main" id="{67138CFF-01F1-EEB0-4BDF-B85C370E2B1A}"/>
              </a:ext>
            </a:extLst>
          </p:cNvPr>
          <p:cNvSpPr txBox="1"/>
          <p:nvPr/>
        </p:nvSpPr>
        <p:spPr>
          <a:xfrm>
            <a:off x="9043796" y="1997211"/>
            <a:ext cx="2764134" cy="2031325"/>
          </a:xfrm>
          <a:prstGeom prst="rect">
            <a:avLst/>
          </a:prstGeom>
          <a:noFill/>
        </p:spPr>
        <p:txBody>
          <a:bodyPr wrap="square">
            <a:spAutoFit/>
          </a:bodyPr>
          <a:lstStyle/>
          <a:p>
            <a:pPr marL="0" indent="0">
              <a:buNone/>
            </a:pPr>
            <a:br>
              <a:rPr lang="en-US" sz="1800" dirty="0">
                <a:latin typeface="Calibri" panose="020F0502020204030204" pitchFamily="34" charset="0"/>
                <a:ea typeface="Aptos" panose="020B0004020202020204" pitchFamily="34" charset="0"/>
                <a:cs typeface="Aptos" panose="020B0004020202020204" pitchFamily="34" charset="0"/>
              </a:rPr>
            </a:br>
            <a:r>
              <a:rPr lang="en-US" sz="1800" i="1" dirty="0">
                <a:latin typeface="Calibri" panose="020F0502020204030204" pitchFamily="34" charset="0"/>
                <a:ea typeface="Aptos" panose="020B0004020202020204" pitchFamily="34" charset="0"/>
                <a:cs typeface="Aptos" panose="020B0004020202020204" pitchFamily="34" charset="0"/>
              </a:rPr>
              <a:t>Can also bill together with item 23 if appropriate e.g. also c/o sore foot or URTI. </a:t>
            </a:r>
            <a:br>
              <a:rPr lang="en-US" sz="1800" i="1" dirty="0">
                <a:latin typeface="Calibri" panose="020F0502020204030204" pitchFamily="34" charset="0"/>
                <a:ea typeface="Aptos" panose="020B0004020202020204" pitchFamily="34" charset="0"/>
                <a:cs typeface="Aptos" panose="020B0004020202020204" pitchFamily="34" charset="0"/>
              </a:rPr>
            </a:br>
            <a:r>
              <a:rPr lang="en-US" sz="1800" i="1" dirty="0">
                <a:latin typeface="Calibri" panose="020F0502020204030204" pitchFamily="34" charset="0"/>
                <a:ea typeface="Aptos" panose="020B0004020202020204" pitchFamily="34" charset="0"/>
                <a:cs typeface="Aptos" panose="020B0004020202020204" pitchFamily="34" charset="0"/>
              </a:rPr>
              <a:t>- document appropriately and time stamp notes and billing</a:t>
            </a:r>
            <a:endParaRPr lang="en-AU" sz="1800" dirty="0">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19154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ink background&#10;&#10;Description automatically generated">
            <a:extLst>
              <a:ext uri="{FF2B5EF4-FFF2-40B4-BE49-F238E27FC236}">
                <a16:creationId xmlns:a16="http://schemas.microsoft.com/office/drawing/2014/main" id="{61696C73-3BA6-7DC3-41FA-32CD62EFAA3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B3A17F-503C-6EFF-F333-F8F0DAF90E16}"/>
              </a:ext>
            </a:extLst>
          </p:cNvPr>
          <p:cNvSpPr>
            <a:spLocks noGrp="1"/>
          </p:cNvSpPr>
          <p:nvPr>
            <p:ph type="title"/>
          </p:nvPr>
        </p:nvSpPr>
        <p:spPr/>
        <p:txBody>
          <a:bodyPr/>
          <a:lstStyle/>
          <a:p>
            <a:r>
              <a:rPr lang="en-AU" dirty="0"/>
              <a:t>GP Resources </a:t>
            </a:r>
          </a:p>
        </p:txBody>
      </p:sp>
      <p:sp>
        <p:nvSpPr>
          <p:cNvPr id="3" name="Content Placeholder 2">
            <a:extLst>
              <a:ext uri="{FF2B5EF4-FFF2-40B4-BE49-F238E27FC236}">
                <a16:creationId xmlns:a16="http://schemas.microsoft.com/office/drawing/2014/main" id="{0799C558-1182-78CD-B475-32EEB32DDB1A}"/>
              </a:ext>
            </a:extLst>
          </p:cNvPr>
          <p:cNvSpPr>
            <a:spLocks noGrp="1"/>
          </p:cNvSpPr>
          <p:nvPr>
            <p:ph idx="1"/>
          </p:nvPr>
        </p:nvSpPr>
        <p:spPr>
          <a:xfrm>
            <a:off x="838200" y="1405496"/>
            <a:ext cx="10515600" cy="4351338"/>
          </a:xfrm>
        </p:spPr>
        <p:txBody>
          <a:bodyPr/>
          <a:lstStyle/>
          <a:p>
            <a:r>
              <a:rPr lang="en-AU" dirty="0"/>
              <a:t>HealthPathways</a:t>
            </a:r>
          </a:p>
          <a:p>
            <a:pPr lvl="1"/>
            <a:r>
              <a:rPr lang="en-AU" dirty="0"/>
              <a:t>First Antenatal visit – risk assessment determines model of care so this is the most important step </a:t>
            </a:r>
          </a:p>
          <a:p>
            <a:pPr lvl="1"/>
            <a:r>
              <a:rPr lang="en-AU" dirty="0"/>
              <a:t>Pre conception counselling </a:t>
            </a:r>
          </a:p>
          <a:p>
            <a:pPr lvl="1"/>
            <a:r>
              <a:rPr lang="en-AU" dirty="0"/>
              <a:t>Shared Maternity Care</a:t>
            </a:r>
          </a:p>
          <a:p>
            <a:pPr lvl="2"/>
            <a:r>
              <a:rPr lang="en-AU" dirty="0"/>
              <a:t>Medical, Past obstetric history, First Nations, Multicultural…</a:t>
            </a:r>
          </a:p>
          <a:p>
            <a:pPr marL="914400" lvl="2" indent="0">
              <a:buNone/>
            </a:pPr>
            <a:endParaRPr lang="en-AU" dirty="0"/>
          </a:p>
          <a:p>
            <a:pPr marL="285750" lvl="3" indent="-285750">
              <a:spcAft>
                <a:spcPts val="600"/>
              </a:spcAft>
              <a:buClr>
                <a:srgbClr val="BACE32"/>
              </a:buClr>
            </a:pPr>
            <a:r>
              <a:rPr lang="en-AU" sz="2800" dirty="0"/>
              <a:t>GP’s in a POD-  Spotify</a:t>
            </a:r>
          </a:p>
          <a:p>
            <a:pPr marL="285750" lvl="3" indent="-285750">
              <a:spcAft>
                <a:spcPts val="600"/>
              </a:spcAft>
              <a:buClr>
                <a:srgbClr val="BACE32"/>
              </a:buClr>
            </a:pPr>
            <a:r>
              <a:rPr lang="en-AU" sz="2800" dirty="0"/>
              <a:t>GP resources in your symposium bag – all available on HealthPathways</a:t>
            </a:r>
          </a:p>
          <a:p>
            <a:endParaRPr lang="en-AU" dirty="0"/>
          </a:p>
        </p:txBody>
      </p:sp>
    </p:spTree>
    <p:extLst>
      <p:ext uri="{BB962C8B-B14F-4D97-AF65-F5344CB8AC3E}">
        <p14:creationId xmlns:p14="http://schemas.microsoft.com/office/powerpoint/2010/main" val="2942909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ink background&#10;&#10;Description automatically generated">
            <a:extLst>
              <a:ext uri="{FF2B5EF4-FFF2-40B4-BE49-F238E27FC236}">
                <a16:creationId xmlns:a16="http://schemas.microsoft.com/office/drawing/2014/main" id="{61696C73-3BA6-7DC3-41FA-32CD62EFAA3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B3A17F-503C-6EFF-F333-F8F0DAF90E16}"/>
              </a:ext>
            </a:extLst>
          </p:cNvPr>
          <p:cNvSpPr>
            <a:spLocks noGrp="1"/>
          </p:cNvSpPr>
          <p:nvPr>
            <p:ph type="title"/>
          </p:nvPr>
        </p:nvSpPr>
        <p:spPr/>
        <p:txBody>
          <a:bodyPr>
            <a:normAutofit/>
          </a:bodyPr>
          <a:lstStyle/>
          <a:p>
            <a:pPr algn="ctr"/>
            <a:r>
              <a:rPr lang="en-AU" sz="6000" dirty="0"/>
              <a:t>CPR Game  </a:t>
            </a:r>
          </a:p>
        </p:txBody>
      </p:sp>
      <p:sp>
        <p:nvSpPr>
          <p:cNvPr id="3" name="Content Placeholder 2">
            <a:extLst>
              <a:ext uri="{FF2B5EF4-FFF2-40B4-BE49-F238E27FC236}">
                <a16:creationId xmlns:a16="http://schemas.microsoft.com/office/drawing/2014/main" id="{0799C558-1182-78CD-B475-32EEB32DDB1A}"/>
              </a:ext>
            </a:extLst>
          </p:cNvPr>
          <p:cNvSpPr>
            <a:spLocks noGrp="1"/>
          </p:cNvSpPr>
          <p:nvPr>
            <p:ph idx="1"/>
          </p:nvPr>
        </p:nvSpPr>
        <p:spPr/>
        <p:txBody>
          <a:bodyPr/>
          <a:lstStyle/>
          <a:p>
            <a:endParaRPr lang="en-AU" dirty="0"/>
          </a:p>
          <a:p>
            <a:r>
              <a:rPr lang="en-AU" dirty="0"/>
              <a:t>Username : </a:t>
            </a:r>
            <a:r>
              <a:rPr lang="en-AU" dirty="0" err="1"/>
              <a:t>wmuser</a:t>
            </a:r>
            <a:endParaRPr lang="en-AU" dirty="0"/>
          </a:p>
          <a:p>
            <a:r>
              <a:rPr lang="en-AU" dirty="0"/>
              <a:t>Password : </a:t>
            </a:r>
            <a:r>
              <a:rPr lang="en-AU" dirty="0" err="1"/>
              <a:t>wmpassword</a:t>
            </a:r>
            <a:r>
              <a:rPr lang="en-AU" dirty="0"/>
              <a:t> </a:t>
            </a:r>
          </a:p>
          <a:p>
            <a:r>
              <a:rPr lang="en-AU" sz="3600" b="1" dirty="0"/>
              <a:t>Search : -Antenatal First Consult – </a:t>
            </a:r>
          </a:p>
          <a:p>
            <a:pPr marL="0" indent="0">
              <a:buNone/>
            </a:pPr>
            <a:r>
              <a:rPr lang="en-AU" sz="3600" b="1" dirty="0"/>
              <a:t>     What is in the red flag box?</a:t>
            </a:r>
          </a:p>
          <a:p>
            <a:endParaRPr lang="en-AU" dirty="0"/>
          </a:p>
        </p:txBody>
      </p:sp>
      <p:pic>
        <p:nvPicPr>
          <p:cNvPr id="4" name="Picture 3" descr="A qr code on a white background&#10;&#10;Description automatically generated">
            <a:extLst>
              <a:ext uri="{FF2B5EF4-FFF2-40B4-BE49-F238E27FC236}">
                <a16:creationId xmlns:a16="http://schemas.microsoft.com/office/drawing/2014/main" id="{2931E37D-6969-8570-5F0D-5C5232839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8901" y="1690688"/>
            <a:ext cx="2844899" cy="2844899"/>
          </a:xfrm>
          <a:prstGeom prst="rect">
            <a:avLst/>
          </a:prstGeom>
        </p:spPr>
      </p:pic>
    </p:spTree>
    <p:extLst>
      <p:ext uri="{BB962C8B-B14F-4D97-AF65-F5344CB8AC3E}">
        <p14:creationId xmlns:p14="http://schemas.microsoft.com/office/powerpoint/2010/main" val="2411402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ink background&#10;&#10;Description automatically generated">
            <a:extLst>
              <a:ext uri="{FF2B5EF4-FFF2-40B4-BE49-F238E27FC236}">
                <a16:creationId xmlns:a16="http://schemas.microsoft.com/office/drawing/2014/main" id="{61696C73-3BA6-7DC3-41FA-32CD62EFAA3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B3A17F-503C-6EFF-F333-F8F0DAF90E16}"/>
              </a:ext>
            </a:extLst>
          </p:cNvPr>
          <p:cNvSpPr>
            <a:spLocks noGrp="1"/>
          </p:cNvSpPr>
          <p:nvPr>
            <p:ph type="title"/>
          </p:nvPr>
        </p:nvSpPr>
        <p:spPr>
          <a:xfrm>
            <a:off x="838199" y="365125"/>
            <a:ext cx="10777151" cy="1325563"/>
          </a:xfrm>
        </p:spPr>
        <p:txBody>
          <a:bodyPr>
            <a:normAutofit fontScale="90000"/>
          </a:bodyPr>
          <a:lstStyle/>
          <a:p>
            <a:br>
              <a:rPr lang="en-US" altLang="en-US" sz="4400" dirty="0">
                <a:solidFill>
                  <a:srgbClr val="0F4761"/>
                </a:solidFill>
                <a:latin typeface="Aptos Display" panose="020B0004020202020204" pitchFamily="34" charset="0"/>
                <a:ea typeface="Times New Roman" panose="02020603050405020304" pitchFamily="18" charset="0"/>
                <a:cs typeface="Times New Roman" panose="02020603050405020304" pitchFamily="18" charset="0"/>
              </a:rPr>
            </a:br>
            <a:r>
              <a:rPr lang="en-US" altLang="en-US" sz="4400" dirty="0">
                <a:latin typeface="Aptos Display" panose="020B0004020202020204" pitchFamily="34" charset="0"/>
                <a:ea typeface="Times New Roman" panose="02020603050405020304" pitchFamily="18" charset="0"/>
                <a:cs typeface="Times New Roman" panose="02020603050405020304" pitchFamily="18" charset="0"/>
              </a:rPr>
              <a:t>Pre-conception Counselling </a:t>
            </a:r>
            <a:br>
              <a:rPr lang="en-US" altLang="en-US" sz="4400" dirty="0">
                <a:latin typeface="Aptos Display" panose="020B0004020202020204" pitchFamily="34" charset="0"/>
                <a:ea typeface="Times New Roman" panose="02020603050405020304" pitchFamily="18" charset="0"/>
                <a:cs typeface="Times New Roman" panose="02020603050405020304" pitchFamily="18" charset="0"/>
              </a:rPr>
            </a:br>
            <a:r>
              <a:rPr lang="en-US" altLang="en-US" sz="4400" b="1" dirty="0">
                <a:latin typeface="Aptos Display" panose="020B0004020202020204" pitchFamily="34" charset="0"/>
                <a:ea typeface="Times New Roman" panose="02020603050405020304" pitchFamily="18" charset="0"/>
                <a:cs typeface="Times New Roman" panose="02020603050405020304" pitchFamily="18" charset="0"/>
              </a:rPr>
              <a:t>What is in The Clinical Editors note? </a:t>
            </a:r>
            <a:br>
              <a:rPr lang="en-US" altLang="en-US" sz="4400" b="0" dirty="0">
                <a:solidFill>
                  <a:srgbClr val="0F4761"/>
                </a:solidFill>
                <a:latin typeface="Aptos Display" panose="020B0004020202020204" pitchFamily="34" charset="0"/>
                <a:ea typeface="Times New Roman" panose="02020603050405020304" pitchFamily="18"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0799C558-1182-78CD-B475-32EEB32DDB1A}"/>
              </a:ext>
            </a:extLst>
          </p:cNvPr>
          <p:cNvSpPr>
            <a:spLocks noGrp="1"/>
          </p:cNvSpPr>
          <p:nvPr>
            <p:ph idx="1"/>
          </p:nvPr>
        </p:nvSpPr>
        <p:spPr>
          <a:xfrm>
            <a:off x="838201" y="1578490"/>
            <a:ext cx="10515600" cy="3413640"/>
          </a:xfrm>
        </p:spPr>
        <p:txBody>
          <a:bodyPr>
            <a:normAutofit/>
          </a:bodyPr>
          <a:lstStyle/>
          <a:p>
            <a:pPr marL="0" indent="0" eaLnBrk="0" fontAlgn="base" hangingPunct="0">
              <a:lnSpc>
                <a:spcPct val="100000"/>
              </a:lnSpc>
              <a:spcBef>
                <a:spcPct val="0"/>
              </a:spcBef>
              <a:spcAft>
                <a:spcPct val="0"/>
              </a:spcAft>
              <a:buFontTx/>
              <a:buChar char="•"/>
            </a:pPr>
            <a:r>
              <a:rPr lang="en-US" altLang="en-US" sz="2000" dirty="0"/>
              <a:t>Folate and iodine supplementation </a:t>
            </a:r>
            <a:endParaRPr lang="en-AU" altLang="en-US" sz="2000" dirty="0"/>
          </a:p>
          <a:p>
            <a:pPr marL="0" indent="0" eaLnBrk="0" fontAlgn="base" hangingPunct="0">
              <a:lnSpc>
                <a:spcPct val="100000"/>
              </a:lnSpc>
              <a:spcBef>
                <a:spcPct val="0"/>
              </a:spcBef>
              <a:spcAft>
                <a:spcPct val="0"/>
              </a:spcAft>
              <a:buFontTx/>
              <a:buChar char="•"/>
            </a:pPr>
            <a:r>
              <a:rPr lang="en-US" altLang="en-US" sz="2000" dirty="0"/>
              <a:t>Rubella serology +/- vaccination </a:t>
            </a:r>
            <a:endParaRPr lang="en-AU" altLang="en-US" sz="2000" dirty="0"/>
          </a:p>
          <a:p>
            <a:pPr marL="0" indent="0" eaLnBrk="0" fontAlgn="base" hangingPunct="0">
              <a:lnSpc>
                <a:spcPct val="100000"/>
              </a:lnSpc>
              <a:spcBef>
                <a:spcPct val="0"/>
              </a:spcBef>
              <a:spcAft>
                <a:spcPct val="0"/>
              </a:spcAft>
              <a:buFontTx/>
              <a:buChar char="•"/>
            </a:pPr>
            <a:r>
              <a:rPr lang="en-US" altLang="en-US" sz="2000" dirty="0"/>
              <a:t>Varicella serology if no history +/- vaccination </a:t>
            </a:r>
            <a:endParaRPr lang="en-AU" altLang="en-US" sz="2000" dirty="0"/>
          </a:p>
          <a:p>
            <a:pPr marL="0" indent="0" eaLnBrk="0" fontAlgn="base" hangingPunct="0">
              <a:lnSpc>
                <a:spcPct val="100000"/>
              </a:lnSpc>
              <a:spcBef>
                <a:spcPct val="0"/>
              </a:spcBef>
              <a:spcAft>
                <a:spcPct val="0"/>
              </a:spcAft>
              <a:buFontTx/>
              <a:buChar char="•"/>
            </a:pPr>
            <a:r>
              <a:rPr lang="en-US" altLang="en-US" sz="2000" dirty="0"/>
              <a:t>Influenza vaccination in season </a:t>
            </a:r>
            <a:endParaRPr lang="en-AU" altLang="en-US" sz="2000" dirty="0"/>
          </a:p>
          <a:p>
            <a:pPr marL="0" indent="0" eaLnBrk="0" fontAlgn="base" hangingPunct="0">
              <a:lnSpc>
                <a:spcPct val="100000"/>
              </a:lnSpc>
              <a:spcBef>
                <a:spcPct val="0"/>
              </a:spcBef>
              <a:spcAft>
                <a:spcPct val="0"/>
              </a:spcAft>
              <a:buFontTx/>
              <a:buChar char="•"/>
            </a:pPr>
            <a:r>
              <a:rPr lang="en-US" altLang="en-US" sz="2000" dirty="0"/>
              <a:t>Cervical Screening Test if due </a:t>
            </a:r>
            <a:endParaRPr lang="en-AU" altLang="en-US" sz="2000" dirty="0"/>
          </a:p>
          <a:p>
            <a:pPr marL="0" indent="0" eaLnBrk="0" fontAlgn="base" hangingPunct="0">
              <a:lnSpc>
                <a:spcPct val="100000"/>
              </a:lnSpc>
              <a:spcBef>
                <a:spcPct val="0"/>
              </a:spcBef>
              <a:spcAft>
                <a:spcPct val="0"/>
              </a:spcAft>
              <a:buFontTx/>
              <a:buChar char="•"/>
            </a:pPr>
            <a:r>
              <a:rPr lang="en-US" altLang="en-US" sz="2000" dirty="0"/>
              <a:t>Chlamydia if age &lt;30 </a:t>
            </a:r>
            <a:endParaRPr lang="en-AU" altLang="en-US" sz="2000" dirty="0"/>
          </a:p>
          <a:p>
            <a:pPr marL="0" indent="0" eaLnBrk="0" fontAlgn="base" hangingPunct="0">
              <a:lnSpc>
                <a:spcPct val="100000"/>
              </a:lnSpc>
              <a:spcBef>
                <a:spcPct val="0"/>
              </a:spcBef>
              <a:spcAft>
                <a:spcPct val="0"/>
              </a:spcAft>
              <a:buFontTx/>
              <a:buChar char="•"/>
            </a:pPr>
            <a:r>
              <a:rPr lang="en-US" altLang="en-US" sz="2000" dirty="0"/>
              <a:t>Syphilis testing </a:t>
            </a:r>
          </a:p>
          <a:p>
            <a:pPr marL="0" indent="0" eaLnBrk="0" fontAlgn="base" hangingPunct="0">
              <a:lnSpc>
                <a:spcPct val="100000"/>
              </a:lnSpc>
              <a:spcBef>
                <a:spcPct val="0"/>
              </a:spcBef>
              <a:spcAft>
                <a:spcPct val="0"/>
              </a:spcAft>
              <a:buFontTx/>
              <a:buChar char="•"/>
            </a:pPr>
            <a:r>
              <a:rPr lang="en-US" altLang="en-US" sz="2000" dirty="0"/>
              <a:t>Smoking cessation and Alcohol cessation </a:t>
            </a:r>
            <a:endParaRPr lang="en-AU" altLang="en-US" sz="2000" dirty="0"/>
          </a:p>
          <a:p>
            <a:pPr marL="0" indent="0" eaLnBrk="0" fontAlgn="base" hangingPunct="0">
              <a:lnSpc>
                <a:spcPct val="100000"/>
              </a:lnSpc>
              <a:spcBef>
                <a:spcPct val="0"/>
              </a:spcBef>
              <a:spcAft>
                <a:spcPct val="0"/>
              </a:spcAft>
              <a:buFontTx/>
              <a:buChar char="•"/>
            </a:pPr>
            <a:r>
              <a:rPr lang="en-US" altLang="en-US" sz="2000" dirty="0"/>
              <a:t>Discuss genetic carrier screening </a:t>
            </a:r>
            <a:endParaRPr lang="en-AU" altLang="en-US" sz="2000" dirty="0"/>
          </a:p>
          <a:p>
            <a:pPr marL="0" indent="0" eaLnBrk="0" fontAlgn="base" hangingPunct="0">
              <a:lnSpc>
                <a:spcPct val="100000"/>
              </a:lnSpc>
              <a:spcBef>
                <a:spcPct val="0"/>
              </a:spcBef>
              <a:spcAft>
                <a:spcPct val="0"/>
              </a:spcAft>
              <a:buFontTx/>
              <a:buChar char="•"/>
            </a:pPr>
            <a:r>
              <a:rPr lang="en-US" altLang="en-US" sz="2000" dirty="0"/>
              <a:t>Consider preconception clinic or genetic service? at hospital if medical condition </a:t>
            </a:r>
            <a:endParaRPr lang="en-AU" altLang="en-US" sz="2000" dirty="0"/>
          </a:p>
          <a:p>
            <a:endParaRPr lang="en-AU" sz="2000" dirty="0"/>
          </a:p>
        </p:txBody>
      </p:sp>
      <p:pic>
        <p:nvPicPr>
          <p:cNvPr id="4" name="Picture 3" descr="A qr code on a white background&#10;&#10;Description automatically generated">
            <a:extLst>
              <a:ext uri="{FF2B5EF4-FFF2-40B4-BE49-F238E27FC236}">
                <a16:creationId xmlns:a16="http://schemas.microsoft.com/office/drawing/2014/main" id="{6C363B4A-DDFF-0E01-D18E-01A71DE30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8001" y="1338996"/>
            <a:ext cx="2844899" cy="2844899"/>
          </a:xfrm>
          <a:prstGeom prst="rect">
            <a:avLst/>
          </a:prstGeom>
        </p:spPr>
      </p:pic>
    </p:spTree>
    <p:extLst>
      <p:ext uri="{BB962C8B-B14F-4D97-AF65-F5344CB8AC3E}">
        <p14:creationId xmlns:p14="http://schemas.microsoft.com/office/powerpoint/2010/main" val="1426351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ink background&#10;&#10;Description automatically generated">
            <a:extLst>
              <a:ext uri="{FF2B5EF4-FFF2-40B4-BE49-F238E27FC236}">
                <a16:creationId xmlns:a16="http://schemas.microsoft.com/office/drawing/2014/main" id="{61696C73-3BA6-7DC3-41FA-32CD62EFAA3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B3A17F-503C-6EFF-F333-F8F0DAF90E16}"/>
              </a:ext>
            </a:extLst>
          </p:cNvPr>
          <p:cNvSpPr>
            <a:spLocks noGrp="1"/>
          </p:cNvSpPr>
          <p:nvPr>
            <p:ph type="title"/>
          </p:nvPr>
        </p:nvSpPr>
        <p:spPr>
          <a:xfrm>
            <a:off x="276470" y="0"/>
            <a:ext cx="11176712" cy="1325563"/>
          </a:xfrm>
        </p:spPr>
        <p:txBody>
          <a:bodyPr>
            <a:normAutofit fontScale="90000"/>
          </a:bodyPr>
          <a:lstStyle/>
          <a:p>
            <a:r>
              <a:rPr lang="en-AU" dirty="0"/>
              <a:t>Under Key resources and Contacts on landing page</a:t>
            </a:r>
            <a:br>
              <a:rPr lang="en-AU" dirty="0"/>
            </a:br>
            <a:r>
              <a:rPr lang="en-AU" dirty="0"/>
              <a:t>What is the for O and </a:t>
            </a:r>
            <a:r>
              <a:rPr lang="en-AU"/>
              <a:t>G on-call number</a:t>
            </a:r>
            <a:r>
              <a:rPr lang="en-AU" dirty="0"/>
              <a:t>?</a:t>
            </a:r>
          </a:p>
        </p:txBody>
      </p:sp>
      <p:pic>
        <p:nvPicPr>
          <p:cNvPr id="4" name="Content Placeholder 3">
            <a:extLst>
              <a:ext uri="{FF2B5EF4-FFF2-40B4-BE49-F238E27FC236}">
                <a16:creationId xmlns:a16="http://schemas.microsoft.com/office/drawing/2014/main" id="{2CC09D96-8FCF-41ED-9A9C-44B45327D447}"/>
              </a:ext>
            </a:extLst>
          </p:cNvPr>
          <p:cNvPicPr>
            <a:picLocks noGrp="1" noChangeAspect="1"/>
          </p:cNvPicPr>
          <p:nvPr>
            <p:ph idx="1"/>
          </p:nvPr>
        </p:nvPicPr>
        <p:blipFill rotWithShape="1">
          <a:blip r:embed="rId3"/>
          <a:srcRect l="8264" t="17705" r="40549"/>
          <a:stretch/>
        </p:blipFill>
        <p:spPr>
          <a:xfrm>
            <a:off x="177088" y="1253331"/>
            <a:ext cx="5045138" cy="4351338"/>
          </a:xfrm>
          <a:prstGeom prst="rect">
            <a:avLst/>
          </a:prstGeom>
        </p:spPr>
      </p:pic>
      <p:pic>
        <p:nvPicPr>
          <p:cNvPr id="6" name="Picture 5">
            <a:extLst>
              <a:ext uri="{FF2B5EF4-FFF2-40B4-BE49-F238E27FC236}">
                <a16:creationId xmlns:a16="http://schemas.microsoft.com/office/drawing/2014/main" id="{671A7B71-70E5-C7E8-E705-FB228A2D450B}"/>
              </a:ext>
            </a:extLst>
          </p:cNvPr>
          <p:cNvPicPr>
            <a:picLocks noChangeAspect="1"/>
          </p:cNvPicPr>
          <p:nvPr/>
        </p:nvPicPr>
        <p:blipFill rotWithShape="1">
          <a:blip r:embed="rId4"/>
          <a:srcRect l="28738" t="17705"/>
          <a:stretch/>
        </p:blipFill>
        <p:spPr>
          <a:xfrm>
            <a:off x="5399314" y="1253331"/>
            <a:ext cx="6516216" cy="4036863"/>
          </a:xfrm>
          <a:prstGeom prst="rect">
            <a:avLst/>
          </a:prstGeom>
        </p:spPr>
      </p:pic>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F8C531F2-D509-0CD7-2B55-F69D492BA86A}"/>
                  </a:ext>
                </a:extLst>
              </p14:cNvPr>
              <p14:cNvContentPartPr/>
              <p14:nvPr/>
            </p14:nvContentPartPr>
            <p14:xfrm>
              <a:off x="2005905" y="4058661"/>
              <a:ext cx="586800" cy="66240"/>
            </p14:xfrm>
          </p:contentPart>
        </mc:Choice>
        <mc:Fallback>
          <p:pic>
            <p:nvPicPr>
              <p:cNvPr id="7" name="Ink 6">
                <a:extLst>
                  <a:ext uri="{FF2B5EF4-FFF2-40B4-BE49-F238E27FC236}">
                    <a16:creationId xmlns:a16="http://schemas.microsoft.com/office/drawing/2014/main" id="{F8C531F2-D509-0CD7-2B55-F69D492BA86A}"/>
                  </a:ext>
                </a:extLst>
              </p:cNvPr>
              <p:cNvPicPr/>
              <p:nvPr/>
            </p:nvPicPr>
            <p:blipFill>
              <a:blip r:embed="rId6"/>
              <a:stretch>
                <a:fillRect/>
              </a:stretch>
            </p:blipFill>
            <p:spPr>
              <a:xfrm>
                <a:off x="1951905" y="3950661"/>
                <a:ext cx="6944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48F9DED7-8FD2-0EAA-D83A-ED19B42ADE16}"/>
                  </a:ext>
                </a:extLst>
              </p14:cNvPr>
              <p14:cNvContentPartPr/>
              <p14:nvPr/>
            </p14:nvContentPartPr>
            <p14:xfrm>
              <a:off x="2705481" y="7221380"/>
              <a:ext cx="360" cy="360"/>
            </p14:xfrm>
          </p:contentPart>
        </mc:Choice>
        <mc:Fallback>
          <p:pic>
            <p:nvPicPr>
              <p:cNvPr id="8" name="Ink 7">
                <a:extLst>
                  <a:ext uri="{FF2B5EF4-FFF2-40B4-BE49-F238E27FC236}">
                    <a16:creationId xmlns:a16="http://schemas.microsoft.com/office/drawing/2014/main" id="{48F9DED7-8FD2-0EAA-D83A-ED19B42ADE16}"/>
                  </a:ext>
                </a:extLst>
              </p:cNvPr>
              <p:cNvPicPr/>
              <p:nvPr/>
            </p:nvPicPr>
            <p:blipFill>
              <a:blip r:embed="rId8"/>
              <a:stretch>
                <a:fillRect/>
              </a:stretch>
            </p:blipFill>
            <p:spPr>
              <a:xfrm>
                <a:off x="2651481" y="7113380"/>
                <a:ext cx="108000" cy="216000"/>
              </a:xfrm>
              <a:prstGeom prst="rect">
                <a:avLst/>
              </a:prstGeom>
            </p:spPr>
          </p:pic>
        </mc:Fallback>
      </mc:AlternateContent>
    </p:spTree>
    <p:extLst>
      <p:ext uri="{BB962C8B-B14F-4D97-AF65-F5344CB8AC3E}">
        <p14:creationId xmlns:p14="http://schemas.microsoft.com/office/powerpoint/2010/main" val="2896258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BE50987-699F-90E1-5E39-E47BF754C5EC}"/>
              </a:ext>
            </a:extLst>
          </p:cNvPr>
          <p:cNvSpPr>
            <a:spLocks noGrp="1"/>
          </p:cNvSpPr>
          <p:nvPr>
            <p:ph type="body" idx="1"/>
          </p:nvPr>
        </p:nvSpPr>
        <p:spPr/>
        <p:txBody>
          <a:bodyPr>
            <a:normAutofit fontScale="85000" lnSpcReduction="10000"/>
          </a:bodyPr>
          <a:lstStyle/>
          <a:p>
            <a:r>
              <a:rPr lang="en-AU" dirty="0"/>
              <a:t>What is the Telephone number for the Early Pregnancy Service?</a:t>
            </a:r>
          </a:p>
          <a:p>
            <a:endParaRPr lang="en-AU" dirty="0"/>
          </a:p>
        </p:txBody>
      </p:sp>
      <p:sp>
        <p:nvSpPr>
          <p:cNvPr id="13" name="Content Placeholder 12">
            <a:extLst>
              <a:ext uri="{FF2B5EF4-FFF2-40B4-BE49-F238E27FC236}">
                <a16:creationId xmlns:a16="http://schemas.microsoft.com/office/drawing/2014/main" id="{AB869AEF-77C1-45D0-E9D5-DB8F42B8EABB}"/>
              </a:ext>
            </a:extLst>
          </p:cNvPr>
          <p:cNvSpPr>
            <a:spLocks noGrp="1"/>
          </p:cNvSpPr>
          <p:nvPr>
            <p:ph sz="half" idx="2"/>
          </p:nvPr>
        </p:nvSpPr>
        <p:spPr/>
        <p:txBody>
          <a:bodyPr/>
          <a:lstStyle/>
          <a:p>
            <a:endParaRPr lang="en-AU"/>
          </a:p>
        </p:txBody>
      </p:sp>
      <p:sp>
        <p:nvSpPr>
          <p:cNvPr id="3" name="Text Placeholder 2">
            <a:extLst>
              <a:ext uri="{FF2B5EF4-FFF2-40B4-BE49-F238E27FC236}">
                <a16:creationId xmlns:a16="http://schemas.microsoft.com/office/drawing/2014/main" id="{EA62DD41-3089-6650-DBF9-1161A7637E44}"/>
              </a:ext>
            </a:extLst>
          </p:cNvPr>
          <p:cNvSpPr>
            <a:spLocks noGrp="1"/>
          </p:cNvSpPr>
          <p:nvPr>
            <p:ph type="body" sz="quarter" idx="3"/>
          </p:nvPr>
        </p:nvSpPr>
        <p:spPr>
          <a:xfrm>
            <a:off x="6172200" y="1046285"/>
            <a:ext cx="5183188" cy="1458790"/>
          </a:xfrm>
        </p:spPr>
        <p:txBody>
          <a:bodyPr>
            <a:normAutofit fontScale="85000" lnSpcReduction="10000"/>
          </a:bodyPr>
          <a:lstStyle/>
          <a:p>
            <a:r>
              <a:rPr lang="en-AU" dirty="0">
                <a:solidFill>
                  <a:schemeClr val="tx1"/>
                </a:solidFill>
              </a:rPr>
              <a:t>What Cervical length should you refer to obstetrics for review? </a:t>
            </a:r>
          </a:p>
          <a:p>
            <a:r>
              <a:rPr lang="en-AU" dirty="0"/>
              <a:t>Hint: </a:t>
            </a:r>
            <a:r>
              <a:rPr lang="en-AU" dirty="0">
                <a:solidFill>
                  <a:schemeClr val="tx1"/>
                </a:solidFill>
              </a:rPr>
              <a:t>Shared maternity care</a:t>
            </a:r>
          </a:p>
          <a:p>
            <a:r>
              <a:rPr lang="en-AU" dirty="0"/>
              <a:t>Expand all then Control F- Cervical length</a:t>
            </a:r>
            <a:endParaRPr lang="en-AU" dirty="0">
              <a:solidFill>
                <a:schemeClr val="tx1"/>
              </a:solidFill>
            </a:endParaRPr>
          </a:p>
        </p:txBody>
      </p:sp>
      <p:pic>
        <p:nvPicPr>
          <p:cNvPr id="16" name="Content Placeholder 15">
            <a:extLst>
              <a:ext uri="{FF2B5EF4-FFF2-40B4-BE49-F238E27FC236}">
                <a16:creationId xmlns:a16="http://schemas.microsoft.com/office/drawing/2014/main" id="{40306489-D001-930F-90A3-BC62A9C5B286}"/>
              </a:ext>
            </a:extLst>
          </p:cNvPr>
          <p:cNvPicPr>
            <a:picLocks noGrp="1" noChangeAspect="1"/>
          </p:cNvPicPr>
          <p:nvPr>
            <p:ph sz="quarter" idx="4"/>
          </p:nvPr>
        </p:nvPicPr>
        <p:blipFill rotWithShape="1">
          <a:blip r:embed="rId3"/>
          <a:srcRect t="11938" r="15870"/>
          <a:stretch/>
        </p:blipFill>
        <p:spPr>
          <a:xfrm>
            <a:off x="6171840" y="2505076"/>
            <a:ext cx="5645210" cy="3821660"/>
          </a:xfrm>
        </p:spPr>
      </p:pic>
      <p:pic>
        <p:nvPicPr>
          <p:cNvPr id="5" name="Picture 4">
            <a:extLst>
              <a:ext uri="{FF2B5EF4-FFF2-40B4-BE49-F238E27FC236}">
                <a16:creationId xmlns:a16="http://schemas.microsoft.com/office/drawing/2014/main" id="{9105EE02-06F9-8BC6-D399-04E3EE5065C2}"/>
              </a:ext>
            </a:extLst>
          </p:cNvPr>
          <p:cNvPicPr>
            <a:picLocks noChangeAspect="1"/>
          </p:cNvPicPr>
          <p:nvPr/>
        </p:nvPicPr>
        <p:blipFill rotWithShape="1">
          <a:blip r:embed="rId4"/>
          <a:srcRect l="13775" t="17705" r="14563"/>
          <a:stretch/>
        </p:blipFill>
        <p:spPr>
          <a:xfrm>
            <a:off x="653210" y="3676261"/>
            <a:ext cx="5205940" cy="2791764"/>
          </a:xfrm>
          <a:prstGeom prst="rect">
            <a:avLst/>
          </a:prstGeom>
        </p:spPr>
      </p:pic>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C59B0F0F-6755-63AE-C00B-376C3C55DBDA}"/>
                  </a:ext>
                </a:extLst>
              </p14:cNvPr>
              <p14:cNvContentPartPr/>
              <p14:nvPr/>
            </p14:nvContentPartPr>
            <p14:xfrm>
              <a:off x="7711080" y="8899920"/>
              <a:ext cx="360" cy="360"/>
            </p14:xfrm>
          </p:contentPart>
        </mc:Choice>
        <mc:Fallback>
          <p:pic>
            <p:nvPicPr>
              <p:cNvPr id="6" name="Ink 5">
                <a:extLst>
                  <a:ext uri="{FF2B5EF4-FFF2-40B4-BE49-F238E27FC236}">
                    <a16:creationId xmlns:a16="http://schemas.microsoft.com/office/drawing/2014/main" id="{C59B0F0F-6755-63AE-C00B-376C3C55DBDA}"/>
                  </a:ext>
                </a:extLst>
              </p:cNvPr>
              <p:cNvPicPr/>
              <p:nvPr/>
            </p:nvPicPr>
            <p:blipFill>
              <a:blip r:embed="rId6"/>
              <a:stretch>
                <a:fillRect/>
              </a:stretch>
            </p:blipFill>
            <p:spPr>
              <a:xfrm>
                <a:off x="7657080" y="879192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C14D6821-F457-BDF0-3523-C6987F586970}"/>
                  </a:ext>
                </a:extLst>
              </p14:cNvPr>
              <p14:cNvContentPartPr/>
              <p14:nvPr/>
            </p14:nvContentPartPr>
            <p14:xfrm>
              <a:off x="2476691" y="4660059"/>
              <a:ext cx="473760" cy="6840"/>
            </p14:xfrm>
          </p:contentPart>
        </mc:Choice>
        <mc:Fallback>
          <p:pic>
            <p:nvPicPr>
              <p:cNvPr id="7" name="Ink 6">
                <a:extLst>
                  <a:ext uri="{FF2B5EF4-FFF2-40B4-BE49-F238E27FC236}">
                    <a16:creationId xmlns:a16="http://schemas.microsoft.com/office/drawing/2014/main" id="{C14D6821-F457-BDF0-3523-C6987F586970}"/>
                  </a:ext>
                </a:extLst>
              </p:cNvPr>
              <p:cNvPicPr/>
              <p:nvPr/>
            </p:nvPicPr>
            <p:blipFill>
              <a:blip r:embed="rId8"/>
              <a:stretch>
                <a:fillRect/>
              </a:stretch>
            </p:blipFill>
            <p:spPr>
              <a:xfrm>
                <a:off x="2422691" y="4552059"/>
                <a:ext cx="581400" cy="222480"/>
              </a:xfrm>
              <a:prstGeom prst="rect">
                <a:avLst/>
              </a:prstGeom>
            </p:spPr>
          </p:pic>
        </mc:Fallback>
      </mc:AlternateContent>
    </p:spTree>
    <p:extLst>
      <p:ext uri="{BB962C8B-B14F-4D97-AF65-F5344CB8AC3E}">
        <p14:creationId xmlns:p14="http://schemas.microsoft.com/office/powerpoint/2010/main" val="4245254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3A17F-503C-6EFF-F333-F8F0DAF90E16}"/>
              </a:ext>
            </a:extLst>
          </p:cNvPr>
          <p:cNvSpPr>
            <a:spLocks noGrp="1"/>
          </p:cNvSpPr>
          <p:nvPr>
            <p:ph type="title"/>
          </p:nvPr>
        </p:nvSpPr>
        <p:spPr>
          <a:xfrm>
            <a:off x="457201" y="412454"/>
            <a:ext cx="2381250" cy="2101850"/>
          </a:xfrm>
        </p:spPr>
        <p:txBody>
          <a:bodyPr vert="horz" lIns="91440" tIns="45720" rIns="91440" bIns="45720" rtlCol="0">
            <a:normAutofit/>
          </a:bodyPr>
          <a:lstStyle/>
          <a:p>
            <a:r>
              <a:rPr lang="en-US" sz="2800" dirty="0" err="1"/>
              <a:t>Whats</a:t>
            </a:r>
            <a:r>
              <a:rPr lang="en-US" sz="2800" dirty="0"/>
              <a:t> new?</a:t>
            </a:r>
          </a:p>
        </p:txBody>
      </p:sp>
      <p:sp>
        <p:nvSpPr>
          <p:cNvPr id="24" name="Rectangle 23">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D3EA6562-04EA-09BF-95A8-7B72EC15FC1E}"/>
              </a:ext>
            </a:extLst>
          </p:cNvPr>
          <p:cNvPicPr>
            <a:picLocks noChangeAspect="1"/>
          </p:cNvPicPr>
          <p:nvPr/>
        </p:nvPicPr>
        <p:blipFill rotWithShape="1">
          <a:blip r:embed="rId3"/>
          <a:srcRect r="11747"/>
          <a:stretch/>
        </p:blipFill>
        <p:spPr>
          <a:xfrm>
            <a:off x="20" y="2125362"/>
            <a:ext cx="6400781" cy="4732638"/>
          </a:xfrm>
          <a:prstGeom prst="rect">
            <a:avLst/>
          </a:prstGeom>
        </p:spPr>
      </p:pic>
      <p:pic>
        <p:nvPicPr>
          <p:cNvPr id="5" name="Picture 4" descr="A close-up of a pink background&#10;&#10;Description automatically generated">
            <a:extLst>
              <a:ext uri="{FF2B5EF4-FFF2-40B4-BE49-F238E27FC236}">
                <a16:creationId xmlns:a16="http://schemas.microsoft.com/office/drawing/2014/main" id="{61696C73-3BA6-7DC3-41FA-32CD62EFAA39}"/>
              </a:ext>
            </a:extLst>
          </p:cNvPr>
          <p:cNvPicPr>
            <a:picLocks noGrp="1" noRot="1" noChangeAspect="1" noMove="1" noResize="1" noEditPoints="1" noAdjustHandles="1" noChangeArrowheads="1" noChangeShapeType="1" noCrop="1"/>
          </p:cNvPicPr>
          <p:nvPr/>
        </p:nvPicPr>
        <p:blipFill>
          <a:blip r:embed="rId4"/>
          <a:srcRect r="54062"/>
          <a:stretch/>
        </p:blipFill>
        <p:spPr>
          <a:xfrm>
            <a:off x="6591299" y="1"/>
            <a:ext cx="5600701" cy="6857999"/>
          </a:xfrm>
          <a:prstGeom prst="rect">
            <a:avLst/>
          </a:prstGeom>
        </p:spPr>
      </p:pic>
      <p:sp>
        <p:nvSpPr>
          <p:cNvPr id="8" name="TextBox 7">
            <a:extLst>
              <a:ext uri="{FF2B5EF4-FFF2-40B4-BE49-F238E27FC236}">
                <a16:creationId xmlns:a16="http://schemas.microsoft.com/office/drawing/2014/main" id="{F8385558-2DC4-AD42-7127-D73D1BC7A99E}"/>
              </a:ext>
            </a:extLst>
          </p:cNvPr>
          <p:cNvSpPr txBox="1"/>
          <p:nvPr/>
        </p:nvSpPr>
        <p:spPr>
          <a:xfrm>
            <a:off x="6858002" y="337751"/>
            <a:ext cx="4967908" cy="5632311"/>
          </a:xfrm>
          <a:prstGeom prst="rect">
            <a:avLst/>
          </a:prstGeom>
          <a:noFill/>
        </p:spPr>
        <p:txBody>
          <a:bodyPr wrap="square" rtlCol="0">
            <a:spAutoFit/>
          </a:bodyPr>
          <a:lstStyle/>
          <a:p>
            <a:r>
              <a:rPr lang="en-AU" dirty="0"/>
              <a:t>Clinical Updates: Will be covered by our speakers</a:t>
            </a:r>
          </a:p>
          <a:p>
            <a:r>
              <a:rPr lang="en-AU" dirty="0"/>
              <a:t>Calcium</a:t>
            </a:r>
          </a:p>
          <a:p>
            <a:r>
              <a:rPr lang="en-AU" dirty="0"/>
              <a:t>Vitamin D</a:t>
            </a:r>
          </a:p>
          <a:p>
            <a:r>
              <a:rPr lang="en-AU" dirty="0"/>
              <a:t>Aspirin</a:t>
            </a:r>
          </a:p>
          <a:p>
            <a:r>
              <a:rPr lang="en-AU" dirty="0"/>
              <a:t>PV progesterone- request Cervical length on US</a:t>
            </a:r>
          </a:p>
          <a:p>
            <a:r>
              <a:rPr lang="en-AU" dirty="0"/>
              <a:t>Syphilis screening for all pregnant women x 3</a:t>
            </a:r>
          </a:p>
          <a:p>
            <a:r>
              <a:rPr lang="en-AU" dirty="0"/>
              <a:t>Chlamydia for all women &lt;30 years old</a:t>
            </a:r>
          </a:p>
          <a:p>
            <a:r>
              <a:rPr lang="en-AU" dirty="0"/>
              <a:t>Safer Baby Bundle </a:t>
            </a:r>
          </a:p>
          <a:p>
            <a:r>
              <a:rPr lang="en-AU" dirty="0"/>
              <a:t>Preterm prevention </a:t>
            </a:r>
          </a:p>
          <a:p>
            <a:r>
              <a:rPr lang="en-AU" dirty="0"/>
              <a:t>New GDM cut offs</a:t>
            </a:r>
          </a:p>
          <a:p>
            <a:r>
              <a:rPr lang="en-AU" dirty="0"/>
              <a:t>VTE prophylaxis</a:t>
            </a:r>
          </a:p>
          <a:p>
            <a:r>
              <a:rPr lang="en-AU" dirty="0"/>
              <a:t>BMI cut offs for high risk pregnancies – especially with Telehealth </a:t>
            </a:r>
          </a:p>
          <a:p>
            <a:r>
              <a:rPr lang="en-AU" dirty="0"/>
              <a:t>Cervical length &lt;25mm urgent referral to obstetrics </a:t>
            </a:r>
          </a:p>
          <a:p>
            <a:r>
              <a:rPr lang="en-AU" dirty="0"/>
              <a:t>Early GDM screening for high risk</a:t>
            </a:r>
          </a:p>
          <a:p>
            <a:r>
              <a:rPr lang="en-AU" dirty="0"/>
              <a:t>TSH for women&gt;30 years BMI&gt;30</a:t>
            </a:r>
          </a:p>
          <a:p>
            <a:endParaRPr lang="en-AU" dirty="0"/>
          </a:p>
          <a:p>
            <a:endParaRPr lang="en-AU" dirty="0"/>
          </a:p>
        </p:txBody>
      </p:sp>
    </p:spTree>
    <p:extLst>
      <p:ext uri="{BB962C8B-B14F-4D97-AF65-F5344CB8AC3E}">
        <p14:creationId xmlns:p14="http://schemas.microsoft.com/office/powerpoint/2010/main" val="279555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778F7D-A17C-DC80-EBF4-4384518F0FC4}"/>
              </a:ext>
            </a:extLst>
          </p:cNvPr>
          <p:cNvSpPr>
            <a:spLocks noGrp="1"/>
          </p:cNvSpPr>
          <p:nvPr>
            <p:ph type="ctrTitle"/>
          </p:nvPr>
        </p:nvSpPr>
        <p:spPr>
          <a:xfrm>
            <a:off x="7532710" y="628617"/>
            <a:ext cx="3971902" cy="3028983"/>
          </a:xfrm>
        </p:spPr>
        <p:txBody>
          <a:bodyPr>
            <a:normAutofit/>
          </a:bodyPr>
          <a:lstStyle/>
          <a:p>
            <a:pPr>
              <a:lnSpc>
                <a:spcPct val="90000"/>
              </a:lnSpc>
            </a:pPr>
            <a:r>
              <a:rPr lang="en-AU" sz="4100"/>
              <a:t>Maternity Symposium</a:t>
            </a:r>
            <a:br>
              <a:rPr lang="en-AU" sz="4100"/>
            </a:br>
            <a:r>
              <a:rPr lang="en-AU" sz="4100"/>
              <a:t>West Moreton HHS</a:t>
            </a:r>
          </a:p>
        </p:txBody>
      </p:sp>
      <p:sp>
        <p:nvSpPr>
          <p:cNvPr id="3" name="Subtitle 2">
            <a:extLst>
              <a:ext uri="{FF2B5EF4-FFF2-40B4-BE49-F238E27FC236}">
                <a16:creationId xmlns:a16="http://schemas.microsoft.com/office/drawing/2014/main" id="{57AB06AA-1201-2520-08A4-430CE3281968}"/>
              </a:ext>
            </a:extLst>
          </p:cNvPr>
          <p:cNvSpPr>
            <a:spLocks noGrp="1"/>
          </p:cNvSpPr>
          <p:nvPr>
            <p:ph type="subTitle" idx="1"/>
          </p:nvPr>
        </p:nvSpPr>
        <p:spPr>
          <a:xfrm>
            <a:off x="7532709" y="3843868"/>
            <a:ext cx="2827315" cy="1564744"/>
          </a:xfrm>
        </p:spPr>
        <p:txBody>
          <a:bodyPr>
            <a:normAutofit/>
          </a:bodyPr>
          <a:lstStyle/>
          <a:p>
            <a:r>
              <a:rPr lang="en-AU" dirty="0"/>
              <a:t>Julie Eaton MUM ANC</a:t>
            </a:r>
          </a:p>
        </p:txBody>
      </p:sp>
      <p:sp>
        <p:nvSpPr>
          <p:cNvPr id="12"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hand holding a baby&#10;&#10;Description automatically generated">
            <a:extLst>
              <a:ext uri="{FF2B5EF4-FFF2-40B4-BE49-F238E27FC236}">
                <a16:creationId xmlns:a16="http://schemas.microsoft.com/office/drawing/2014/main" id="{285122A9-DAD0-4E63-D6C9-55CCB213A52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489" r="-1" b="-1"/>
          <a:stretch/>
        </p:blipFill>
        <p:spPr>
          <a:xfrm>
            <a:off x="79907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8" name="Group 13">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id="{4EDF18AA-6DBF-5735-BDB0-3462C30EEAED}"/>
              </a:ext>
            </a:extLst>
          </p:cNvPr>
          <p:cNvSpPr txBox="1"/>
          <p:nvPr/>
        </p:nvSpPr>
        <p:spPr>
          <a:xfrm>
            <a:off x="9319098" y="6657945"/>
            <a:ext cx="2872902" cy="200055"/>
          </a:xfrm>
          <a:prstGeom prst="rect">
            <a:avLst/>
          </a:prstGeom>
          <a:solidFill>
            <a:srgbClr val="000000"/>
          </a:solidFill>
          <a:ln>
            <a:noFill/>
          </a:ln>
        </p:spPr>
        <p:txBody>
          <a:bodyPr wrap="none" rtlCol="0">
            <a:spAutoFit/>
          </a:bodyPr>
          <a:lstStyle/>
          <a:p>
            <a:pPr algn="r">
              <a:spcAft>
                <a:spcPts val="600"/>
              </a:spcAft>
            </a:pPr>
            <a:r>
              <a:rPr lang="en-AU" sz="700">
                <a:solidFill>
                  <a:srgbClr val="FFFFFF"/>
                </a:solidFill>
                <a:hlinkClick r:id="rId3" tooltip="https://digitaldoorway.blogspot.com/2018/05/change-personal-agency-and-wellness.html">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AU" sz="700">
              <a:solidFill>
                <a:srgbClr val="FFFFFF"/>
              </a:solidFill>
            </a:endParaRPr>
          </a:p>
        </p:txBody>
      </p:sp>
    </p:spTree>
    <p:extLst>
      <p:ext uri="{BB962C8B-B14F-4D97-AF65-F5344CB8AC3E}">
        <p14:creationId xmlns:p14="http://schemas.microsoft.com/office/powerpoint/2010/main" val="297798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ED254D-EA05-9842-3477-66D488C3CF8B}"/>
              </a:ext>
            </a:extLst>
          </p:cNvPr>
          <p:cNvSpPr>
            <a:spLocks noGrp="1"/>
          </p:cNvSpPr>
          <p:nvPr>
            <p:ph type="title"/>
          </p:nvPr>
        </p:nvSpPr>
        <p:spPr>
          <a:xfrm>
            <a:off x="684212" y="685799"/>
            <a:ext cx="3747111" cy="4892040"/>
          </a:xfrm>
        </p:spPr>
        <p:txBody>
          <a:bodyPr>
            <a:normAutofit/>
          </a:bodyPr>
          <a:lstStyle/>
          <a:p>
            <a:pPr algn="r"/>
            <a:r>
              <a:rPr lang="en-AU" dirty="0"/>
              <a:t>Models of care</a:t>
            </a:r>
            <a:br>
              <a:rPr lang="en-AU" dirty="0"/>
            </a:br>
            <a:endParaRPr lang="en-AU" dirty="0"/>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188F50-BE82-37C5-F83C-FE41F7936FFC}"/>
              </a:ext>
            </a:extLst>
          </p:cNvPr>
          <p:cNvSpPr>
            <a:spLocks noGrp="1"/>
          </p:cNvSpPr>
          <p:nvPr>
            <p:ph idx="1"/>
          </p:nvPr>
        </p:nvSpPr>
        <p:spPr>
          <a:xfrm>
            <a:off x="4979962" y="685799"/>
            <a:ext cx="6288260" cy="4892040"/>
          </a:xfrm>
        </p:spPr>
        <p:txBody>
          <a:bodyPr>
            <a:normAutofit/>
          </a:bodyPr>
          <a:lstStyle/>
          <a:p>
            <a:pPr>
              <a:buFont typeface="Wingdings" panose="05000000000000000000" pitchFamily="2" charset="2"/>
              <a:buChar char="v"/>
            </a:pPr>
            <a:r>
              <a:rPr lang="en-AU" dirty="0"/>
              <a:t>GP Shared care</a:t>
            </a:r>
          </a:p>
          <a:p>
            <a:pPr>
              <a:buFont typeface="Wingdings" panose="05000000000000000000" pitchFamily="2" charset="2"/>
              <a:buChar char="v"/>
            </a:pPr>
            <a:r>
              <a:rPr lang="en-AU" dirty="0"/>
              <a:t>Low Risk Midwives Clinic</a:t>
            </a:r>
          </a:p>
          <a:p>
            <a:pPr>
              <a:buFont typeface="Wingdings" panose="05000000000000000000" pitchFamily="2" charset="2"/>
              <a:buChar char="v"/>
            </a:pPr>
            <a:r>
              <a:rPr kumimoji="0" lang="en-AU" sz="2000" b="0" i="0" u="none" strike="noStrike" kern="0" cap="none" spc="0" normalizeH="0" baseline="0" noProof="0" dirty="0">
                <a:ln>
                  <a:noFill/>
                </a:ln>
                <a:solidFill>
                  <a:srgbClr val="303D54"/>
                </a:solidFill>
                <a:effectLst/>
                <a:uLnTx/>
                <a:uFillTx/>
                <a:ea typeface="+mn-ea"/>
                <a:cs typeface="+mn-cs"/>
              </a:rPr>
              <a:t>Ipswich Hospital Mondays, Tuesdays, Thursdays and Fridays</a:t>
            </a:r>
            <a:endParaRPr lang="en-AU" dirty="0"/>
          </a:p>
          <a:p>
            <a:pPr algn="ctr">
              <a:buFont typeface="Wingdings" panose="05000000000000000000" pitchFamily="2" charset="2"/>
              <a:buChar char="v"/>
            </a:pPr>
            <a:r>
              <a:rPr lang="en-AU" dirty="0"/>
              <a:t>Ripley Satellite Hospital Tuesdays and Thursdays</a:t>
            </a:r>
          </a:p>
          <a:p>
            <a:pPr algn="ctr">
              <a:buFont typeface="Wingdings" panose="05000000000000000000" pitchFamily="2" charset="2"/>
              <a:buChar char="v"/>
            </a:pPr>
            <a:r>
              <a:rPr lang="en-AU" dirty="0"/>
              <a:t>Laidley Hospital Wednesdays</a:t>
            </a:r>
          </a:p>
          <a:p>
            <a:pPr algn="ctr">
              <a:buFont typeface="Wingdings" panose="05000000000000000000" pitchFamily="2" charset="2"/>
              <a:buChar char="v"/>
            </a:pPr>
            <a:r>
              <a:rPr lang="en-AU" dirty="0"/>
              <a:t>Redbank Community Centre Thursdays</a:t>
            </a:r>
          </a:p>
          <a:p>
            <a:pPr algn="ctr">
              <a:buFont typeface="Wingdings" panose="05000000000000000000" pitchFamily="2" charset="2"/>
              <a:buChar char="v"/>
            </a:pPr>
            <a:r>
              <a:rPr lang="en-AU" dirty="0"/>
              <a:t>Goodna Community Centre Fridays</a:t>
            </a:r>
          </a:p>
          <a:p>
            <a:pPr algn="ctr">
              <a:buFont typeface="Wingdings" panose="05000000000000000000" pitchFamily="2" charset="2"/>
              <a:buChar char="v"/>
            </a:pPr>
            <a:r>
              <a:rPr lang="en-AU" dirty="0"/>
              <a:t>Springfield High School Fridays</a:t>
            </a:r>
          </a:p>
          <a:p>
            <a:pPr>
              <a:buFont typeface="Wingdings" panose="05000000000000000000" pitchFamily="2" charset="2"/>
              <a:buChar char="Ø"/>
            </a:pPr>
            <a:r>
              <a:rPr lang="en-AU" dirty="0"/>
              <a:t>High Risk Midwives Clinic Wednesdays</a:t>
            </a:r>
          </a:p>
          <a:p>
            <a:endParaRPr lang="en-AU" dirty="0">
              <a:solidFill>
                <a:schemeClr val="tx1"/>
              </a:solidFill>
            </a:endParaRPr>
          </a:p>
        </p:txBody>
      </p:sp>
    </p:spTree>
    <p:extLst>
      <p:ext uri="{BB962C8B-B14F-4D97-AF65-F5344CB8AC3E}">
        <p14:creationId xmlns:p14="http://schemas.microsoft.com/office/powerpoint/2010/main" val="231958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ink background&#10;&#10;Description automatically generated">
            <a:extLst>
              <a:ext uri="{FF2B5EF4-FFF2-40B4-BE49-F238E27FC236}">
                <a16:creationId xmlns:a16="http://schemas.microsoft.com/office/drawing/2014/main" id="{61696C73-3BA6-7DC3-41FA-32CD62EFAA39}"/>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799C558-1182-78CD-B475-32EEB32DDB1A}"/>
              </a:ext>
            </a:extLst>
          </p:cNvPr>
          <p:cNvSpPr>
            <a:spLocks noGrp="1"/>
          </p:cNvSpPr>
          <p:nvPr>
            <p:ph idx="1"/>
          </p:nvPr>
        </p:nvSpPr>
        <p:spPr>
          <a:xfrm>
            <a:off x="172481" y="143363"/>
            <a:ext cx="10687173" cy="4873625"/>
          </a:xfrm>
        </p:spPr>
        <p:txBody>
          <a:bodyPr>
            <a:normAutofit/>
          </a:bodyPr>
          <a:lstStyle/>
          <a:p>
            <a:r>
              <a:rPr lang="en-AU" sz="1800" dirty="0"/>
              <a:t>We have a higher that the national average rate of smoking, obesity, teenage pregnancies</a:t>
            </a:r>
          </a:p>
          <a:p>
            <a:endParaRPr lang="en-AU" sz="1800" dirty="0"/>
          </a:p>
          <a:p>
            <a:endParaRPr lang="en-AU" sz="1800" dirty="0"/>
          </a:p>
          <a:p>
            <a:endParaRPr lang="en-AU" sz="1800" dirty="0"/>
          </a:p>
          <a:p>
            <a:endParaRPr lang="en-AU" sz="1800" dirty="0"/>
          </a:p>
          <a:p>
            <a:endParaRPr lang="en-AU" sz="1800" dirty="0"/>
          </a:p>
          <a:p>
            <a:pPr marL="0" indent="0">
              <a:buNone/>
            </a:pPr>
            <a:endParaRPr lang="en-AU" sz="1800" dirty="0"/>
          </a:p>
          <a:p>
            <a:r>
              <a:rPr lang="en-AU" sz="1800" dirty="0"/>
              <a:t>We have lower than average antenatal visits versus other regions</a:t>
            </a:r>
          </a:p>
          <a:p>
            <a:endParaRPr lang="en-AU" sz="1800" dirty="0"/>
          </a:p>
          <a:p>
            <a:endParaRPr lang="en-AU" sz="1800" dirty="0"/>
          </a:p>
        </p:txBody>
      </p:sp>
      <p:graphicFrame>
        <p:nvGraphicFramePr>
          <p:cNvPr id="2" name="Chart 1">
            <a:extLst>
              <a:ext uri="{FF2B5EF4-FFF2-40B4-BE49-F238E27FC236}">
                <a16:creationId xmlns:a16="http://schemas.microsoft.com/office/drawing/2014/main" id="{37BA0BCB-429B-C3D0-F51F-5516782B8DB5}"/>
              </a:ext>
            </a:extLst>
          </p:cNvPr>
          <p:cNvGraphicFramePr>
            <a:graphicFrameLocks/>
          </p:cNvGraphicFramePr>
          <p:nvPr/>
        </p:nvGraphicFramePr>
        <p:xfrm>
          <a:off x="448408" y="528921"/>
          <a:ext cx="11368454" cy="2051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D6FC845A-652C-3653-9BE3-930710A1CF8F}"/>
              </a:ext>
            </a:extLst>
          </p:cNvPr>
          <p:cNvGraphicFramePr>
            <a:graphicFrameLocks/>
          </p:cNvGraphicFramePr>
          <p:nvPr/>
        </p:nvGraphicFramePr>
        <p:xfrm>
          <a:off x="448408" y="3162266"/>
          <a:ext cx="11368454" cy="22402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338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1" name="Rectangle 20">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3426C5E-E045-C2A7-8FBA-0DFEFE22DA58}"/>
              </a:ext>
            </a:extLst>
          </p:cNvPr>
          <p:cNvSpPr>
            <a:spLocks noGrp="1"/>
          </p:cNvSpPr>
          <p:nvPr>
            <p:ph type="title"/>
          </p:nvPr>
        </p:nvSpPr>
        <p:spPr>
          <a:xfrm>
            <a:off x="684212" y="685799"/>
            <a:ext cx="3747111" cy="4892040"/>
          </a:xfrm>
        </p:spPr>
        <p:txBody>
          <a:bodyPr vert="horz" lIns="91440" tIns="45720" rIns="91440" bIns="45720" rtlCol="0" anchor="ctr">
            <a:normAutofit/>
          </a:bodyPr>
          <a:lstStyle/>
          <a:p>
            <a:pPr algn="r"/>
            <a:r>
              <a:rPr lang="en-AU" sz="3600" dirty="0"/>
              <a:t>Models of care continued:</a:t>
            </a:r>
            <a:br>
              <a:rPr lang="en-AU" sz="3600" dirty="0"/>
            </a:br>
            <a:endParaRPr lang="en-US" sz="3600" dirty="0"/>
          </a:p>
        </p:txBody>
      </p:sp>
      <p:cxnSp>
        <p:nvCxnSpPr>
          <p:cNvPr id="23" name="Straight Connector 22">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CF46A3B2-67AC-B498-71F9-A401BE57A5DA}"/>
              </a:ext>
            </a:extLst>
          </p:cNvPr>
          <p:cNvSpPr>
            <a:spLocks noGrp="1"/>
          </p:cNvSpPr>
          <p:nvPr>
            <p:ph type="body" sz="half" idx="2"/>
          </p:nvPr>
        </p:nvSpPr>
        <p:spPr>
          <a:xfrm>
            <a:off x="4979962" y="685799"/>
            <a:ext cx="6288260" cy="4892040"/>
          </a:xfrm>
        </p:spPr>
        <p:txBody>
          <a:bodyPr vert="horz" lIns="91440" tIns="45720" rIns="91440" bIns="45720" rtlCol="0" anchor="ctr">
            <a:normAutofit lnSpcReduction="10000"/>
          </a:bodyPr>
          <a:lstStyle/>
          <a:p>
            <a:pPr marL="285750" indent="-285750">
              <a:buFont typeface="Wingdings" panose="05000000000000000000" pitchFamily="2" charset="2"/>
              <a:buChar char="v"/>
            </a:pPr>
            <a:r>
              <a:rPr lang="en-AU" b="1" dirty="0"/>
              <a:t>Pasifika Liaison Midwife </a:t>
            </a:r>
          </a:p>
          <a:p>
            <a:pPr marL="285750" indent="-285750" algn="ctr">
              <a:buFont typeface="Wingdings" panose="05000000000000000000" pitchFamily="2" charset="2"/>
              <a:buChar char="v"/>
            </a:pPr>
            <a:r>
              <a:rPr lang="en-AU" dirty="0"/>
              <a:t>Redbank Community Centre Tuesday</a:t>
            </a:r>
          </a:p>
          <a:p>
            <a:pPr marL="285750" indent="-285750" algn="ctr">
              <a:buFont typeface="Wingdings" panose="05000000000000000000" pitchFamily="2" charset="2"/>
              <a:buChar char="v"/>
            </a:pPr>
            <a:r>
              <a:rPr lang="en-AU" dirty="0"/>
              <a:t>Goodna Community Clinic HR with consultant Wednesday</a:t>
            </a:r>
          </a:p>
          <a:p>
            <a:pPr marL="285750" indent="-285750" algn="ctr">
              <a:buFont typeface="Wingdings" panose="05000000000000000000" pitchFamily="2" charset="2"/>
              <a:buChar char="v"/>
            </a:pPr>
            <a:r>
              <a:rPr lang="en-AU" dirty="0"/>
              <a:t>Goodna Community Centre Wed PM &amp; Thursday</a:t>
            </a:r>
          </a:p>
          <a:p>
            <a:pPr marL="285750" indent="-285750" algn="ctr">
              <a:buFont typeface="Wingdings" panose="05000000000000000000" pitchFamily="2" charset="2"/>
              <a:buChar char="v"/>
            </a:pPr>
            <a:r>
              <a:rPr lang="en-AU" dirty="0"/>
              <a:t>Friday Goodna Community Centre</a:t>
            </a:r>
          </a:p>
          <a:p>
            <a:pPr marL="285750" indent="-285750">
              <a:buFont typeface="Wingdings" panose="05000000000000000000" pitchFamily="2" charset="2"/>
              <a:buChar char="v"/>
            </a:pPr>
            <a:r>
              <a:rPr lang="en-AU" b="1" dirty="0"/>
              <a:t>Multicultural Liaison Midwife</a:t>
            </a:r>
          </a:p>
          <a:p>
            <a:pPr marL="285750" indent="-285750" algn="ctr">
              <a:buFont typeface="Wingdings" panose="05000000000000000000" pitchFamily="2" charset="2"/>
              <a:buChar char="v"/>
            </a:pPr>
            <a:r>
              <a:rPr lang="en-AU" dirty="0"/>
              <a:t>Goodna Community Centre Mondays AM</a:t>
            </a:r>
          </a:p>
          <a:p>
            <a:pPr marL="285750" indent="-285750" algn="ctr">
              <a:buFont typeface="Wingdings" panose="05000000000000000000" pitchFamily="2" charset="2"/>
              <a:buChar char="v"/>
            </a:pPr>
            <a:r>
              <a:rPr lang="en-AU" dirty="0"/>
              <a:t>Goodna Community Centre Tuesday PM</a:t>
            </a:r>
          </a:p>
          <a:p>
            <a:pPr marL="285750" indent="-285750" algn="ctr">
              <a:buFont typeface="Wingdings" panose="05000000000000000000" pitchFamily="2" charset="2"/>
              <a:buChar char="v"/>
            </a:pPr>
            <a:r>
              <a:rPr lang="en-AU" dirty="0"/>
              <a:t>Goodna Community Clinic HR with consultant Wednesday</a:t>
            </a:r>
          </a:p>
          <a:p>
            <a:pPr marL="285750" indent="-285750" algn="ctr">
              <a:buFont typeface="Wingdings" panose="05000000000000000000" pitchFamily="2" charset="2"/>
              <a:buChar char="v"/>
            </a:pPr>
            <a:r>
              <a:rPr lang="en-AU" dirty="0"/>
              <a:t>Ipswich Hospital Thursday AM</a:t>
            </a:r>
          </a:p>
          <a:p>
            <a:pPr marL="285750" indent="-285750" algn="ctr">
              <a:buFont typeface="Wingdings" panose="05000000000000000000" pitchFamily="2" charset="2"/>
              <a:buChar char="v"/>
            </a:pPr>
            <a:r>
              <a:rPr lang="en-AU" dirty="0"/>
              <a:t>Redbank Community Centre Friday</a:t>
            </a:r>
          </a:p>
          <a:p>
            <a:pPr>
              <a:buFont typeface="Wingdings 3" panose="05040102010807070707" pitchFamily="18" charset="2"/>
              <a:buChar char=""/>
            </a:pPr>
            <a:endParaRPr lang="en-US" dirty="0">
              <a:solidFill>
                <a:schemeClr val="tx1"/>
              </a:solidFill>
            </a:endParaRPr>
          </a:p>
        </p:txBody>
      </p:sp>
    </p:spTree>
    <p:extLst>
      <p:ext uri="{BB962C8B-B14F-4D97-AF65-F5344CB8AC3E}">
        <p14:creationId xmlns:p14="http://schemas.microsoft.com/office/powerpoint/2010/main" val="1853927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8" name="Straight Connector 17">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4" name="Rectangle 23">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7D523D1D-E214-86E0-DFC5-C7641CE5DACF}"/>
              </a:ext>
            </a:extLst>
          </p:cNvPr>
          <p:cNvSpPr>
            <a:spLocks noGrp="1"/>
          </p:cNvSpPr>
          <p:nvPr>
            <p:ph type="title"/>
          </p:nvPr>
        </p:nvSpPr>
        <p:spPr>
          <a:xfrm>
            <a:off x="684212" y="685799"/>
            <a:ext cx="3747111" cy="4892040"/>
          </a:xfrm>
        </p:spPr>
        <p:txBody>
          <a:bodyPr vert="horz" lIns="91440" tIns="45720" rIns="91440" bIns="45720" rtlCol="0" anchor="ctr">
            <a:normAutofit/>
          </a:bodyPr>
          <a:lstStyle/>
          <a:p>
            <a:pPr algn="r"/>
            <a:r>
              <a:rPr lang="en-AU" sz="3600" dirty="0"/>
              <a:t>Models of care continued:</a:t>
            </a:r>
            <a:br>
              <a:rPr lang="en-AU" sz="3600" dirty="0"/>
            </a:br>
            <a:endParaRPr lang="en-US" sz="3600" dirty="0"/>
          </a:p>
        </p:txBody>
      </p:sp>
      <p:cxnSp>
        <p:nvCxnSpPr>
          <p:cNvPr id="26" name="Straight Connector 25">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95369A6E-1801-E40B-8412-032C1B9ACA18}"/>
              </a:ext>
            </a:extLst>
          </p:cNvPr>
          <p:cNvSpPr>
            <a:spLocks noGrp="1"/>
          </p:cNvSpPr>
          <p:nvPr>
            <p:ph type="body" sz="half" idx="2"/>
          </p:nvPr>
        </p:nvSpPr>
        <p:spPr>
          <a:xfrm>
            <a:off x="4979962" y="685798"/>
            <a:ext cx="6288260" cy="5334001"/>
          </a:xfrm>
        </p:spPr>
        <p:txBody>
          <a:bodyPr vert="horz" lIns="91440" tIns="45720" rIns="91440" bIns="45720" rtlCol="0" anchor="ctr">
            <a:normAutofit/>
          </a:bodyPr>
          <a:lstStyle/>
          <a:p>
            <a:pPr marL="285750" indent="-285750">
              <a:buFont typeface="Wingdings" panose="05000000000000000000" pitchFamily="2" charset="2"/>
              <a:buChar char="v"/>
            </a:pPr>
            <a:r>
              <a:rPr lang="en-AU" b="1" dirty="0"/>
              <a:t>Bereavement Liaison Midwife</a:t>
            </a:r>
          </a:p>
          <a:p>
            <a:pPr marL="285750" indent="-285750" algn="ctr">
              <a:buFont typeface="Wingdings" panose="05000000000000000000" pitchFamily="2" charset="2"/>
              <a:buChar char="v"/>
            </a:pPr>
            <a:r>
              <a:rPr lang="en-AU" dirty="0"/>
              <a:t>All women who have experienced a loss in pregnancy are referred to this model of care and seen antenatally through the next pregnancy</a:t>
            </a:r>
          </a:p>
          <a:p>
            <a:pPr marL="285750" indent="-285750" algn="ctr">
              <a:buFont typeface="Wingdings" panose="05000000000000000000" pitchFamily="2" charset="2"/>
              <a:buChar char="v"/>
            </a:pPr>
            <a:r>
              <a:rPr lang="en-AU" dirty="0"/>
              <a:t>If a loss is experienced in the current pregnancy the midwife connects with these women and offers follow up postnatally</a:t>
            </a:r>
          </a:p>
          <a:p>
            <a:pPr marL="285750" indent="-285750" algn="ctr">
              <a:buFont typeface="Wingdings" panose="05000000000000000000" pitchFamily="2" charset="2"/>
              <a:buChar char="v"/>
            </a:pPr>
            <a:r>
              <a:rPr lang="en-AU" dirty="0"/>
              <a:t>Bereavement midwife will also support if a woman is being seen for a termination of pregnancy for various reasons</a:t>
            </a:r>
          </a:p>
          <a:p>
            <a:pPr marL="285750" indent="-285750" algn="ctr">
              <a:buFont typeface="Wingdings" panose="05000000000000000000" pitchFamily="2" charset="2"/>
              <a:buChar char="v"/>
            </a:pPr>
            <a:r>
              <a:rPr lang="en-AU" dirty="0"/>
              <a:t>MCAL (midwifery care after loss) clinic Wednesdays at Ipswich</a:t>
            </a:r>
          </a:p>
          <a:p>
            <a:pPr>
              <a:buFont typeface="Wingdings 3" panose="05040102010807070707" pitchFamily="18" charset="2"/>
              <a:buChar char=""/>
            </a:pPr>
            <a:endParaRPr lang="en-US" dirty="0">
              <a:solidFill>
                <a:schemeClr val="tx1"/>
              </a:solidFill>
            </a:endParaRPr>
          </a:p>
        </p:txBody>
      </p:sp>
    </p:spTree>
    <p:extLst>
      <p:ext uri="{BB962C8B-B14F-4D97-AF65-F5344CB8AC3E}">
        <p14:creationId xmlns:p14="http://schemas.microsoft.com/office/powerpoint/2010/main" val="3985236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9" name="Rectangle 18">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24C0E1C-DBDF-C52A-B563-439FACA00492}"/>
              </a:ext>
            </a:extLst>
          </p:cNvPr>
          <p:cNvSpPr>
            <a:spLocks noGrp="1"/>
          </p:cNvSpPr>
          <p:nvPr>
            <p:ph type="title"/>
          </p:nvPr>
        </p:nvSpPr>
        <p:spPr>
          <a:xfrm>
            <a:off x="684212" y="685799"/>
            <a:ext cx="3747111" cy="4892040"/>
          </a:xfrm>
        </p:spPr>
        <p:txBody>
          <a:bodyPr vert="horz" lIns="91440" tIns="45720" rIns="91440" bIns="45720" rtlCol="0" anchor="ctr">
            <a:normAutofit/>
          </a:bodyPr>
          <a:lstStyle/>
          <a:p>
            <a:pPr algn="r"/>
            <a:r>
              <a:rPr lang="en-AU" sz="3600" dirty="0"/>
              <a:t>Models of care continued:</a:t>
            </a:r>
            <a:br>
              <a:rPr lang="en-AU" sz="3600" dirty="0"/>
            </a:br>
            <a:endParaRPr lang="en-US" sz="3600" dirty="0"/>
          </a:p>
        </p:txBody>
      </p:sp>
      <p:cxnSp>
        <p:nvCxnSpPr>
          <p:cNvPr id="21" name="Straight Connector 20">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7E9F4CB5-1E45-5C4E-E715-2CDAEC62E364}"/>
              </a:ext>
            </a:extLst>
          </p:cNvPr>
          <p:cNvSpPr>
            <a:spLocks noGrp="1"/>
          </p:cNvSpPr>
          <p:nvPr>
            <p:ph type="body" sz="half" idx="2"/>
          </p:nvPr>
        </p:nvSpPr>
        <p:spPr>
          <a:xfrm>
            <a:off x="4979962" y="685799"/>
            <a:ext cx="6288260" cy="4892040"/>
          </a:xfrm>
        </p:spPr>
        <p:txBody>
          <a:bodyPr vert="horz" lIns="91440" tIns="45720" rIns="91440" bIns="45720" rtlCol="0" anchor="ctr">
            <a:normAutofit/>
          </a:bodyPr>
          <a:lstStyle/>
          <a:p>
            <a:pPr marL="285750" indent="-285750">
              <a:buFont typeface="Wingdings" panose="05000000000000000000" pitchFamily="2" charset="2"/>
              <a:buChar char="v"/>
            </a:pPr>
            <a:r>
              <a:rPr lang="en-AU" b="1" dirty="0"/>
              <a:t>Midwifery Group Practice </a:t>
            </a:r>
            <a:r>
              <a:rPr lang="en-AU" dirty="0"/>
              <a:t>currently x 2 groups (9 midwives)</a:t>
            </a:r>
          </a:p>
          <a:p>
            <a:pPr marL="285750" indent="-285750">
              <a:buFont typeface="Wingdings" panose="05000000000000000000" pitchFamily="2" charset="2"/>
              <a:buChar char="v"/>
            </a:pPr>
            <a:endParaRPr lang="en-AU" dirty="0"/>
          </a:p>
          <a:p>
            <a:pPr marL="285750" indent="-285750" algn="ctr">
              <a:buFont typeface="Wingdings" panose="05000000000000000000" pitchFamily="2" charset="2"/>
              <a:buChar char="v"/>
            </a:pPr>
            <a:r>
              <a:rPr lang="en-AU" dirty="0"/>
              <a:t> Each Midwife takes 37 women a year and gives all care throughout pregnancy, birth and up to 6 weeks postpartum and works an on call roster</a:t>
            </a:r>
          </a:p>
          <a:p>
            <a:pPr marL="285750" indent="-285750" algn="ctr">
              <a:buFont typeface="Wingdings" panose="05000000000000000000" pitchFamily="2" charset="2"/>
              <a:buChar char="v"/>
            </a:pPr>
            <a:endParaRPr lang="en-AU" dirty="0"/>
          </a:p>
          <a:p>
            <a:pPr marL="285750" indent="-285750" algn="ctr">
              <a:buFont typeface="Wingdings" panose="05000000000000000000" pitchFamily="2" charset="2"/>
              <a:buChar char="v"/>
            </a:pPr>
            <a:r>
              <a:rPr lang="en-AU" dirty="0"/>
              <a:t>South Ripley team runs clinics on Tuesdays at Ripley Satellite Hospital </a:t>
            </a:r>
          </a:p>
          <a:p>
            <a:pPr marL="285750" indent="-285750" algn="ctr">
              <a:buFont typeface="Wingdings" panose="05000000000000000000" pitchFamily="2" charset="2"/>
              <a:buChar char="v"/>
            </a:pPr>
            <a:endParaRPr lang="en-AU" dirty="0"/>
          </a:p>
          <a:p>
            <a:pPr marL="285750" indent="-285750" algn="ctr">
              <a:buFont typeface="Wingdings" panose="05000000000000000000" pitchFamily="2" charset="2"/>
              <a:buChar char="v"/>
            </a:pPr>
            <a:r>
              <a:rPr lang="en-AU" dirty="0"/>
              <a:t>Goodna Team runs clinics from Goodna Community Centre on Thursdays</a:t>
            </a:r>
          </a:p>
          <a:p>
            <a:pPr>
              <a:buFont typeface="Wingdings 3" panose="05040102010807070707" pitchFamily="18" charset="2"/>
              <a:buChar char=""/>
            </a:pPr>
            <a:endParaRPr lang="en-US" dirty="0">
              <a:solidFill>
                <a:schemeClr val="tx1"/>
              </a:solidFill>
            </a:endParaRPr>
          </a:p>
        </p:txBody>
      </p:sp>
    </p:spTree>
    <p:extLst>
      <p:ext uri="{BB962C8B-B14F-4D97-AF65-F5344CB8AC3E}">
        <p14:creationId xmlns:p14="http://schemas.microsoft.com/office/powerpoint/2010/main" val="2834827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9" name="Rectangle 18">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1112116-E901-FE63-C4C0-B2CE2443A7C3}"/>
              </a:ext>
            </a:extLst>
          </p:cNvPr>
          <p:cNvSpPr>
            <a:spLocks noGrp="1"/>
          </p:cNvSpPr>
          <p:nvPr>
            <p:ph type="title"/>
          </p:nvPr>
        </p:nvSpPr>
        <p:spPr>
          <a:xfrm>
            <a:off x="684212" y="685799"/>
            <a:ext cx="3747111" cy="4892040"/>
          </a:xfrm>
        </p:spPr>
        <p:txBody>
          <a:bodyPr vert="horz" lIns="91440" tIns="45720" rIns="91440" bIns="45720" rtlCol="0" anchor="ctr">
            <a:normAutofit/>
          </a:bodyPr>
          <a:lstStyle/>
          <a:p>
            <a:pPr algn="r"/>
            <a:r>
              <a:rPr lang="en-AU" sz="3600" dirty="0"/>
              <a:t>Other clinics at Ipswich:</a:t>
            </a:r>
            <a:br>
              <a:rPr lang="en-AU" sz="3600" dirty="0"/>
            </a:br>
            <a:endParaRPr lang="en-US" sz="3600" dirty="0"/>
          </a:p>
        </p:txBody>
      </p:sp>
      <p:cxnSp>
        <p:nvCxnSpPr>
          <p:cNvPr id="21" name="Straight Connector 20">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82AB9BAF-7DAF-2972-F322-2C7795646232}"/>
              </a:ext>
            </a:extLst>
          </p:cNvPr>
          <p:cNvSpPr>
            <a:spLocks noGrp="1"/>
          </p:cNvSpPr>
          <p:nvPr>
            <p:ph type="body" sz="half" idx="2"/>
          </p:nvPr>
        </p:nvSpPr>
        <p:spPr>
          <a:xfrm>
            <a:off x="4979962" y="685799"/>
            <a:ext cx="6288260" cy="4892040"/>
          </a:xfrm>
        </p:spPr>
        <p:txBody>
          <a:bodyPr vert="horz" lIns="91440" tIns="45720" rIns="91440" bIns="45720" rtlCol="0" anchor="ctr">
            <a:normAutofit/>
          </a:bodyPr>
          <a:lstStyle/>
          <a:p>
            <a:pPr marL="285750" indent="-285750">
              <a:buFont typeface="Wingdings" panose="05000000000000000000" pitchFamily="2" charset="2"/>
              <a:buChar char="v"/>
            </a:pPr>
            <a:r>
              <a:rPr lang="en-AU" b="1" dirty="0"/>
              <a:t>Low Risk Doctors Clinic</a:t>
            </a:r>
          </a:p>
          <a:p>
            <a:pPr marL="285750" indent="-285750" algn="ctr">
              <a:buFont typeface="Wingdings" panose="05000000000000000000" pitchFamily="2" charset="2"/>
              <a:buChar char="v"/>
            </a:pPr>
            <a:r>
              <a:rPr lang="en-AU" dirty="0"/>
              <a:t>Ipswich Hospital Mondays all day</a:t>
            </a:r>
          </a:p>
          <a:p>
            <a:pPr marL="285750" indent="-285750">
              <a:buFont typeface="Wingdings" panose="05000000000000000000" pitchFamily="2" charset="2"/>
              <a:buChar char="v"/>
            </a:pPr>
            <a:r>
              <a:rPr lang="en-AU" b="1" dirty="0"/>
              <a:t>High Risk Doctors Clinic</a:t>
            </a:r>
          </a:p>
          <a:p>
            <a:pPr marL="285750" indent="-285750" algn="ctr">
              <a:buFont typeface="Wingdings" panose="05000000000000000000" pitchFamily="2" charset="2"/>
              <a:buChar char="v"/>
            </a:pPr>
            <a:r>
              <a:rPr lang="en-AU" dirty="0"/>
              <a:t>Ipswich Hospital Wednesday all day</a:t>
            </a:r>
          </a:p>
          <a:p>
            <a:pPr marL="285750" indent="-285750">
              <a:buFont typeface="Wingdings" panose="05000000000000000000" pitchFamily="2" charset="2"/>
              <a:buChar char="v"/>
            </a:pPr>
            <a:r>
              <a:rPr lang="en-AU" b="1" dirty="0"/>
              <a:t>GDM Doctors Clinic</a:t>
            </a:r>
          </a:p>
          <a:p>
            <a:pPr marL="285750" indent="-285750" algn="ctr">
              <a:buFont typeface="Wingdings" panose="05000000000000000000" pitchFamily="2" charset="2"/>
              <a:buChar char="v"/>
            </a:pPr>
            <a:r>
              <a:rPr lang="en-AU" dirty="0"/>
              <a:t>Ipswich Hospital Thursday all day (Type 1 &amp; 2 in PM)</a:t>
            </a:r>
          </a:p>
          <a:p>
            <a:pPr marL="285750" indent="-285750">
              <a:buFont typeface="Wingdings" panose="05000000000000000000" pitchFamily="2" charset="2"/>
              <a:buChar char="v"/>
            </a:pPr>
            <a:r>
              <a:rPr lang="en-AU" b="1" dirty="0"/>
              <a:t>GDM Midwife Clinic</a:t>
            </a:r>
          </a:p>
          <a:p>
            <a:pPr marL="285750" indent="-285750" algn="ctr">
              <a:buFont typeface="Wingdings" panose="05000000000000000000" pitchFamily="2" charset="2"/>
              <a:buChar char="v"/>
            </a:pPr>
            <a:r>
              <a:rPr lang="en-AU" dirty="0"/>
              <a:t>Ipswich Hospital Thursday AM</a:t>
            </a:r>
          </a:p>
          <a:p>
            <a:pPr marL="285750" indent="-285750" algn="ctr">
              <a:buFont typeface="Wingdings" panose="05000000000000000000" pitchFamily="2" charset="2"/>
              <a:buChar char="v"/>
            </a:pPr>
            <a:endParaRPr lang="en-AU" dirty="0"/>
          </a:p>
          <a:p>
            <a:pPr marL="285750" indent="-285750" algn="ctr">
              <a:buFont typeface="Wingdings" panose="05000000000000000000" pitchFamily="2" charset="2"/>
              <a:buChar char="v"/>
            </a:pPr>
            <a:r>
              <a:rPr lang="en-AU" b="1" dirty="0"/>
              <a:t>Maternity Day Assessment Unit (MDAU) </a:t>
            </a:r>
            <a:r>
              <a:rPr lang="en-AU" dirty="0"/>
              <a:t>3413 5788 BS Reg 3413 5789 Call reg for advice or to handover patients. 3413 7609 Consultant on call.</a:t>
            </a:r>
          </a:p>
          <a:p>
            <a:pPr>
              <a:buFont typeface="Wingdings 3" panose="05040102010807070707" pitchFamily="18" charset="2"/>
              <a:buChar char=""/>
            </a:pPr>
            <a:endParaRPr lang="en-US" dirty="0">
              <a:solidFill>
                <a:schemeClr val="tx1"/>
              </a:solidFill>
            </a:endParaRPr>
          </a:p>
        </p:txBody>
      </p:sp>
    </p:spTree>
    <p:extLst>
      <p:ext uri="{BB962C8B-B14F-4D97-AF65-F5344CB8AC3E}">
        <p14:creationId xmlns:p14="http://schemas.microsoft.com/office/powerpoint/2010/main" val="3792278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6DD294-CE27-71D6-48F7-A0E8D3D67D33}"/>
              </a:ext>
            </a:extLst>
          </p:cNvPr>
          <p:cNvSpPr>
            <a:spLocks noGrp="1"/>
          </p:cNvSpPr>
          <p:nvPr>
            <p:ph type="title"/>
          </p:nvPr>
        </p:nvSpPr>
        <p:spPr>
          <a:xfrm>
            <a:off x="684213" y="685800"/>
            <a:ext cx="10058400" cy="1756954"/>
          </a:xfrm>
        </p:spPr>
        <p:txBody>
          <a:bodyPr/>
          <a:lstStyle/>
          <a:p>
            <a:r>
              <a:rPr lang="en-AU" dirty="0"/>
              <a:t>Midwifery Services offered</a:t>
            </a:r>
          </a:p>
        </p:txBody>
      </p:sp>
      <p:sp>
        <p:nvSpPr>
          <p:cNvPr id="9" name="Text Placeholder 8">
            <a:extLst>
              <a:ext uri="{FF2B5EF4-FFF2-40B4-BE49-F238E27FC236}">
                <a16:creationId xmlns:a16="http://schemas.microsoft.com/office/drawing/2014/main" id="{12B1273C-1449-7A06-144F-2D7007A4F415}"/>
              </a:ext>
            </a:extLst>
          </p:cNvPr>
          <p:cNvSpPr>
            <a:spLocks noGrp="1"/>
          </p:cNvSpPr>
          <p:nvPr>
            <p:ph type="body" idx="1"/>
          </p:nvPr>
        </p:nvSpPr>
        <p:spPr>
          <a:xfrm>
            <a:off x="684212" y="2095501"/>
            <a:ext cx="8535988" cy="3898900"/>
          </a:xfrm>
        </p:spPr>
        <p:txBody>
          <a:bodyPr>
            <a:normAutofit fontScale="92500" lnSpcReduction="20000"/>
          </a:bodyPr>
          <a:lstStyle/>
          <a:p>
            <a:pPr marL="342900" indent="-342900">
              <a:buFont typeface="Wingdings" panose="05000000000000000000" pitchFamily="2" charset="2"/>
              <a:buChar char="Ø"/>
            </a:pPr>
            <a:r>
              <a:rPr lang="en-AU" b="1" dirty="0"/>
              <a:t>Midwifery Navigator </a:t>
            </a:r>
            <a:r>
              <a:rPr lang="en-AU" dirty="0"/>
              <a:t>service who looks after high risk and maternal diabetes in pregnancy. The navigator once referral is received will link in with the women and often has some contact in the postnatal period for a short time.</a:t>
            </a:r>
          </a:p>
          <a:p>
            <a:pPr marL="342900" indent="-342900">
              <a:buFont typeface="Wingdings" panose="05000000000000000000" pitchFamily="2" charset="2"/>
              <a:buChar char="Ø"/>
            </a:pPr>
            <a:r>
              <a:rPr lang="en-AU" b="1" dirty="0"/>
              <a:t>Early Pregnancy Service (EPS) now 7-day service 0800-1630. </a:t>
            </a:r>
            <a:r>
              <a:rPr lang="en-AU" dirty="0"/>
              <a:t>One of 2 midwives see women with concerns in their pregnancy up to 20 weeks' gestation i.e. bleeding and subsequent loss. There is the option to have the products of conception collected by the woman once they are returned by pathology or to have the products included in the memorial once a month that is attended by EPS and the hospital Chaplain on a Wednesday. Women are invited to this by EPS. </a:t>
            </a:r>
          </a:p>
          <a:p>
            <a:pPr marL="342900" indent="-342900">
              <a:buFont typeface="Wingdings" panose="05000000000000000000" pitchFamily="2" charset="2"/>
              <a:buChar char="Ø"/>
            </a:pPr>
            <a:r>
              <a:rPr lang="en-AU" b="1" dirty="0"/>
              <a:t>Termination of pregnancy </a:t>
            </a:r>
            <a:r>
              <a:rPr lang="en-AU" dirty="0"/>
              <a:t>– all TOP’s to be referred to Marie Stopes under 16 weeks – please follow pathway on referring patients</a:t>
            </a:r>
          </a:p>
          <a:p>
            <a:endParaRPr lang="en-AU" dirty="0"/>
          </a:p>
        </p:txBody>
      </p:sp>
    </p:spTree>
    <p:extLst>
      <p:ext uri="{BB962C8B-B14F-4D97-AF65-F5344CB8AC3E}">
        <p14:creationId xmlns:p14="http://schemas.microsoft.com/office/powerpoint/2010/main" val="2336945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A866BB-41A3-F01D-DC1A-E6F1D8573B4C}"/>
              </a:ext>
            </a:extLst>
          </p:cNvPr>
          <p:cNvSpPr>
            <a:spLocks noGrp="1"/>
          </p:cNvSpPr>
          <p:nvPr>
            <p:ph type="ctrTitle"/>
          </p:nvPr>
        </p:nvSpPr>
        <p:spPr>
          <a:xfrm>
            <a:off x="684212" y="685800"/>
            <a:ext cx="8001000" cy="1064624"/>
          </a:xfrm>
        </p:spPr>
        <p:txBody>
          <a:bodyPr>
            <a:normAutofit fontScale="90000"/>
          </a:bodyPr>
          <a:lstStyle/>
          <a:p>
            <a:r>
              <a:rPr lang="en-AU" dirty="0"/>
              <a:t>Booking in visit </a:t>
            </a:r>
            <a:br>
              <a:rPr lang="en-AU" dirty="0"/>
            </a:br>
            <a:endParaRPr lang="en-AU" dirty="0"/>
          </a:p>
        </p:txBody>
      </p:sp>
      <p:sp>
        <p:nvSpPr>
          <p:cNvPr id="5" name="Subtitle 4">
            <a:extLst>
              <a:ext uri="{FF2B5EF4-FFF2-40B4-BE49-F238E27FC236}">
                <a16:creationId xmlns:a16="http://schemas.microsoft.com/office/drawing/2014/main" id="{A83B3F2F-F0FD-5033-23F8-03E038F7358E}"/>
              </a:ext>
            </a:extLst>
          </p:cNvPr>
          <p:cNvSpPr>
            <a:spLocks noGrp="1"/>
          </p:cNvSpPr>
          <p:nvPr>
            <p:ph type="subTitle" idx="1"/>
          </p:nvPr>
        </p:nvSpPr>
        <p:spPr>
          <a:xfrm>
            <a:off x="684212" y="1549400"/>
            <a:ext cx="9615488" cy="4622799"/>
          </a:xfrm>
        </p:spPr>
        <p:txBody>
          <a:bodyPr>
            <a:normAutofit fontScale="92500"/>
          </a:bodyPr>
          <a:lstStyle/>
          <a:p>
            <a:pPr>
              <a:buFont typeface="Wingdings" panose="05000000000000000000" pitchFamily="2" charset="2"/>
              <a:buChar char="Ø"/>
            </a:pPr>
            <a:r>
              <a:rPr lang="en-AU" dirty="0"/>
              <a:t>Please refer early once dating scan shows viable pregnancy. Please include all relevant blood tests and ultrasound reports. Please also highlight any complex medical conditions or poor obstetric outcomes in a previous pregnancy. If woman is requesting MGP please write this on referral as early referral is best as places book up quickly.</a:t>
            </a:r>
          </a:p>
          <a:p>
            <a:pPr>
              <a:buFont typeface="Wingdings" panose="05000000000000000000" pitchFamily="2" charset="2"/>
              <a:buChar char="Ø"/>
            </a:pPr>
            <a:r>
              <a:rPr lang="en-AU" dirty="0"/>
              <a:t>Women will be contacted by the hospital for a booking in appointment which is done by Telehealth unless over 22 weeks then will be face to face. Gold standard is to book women into to the hospital by 12-14 weeks.</a:t>
            </a:r>
          </a:p>
          <a:p>
            <a:pPr>
              <a:buFont typeface="Wingdings" panose="05000000000000000000" pitchFamily="2" charset="2"/>
              <a:buChar char="Ø"/>
            </a:pPr>
            <a:r>
              <a:rPr lang="en-AU" dirty="0"/>
              <a:t>History is taken by the midwife and asks the woman her expectations of her care for the pregnancy. All women are then discussed with a consultant and a model of care agreed upon. If the woman would like GP shared care - further appointments are made at 36 weeks and 40 weeks for the woman and then back to GP care for all appointments as per the AN schedule. Any appointments made here are written on the back of the PHR. </a:t>
            </a:r>
          </a:p>
          <a:p>
            <a:endParaRPr lang="en-AU" dirty="0"/>
          </a:p>
        </p:txBody>
      </p:sp>
    </p:spTree>
    <p:extLst>
      <p:ext uri="{BB962C8B-B14F-4D97-AF65-F5344CB8AC3E}">
        <p14:creationId xmlns:p14="http://schemas.microsoft.com/office/powerpoint/2010/main" val="1816142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28E8EB1-4A9D-9BE1-CC52-DE97B72207BE}"/>
              </a:ext>
            </a:extLst>
          </p:cNvPr>
          <p:cNvSpPr>
            <a:spLocks noGrp="1"/>
          </p:cNvSpPr>
          <p:nvPr>
            <p:ph type="title"/>
          </p:nvPr>
        </p:nvSpPr>
        <p:spPr>
          <a:xfrm>
            <a:off x="684213" y="685800"/>
            <a:ext cx="10058400" cy="1778000"/>
          </a:xfrm>
        </p:spPr>
        <p:txBody>
          <a:bodyPr/>
          <a:lstStyle/>
          <a:p>
            <a:r>
              <a:rPr lang="en-AU" dirty="0"/>
              <a:t>Midwifery Postnatal Service (MPS)</a:t>
            </a:r>
            <a:br>
              <a:rPr lang="en-AU" dirty="0"/>
            </a:br>
            <a:endParaRPr lang="en-AU" dirty="0"/>
          </a:p>
        </p:txBody>
      </p:sp>
      <p:sp>
        <p:nvSpPr>
          <p:cNvPr id="32" name="Text Placeholder 31">
            <a:extLst>
              <a:ext uri="{FF2B5EF4-FFF2-40B4-BE49-F238E27FC236}">
                <a16:creationId xmlns:a16="http://schemas.microsoft.com/office/drawing/2014/main" id="{4F52FB20-4630-E38D-6E1D-56501A57ECBE}"/>
              </a:ext>
            </a:extLst>
          </p:cNvPr>
          <p:cNvSpPr>
            <a:spLocks noGrp="1"/>
          </p:cNvSpPr>
          <p:nvPr>
            <p:ph type="body" idx="1"/>
          </p:nvPr>
        </p:nvSpPr>
        <p:spPr>
          <a:xfrm>
            <a:off x="684212" y="1943100"/>
            <a:ext cx="9424988" cy="4051300"/>
          </a:xfrm>
        </p:spPr>
        <p:txBody>
          <a:bodyPr>
            <a:normAutofit fontScale="85000" lnSpcReduction="10000"/>
          </a:bodyPr>
          <a:lstStyle/>
          <a:p>
            <a:pPr>
              <a:buFont typeface="Wingdings" panose="05000000000000000000" pitchFamily="2" charset="2"/>
              <a:buChar char="Ø"/>
            </a:pPr>
            <a:r>
              <a:rPr lang="en-AU" dirty="0"/>
              <a:t>Postnatal care is offered for up to 10 days postpartum</a:t>
            </a:r>
          </a:p>
          <a:p>
            <a:pPr marL="0" indent="0">
              <a:buNone/>
            </a:pPr>
            <a:endParaRPr lang="en-AU" dirty="0"/>
          </a:p>
          <a:p>
            <a:pPr>
              <a:buFont typeface="Wingdings" panose="05000000000000000000" pitchFamily="2" charset="2"/>
              <a:buChar char="Ø"/>
            </a:pPr>
            <a:r>
              <a:rPr lang="en-AU" dirty="0"/>
              <a:t>All women within 35 kms of the hospital are offered home visit, phone call or Telehealth appointment. Visit often includes the NNST if within timeframe 48-72 hrs.</a:t>
            </a:r>
          </a:p>
          <a:p>
            <a:pPr>
              <a:buFont typeface="Wingdings" panose="05000000000000000000" pitchFamily="2" charset="2"/>
              <a:buChar char="Ø"/>
            </a:pPr>
            <a:endParaRPr lang="en-AU" dirty="0"/>
          </a:p>
          <a:p>
            <a:pPr>
              <a:buFont typeface="Wingdings" panose="05000000000000000000" pitchFamily="2" charset="2"/>
              <a:buChar char="Ø"/>
            </a:pPr>
            <a:r>
              <a:rPr lang="en-AU" dirty="0"/>
              <a:t>Women outside of 35 kms are offered phone call or Telehealth appointment.</a:t>
            </a:r>
          </a:p>
          <a:p>
            <a:pPr>
              <a:buFont typeface="Wingdings" panose="05000000000000000000" pitchFamily="2" charset="2"/>
              <a:buChar char="Ø"/>
            </a:pPr>
            <a:endParaRPr lang="en-AU" dirty="0"/>
          </a:p>
          <a:p>
            <a:pPr>
              <a:buFont typeface="Wingdings" panose="05000000000000000000" pitchFamily="2" charset="2"/>
              <a:buChar char="Ø"/>
            </a:pPr>
            <a:r>
              <a:rPr lang="en-AU" dirty="0"/>
              <a:t>Women are advised to see GP at 7 days of age</a:t>
            </a:r>
          </a:p>
          <a:p>
            <a:pPr marL="0" indent="0">
              <a:buNone/>
            </a:pPr>
            <a:endParaRPr lang="en-AU" dirty="0"/>
          </a:p>
          <a:p>
            <a:pPr>
              <a:buFont typeface="Wingdings" panose="05000000000000000000" pitchFamily="2" charset="2"/>
              <a:buChar char="Ø"/>
            </a:pPr>
            <a:r>
              <a:rPr lang="en-AU" dirty="0"/>
              <a:t>Women generally offered 1 visit and then phone call or Telehealth follow up until discharge at approx. 10 days earlier if the woman declines any further contact.</a:t>
            </a:r>
          </a:p>
          <a:p>
            <a:endParaRPr lang="en-AU" dirty="0"/>
          </a:p>
        </p:txBody>
      </p:sp>
    </p:spTree>
    <p:extLst>
      <p:ext uri="{BB962C8B-B14F-4D97-AF65-F5344CB8AC3E}">
        <p14:creationId xmlns:p14="http://schemas.microsoft.com/office/powerpoint/2010/main" val="3393594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E61A83-463D-2ED8-D5D8-E8AB195693F3}"/>
              </a:ext>
            </a:extLst>
          </p:cNvPr>
          <p:cNvSpPr txBox="1"/>
          <p:nvPr/>
        </p:nvSpPr>
        <p:spPr>
          <a:xfrm>
            <a:off x="1028700" y="584200"/>
            <a:ext cx="8124825" cy="2031325"/>
          </a:xfrm>
          <a:prstGeom prst="rect">
            <a:avLst/>
          </a:prstGeom>
          <a:noFill/>
        </p:spPr>
        <p:txBody>
          <a:bodyPr wrap="square">
            <a:spAutoFit/>
          </a:bodyPr>
          <a:lstStyle/>
          <a:p>
            <a:pPr>
              <a:buFont typeface="Wingdings" panose="05000000000000000000" pitchFamily="2" charset="2"/>
              <a:buChar char="Ø"/>
            </a:pPr>
            <a:r>
              <a:rPr lang="en-AU" sz="3600" dirty="0">
                <a:solidFill>
                  <a:schemeClr val="bg1"/>
                </a:solidFill>
              </a:rPr>
              <a:t>Safer Baby Bundle</a:t>
            </a:r>
          </a:p>
          <a:p>
            <a:pPr>
              <a:buFont typeface="Wingdings" panose="05000000000000000000" pitchFamily="2" charset="2"/>
              <a:buChar char="Ø"/>
            </a:pPr>
            <a:endParaRPr lang="en-AU" dirty="0"/>
          </a:p>
          <a:p>
            <a:pPr>
              <a:buFont typeface="Wingdings" panose="05000000000000000000" pitchFamily="2" charset="2"/>
              <a:buChar char="Ø"/>
            </a:pPr>
            <a:r>
              <a:rPr lang="en-AU" dirty="0"/>
              <a:t> 5 elements were introduced to reduce stillbirth by 20% over the period of the project (2 years). Ipswich Hospital are an implementation site. We are also part of the </a:t>
            </a:r>
            <a:r>
              <a:rPr lang="en-AU" dirty="0" err="1"/>
              <a:t>PreTerm</a:t>
            </a:r>
            <a:r>
              <a:rPr lang="en-AU" dirty="0"/>
              <a:t> Birth alliance which is about timing of birth.</a:t>
            </a:r>
          </a:p>
        </p:txBody>
      </p:sp>
      <p:pic>
        <p:nvPicPr>
          <p:cNvPr id="6" name="Picture 5">
            <a:extLst>
              <a:ext uri="{FF2B5EF4-FFF2-40B4-BE49-F238E27FC236}">
                <a16:creationId xmlns:a16="http://schemas.microsoft.com/office/drawing/2014/main" id="{B78DDE45-2452-46CD-4903-29351765F37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871257" y="2720365"/>
            <a:ext cx="4449486" cy="1724297"/>
          </a:xfrm>
          <a:prstGeom prst="rect">
            <a:avLst/>
          </a:prstGeom>
        </p:spPr>
      </p:pic>
      <p:pic>
        <p:nvPicPr>
          <p:cNvPr id="7" name="Picture 6">
            <a:extLst>
              <a:ext uri="{FF2B5EF4-FFF2-40B4-BE49-F238E27FC236}">
                <a16:creationId xmlns:a16="http://schemas.microsoft.com/office/drawing/2014/main" id="{FEB0D67B-0627-1F93-5C6F-2BBDFEB66D5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257" y="4549503"/>
            <a:ext cx="4449486" cy="1724297"/>
          </a:xfrm>
          <a:prstGeom prst="rect">
            <a:avLst/>
          </a:prstGeom>
          <a:noFill/>
        </p:spPr>
      </p:pic>
    </p:spTree>
    <p:extLst>
      <p:ext uri="{BB962C8B-B14F-4D97-AF65-F5344CB8AC3E}">
        <p14:creationId xmlns:p14="http://schemas.microsoft.com/office/powerpoint/2010/main" val="1143648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89621A-6A77-B952-378F-FCAD533294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7" y="1628800"/>
            <a:ext cx="4371757" cy="1793850"/>
          </a:xfrm>
          <a:prstGeom prst="rect">
            <a:avLst/>
          </a:prstGeom>
          <a:noFill/>
        </p:spPr>
      </p:pic>
      <p:pic>
        <p:nvPicPr>
          <p:cNvPr id="5" name="Picture 4">
            <a:extLst>
              <a:ext uri="{FF2B5EF4-FFF2-40B4-BE49-F238E27FC236}">
                <a16:creationId xmlns:a16="http://schemas.microsoft.com/office/drawing/2014/main" id="{60BC4D0F-E291-36FE-2F5B-34C9BCF5D1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3568" y="3984171"/>
            <a:ext cx="4371758" cy="1793850"/>
          </a:xfrm>
          <a:prstGeom prst="rect">
            <a:avLst/>
          </a:prstGeom>
          <a:noFill/>
        </p:spPr>
      </p:pic>
      <p:pic>
        <p:nvPicPr>
          <p:cNvPr id="6" name="Picture 5">
            <a:extLst>
              <a:ext uri="{FF2B5EF4-FFF2-40B4-BE49-F238E27FC236}">
                <a16:creationId xmlns:a16="http://schemas.microsoft.com/office/drawing/2014/main" id="{F29FF774-8B2C-496D-706A-3475A35C6C8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2665" y="2705126"/>
            <a:ext cx="4267310" cy="1793850"/>
          </a:xfrm>
          <a:prstGeom prst="rect">
            <a:avLst/>
          </a:prstGeom>
          <a:noFill/>
        </p:spPr>
      </p:pic>
    </p:spTree>
    <p:extLst>
      <p:ext uri="{BB962C8B-B14F-4D97-AF65-F5344CB8AC3E}">
        <p14:creationId xmlns:p14="http://schemas.microsoft.com/office/powerpoint/2010/main" val="1549344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FE07-92A3-AF56-E813-DB7C249B43F2}"/>
              </a:ext>
            </a:extLst>
          </p:cNvPr>
          <p:cNvSpPr>
            <a:spLocks noGrp="1"/>
          </p:cNvSpPr>
          <p:nvPr>
            <p:ph type="title"/>
          </p:nvPr>
        </p:nvSpPr>
        <p:spPr>
          <a:xfrm>
            <a:off x="684212" y="5460274"/>
            <a:ext cx="8534400" cy="610326"/>
          </a:xfrm>
        </p:spPr>
        <p:txBody>
          <a:bodyPr>
            <a:normAutofit fontScale="90000"/>
          </a:bodyPr>
          <a:lstStyle/>
          <a:p>
            <a:r>
              <a:rPr lang="en-AU" sz="2700" dirty="0"/>
              <a:t>Pre term Birth alliance resource that is given to discuss timing of birth. Free to download from </a:t>
            </a:r>
            <a:r>
              <a:rPr lang="en-AU" sz="2700" dirty="0">
                <a:hlinkClick r:id="rId2"/>
              </a:rPr>
              <a:t>www.everyweekcounts.com.au</a:t>
            </a:r>
            <a:r>
              <a:rPr lang="en-AU" sz="2700" dirty="0"/>
              <a:t> Available in multiple languages </a:t>
            </a:r>
            <a:br>
              <a:rPr lang="en-AU" dirty="0"/>
            </a:br>
            <a:endParaRPr lang="en-AU" dirty="0"/>
          </a:p>
        </p:txBody>
      </p:sp>
      <p:sp>
        <p:nvSpPr>
          <p:cNvPr id="4" name="Text Placeholder 3">
            <a:extLst>
              <a:ext uri="{FF2B5EF4-FFF2-40B4-BE49-F238E27FC236}">
                <a16:creationId xmlns:a16="http://schemas.microsoft.com/office/drawing/2014/main" id="{A3041150-D3B6-69DD-E3DA-E7DB5F2B84FF}"/>
              </a:ext>
            </a:extLst>
          </p:cNvPr>
          <p:cNvSpPr>
            <a:spLocks noGrp="1"/>
          </p:cNvSpPr>
          <p:nvPr>
            <p:ph type="body" sz="quarter" idx="14"/>
          </p:nvPr>
        </p:nvSpPr>
        <p:spPr/>
        <p:txBody>
          <a:bodyPr/>
          <a:lstStyle/>
          <a:p>
            <a:endParaRPr lang="en-AU"/>
          </a:p>
        </p:txBody>
      </p:sp>
      <p:pic>
        <p:nvPicPr>
          <p:cNvPr id="5" name="Picture Placeholder 4" descr="Graphical user interface, application&#10;&#10;Description automatically generated">
            <a:extLst>
              <a:ext uri="{FF2B5EF4-FFF2-40B4-BE49-F238E27FC236}">
                <a16:creationId xmlns:a16="http://schemas.microsoft.com/office/drawing/2014/main" id="{0F239FB5-ACCC-DF9C-D817-3B355CF79669}"/>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20649" b="20649"/>
          <a:stretch>
            <a:fillRect/>
          </a:stretch>
        </p:blipFill>
        <p:spPr>
          <a:xfrm>
            <a:off x="914401" y="533400"/>
            <a:ext cx="9855199" cy="3767667"/>
          </a:xfrm>
          <a:prstGeom prst="rect">
            <a:avLst/>
          </a:prstGeom>
        </p:spPr>
      </p:pic>
    </p:spTree>
    <p:extLst>
      <p:ext uri="{BB962C8B-B14F-4D97-AF65-F5344CB8AC3E}">
        <p14:creationId xmlns:p14="http://schemas.microsoft.com/office/powerpoint/2010/main" val="4230478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ink background&#10;&#10;Description automatically generated">
            <a:extLst>
              <a:ext uri="{FF2B5EF4-FFF2-40B4-BE49-F238E27FC236}">
                <a16:creationId xmlns:a16="http://schemas.microsoft.com/office/drawing/2014/main" id="{61696C73-3BA6-7DC3-41FA-32CD62EFAA39}"/>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799C558-1182-78CD-B475-32EEB32DDB1A}"/>
              </a:ext>
            </a:extLst>
          </p:cNvPr>
          <p:cNvSpPr>
            <a:spLocks noGrp="1"/>
          </p:cNvSpPr>
          <p:nvPr>
            <p:ph idx="1"/>
          </p:nvPr>
        </p:nvSpPr>
        <p:spPr>
          <a:xfrm>
            <a:off x="172481" y="143363"/>
            <a:ext cx="10687173" cy="4873625"/>
          </a:xfrm>
        </p:spPr>
        <p:txBody>
          <a:bodyPr>
            <a:normAutofit/>
          </a:bodyPr>
          <a:lstStyle/>
          <a:p>
            <a:r>
              <a:rPr lang="en-AU" sz="1800" dirty="0"/>
              <a:t>We have poor maternal and neonatal outcomes as many of our patients do not seek early and ongoing antenatal care</a:t>
            </a:r>
          </a:p>
          <a:p>
            <a:r>
              <a:rPr lang="en-AU" sz="1800" dirty="0">
                <a:latin typeface="Tahoma" panose="020B0604030504040204" pitchFamily="34" charset="0"/>
                <a:ea typeface="Tahoma" panose="020B0604030504040204" pitchFamily="34" charset="0"/>
                <a:cs typeface="Tahoma" panose="020B0604030504040204" pitchFamily="34" charset="0"/>
              </a:rPr>
              <a:t> </a:t>
            </a:r>
            <a:r>
              <a:rPr lang="en-AU" sz="1800" dirty="0"/>
              <a:t>LBW Australia (6.5%) and Queensland (6.7%)</a:t>
            </a:r>
          </a:p>
          <a:p>
            <a:endParaRPr lang="en-AU" sz="1800" dirty="0"/>
          </a:p>
          <a:p>
            <a:endParaRPr lang="en-AU" sz="1800" dirty="0"/>
          </a:p>
        </p:txBody>
      </p:sp>
      <p:graphicFrame>
        <p:nvGraphicFramePr>
          <p:cNvPr id="2" name="Chart 1">
            <a:extLst>
              <a:ext uri="{FF2B5EF4-FFF2-40B4-BE49-F238E27FC236}">
                <a16:creationId xmlns:a16="http://schemas.microsoft.com/office/drawing/2014/main" id="{D76902F1-632A-0E9C-A61C-EEDF3C3A8A7A}"/>
              </a:ext>
            </a:extLst>
          </p:cNvPr>
          <p:cNvGraphicFramePr>
            <a:graphicFrameLocks/>
          </p:cNvGraphicFramePr>
          <p:nvPr/>
        </p:nvGraphicFramePr>
        <p:xfrm>
          <a:off x="272562" y="1078992"/>
          <a:ext cx="11812375" cy="2194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3C735598-CFCA-83C8-B4D4-DE6A5E570945}"/>
              </a:ext>
            </a:extLst>
          </p:cNvPr>
          <p:cNvGraphicFramePr>
            <a:graphicFrameLocks/>
          </p:cNvGraphicFramePr>
          <p:nvPr/>
        </p:nvGraphicFramePr>
        <p:xfrm>
          <a:off x="272562" y="3333816"/>
          <a:ext cx="11812375" cy="21945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202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212F8F-D812-4A16-BE82-F3500DE32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Diagonal Corner Rectangle 24">
            <a:extLst>
              <a:ext uri="{FF2B5EF4-FFF2-40B4-BE49-F238E27FC236}">
                <a16:creationId xmlns:a16="http://schemas.microsoft.com/office/drawing/2014/main" id="{D2CF1D1B-04ED-443D-A9FE-68BF8859B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Description automatically generated">
            <a:extLst>
              <a:ext uri="{FF2B5EF4-FFF2-40B4-BE49-F238E27FC236}">
                <a16:creationId xmlns:a16="http://schemas.microsoft.com/office/drawing/2014/main" id="{B7DA1551-51B0-3779-1289-0E4CBF752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022" y="786117"/>
            <a:ext cx="9813956"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316581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ink background&#10;&#10;Description automatically generated">
            <a:extLst>
              <a:ext uri="{FF2B5EF4-FFF2-40B4-BE49-F238E27FC236}">
                <a16:creationId xmlns:a16="http://schemas.microsoft.com/office/drawing/2014/main" id="{61696C73-3BA6-7DC3-41FA-32CD62EFAA3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B3A17F-503C-6EFF-F333-F8F0DAF90E16}"/>
              </a:ext>
            </a:extLst>
          </p:cNvPr>
          <p:cNvSpPr>
            <a:spLocks noGrp="1"/>
          </p:cNvSpPr>
          <p:nvPr>
            <p:ph type="title"/>
          </p:nvPr>
        </p:nvSpPr>
        <p:spPr/>
        <p:txBody>
          <a:bodyPr/>
          <a:lstStyle/>
          <a:p>
            <a:r>
              <a:rPr lang="en-AU" dirty="0"/>
              <a:t>What outcomes do we want?  Improved maternal and neonatal outcomes </a:t>
            </a:r>
          </a:p>
        </p:txBody>
      </p:sp>
      <p:sp>
        <p:nvSpPr>
          <p:cNvPr id="3" name="Content Placeholder 2">
            <a:extLst>
              <a:ext uri="{FF2B5EF4-FFF2-40B4-BE49-F238E27FC236}">
                <a16:creationId xmlns:a16="http://schemas.microsoft.com/office/drawing/2014/main" id="{0799C558-1182-78CD-B475-32EEB32DDB1A}"/>
              </a:ext>
            </a:extLst>
          </p:cNvPr>
          <p:cNvSpPr>
            <a:spLocks noGrp="1"/>
          </p:cNvSpPr>
          <p:nvPr>
            <p:ph idx="1"/>
          </p:nvPr>
        </p:nvSpPr>
        <p:spPr/>
        <p:txBody>
          <a:bodyPr/>
          <a:lstStyle/>
          <a:p>
            <a:r>
              <a:rPr lang="en-AU" dirty="0"/>
              <a:t>Person centred pregnancy care </a:t>
            </a:r>
          </a:p>
          <a:p>
            <a:r>
              <a:rPr lang="en-AU" dirty="0"/>
              <a:t>More than 5 antenatal visits per pregnancy</a:t>
            </a:r>
          </a:p>
          <a:p>
            <a:r>
              <a:rPr lang="en-AU" dirty="0"/>
              <a:t>Increased utilisation of My Health Record to improve timely decision making for GP’s and hospital specialists and midwives </a:t>
            </a:r>
          </a:p>
          <a:p>
            <a:r>
              <a:rPr lang="en-AU" dirty="0"/>
              <a:t>Opportunistic screening of all pregnant women who may see a GP at any stage of their pregnancy </a:t>
            </a:r>
          </a:p>
        </p:txBody>
      </p:sp>
    </p:spTree>
    <p:extLst>
      <p:ext uri="{BB962C8B-B14F-4D97-AF65-F5344CB8AC3E}">
        <p14:creationId xmlns:p14="http://schemas.microsoft.com/office/powerpoint/2010/main" val="1933567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1575FCDF-9379-4936-90E8-B54AEF483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5C88C0A4-98F7-318B-4605-6A1315589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11607"/>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3A17F-503C-6EFF-F333-F8F0DAF90E16}"/>
              </a:ext>
            </a:extLst>
          </p:cNvPr>
          <p:cNvSpPr>
            <a:spLocks noGrp="1"/>
          </p:cNvSpPr>
          <p:nvPr>
            <p:ph type="title"/>
          </p:nvPr>
        </p:nvSpPr>
        <p:spPr>
          <a:xfrm>
            <a:off x="562184" y="623341"/>
            <a:ext cx="10382506" cy="1088266"/>
          </a:xfrm>
        </p:spPr>
        <p:txBody>
          <a:bodyPr>
            <a:normAutofit fontScale="90000"/>
          </a:bodyPr>
          <a:lstStyle/>
          <a:p>
            <a:r>
              <a:rPr lang="en-AU" sz="4000" dirty="0"/>
              <a:t>West Moreton HealthPathways</a:t>
            </a:r>
            <a:br>
              <a:rPr lang="en-AU" sz="4000" dirty="0"/>
            </a:br>
            <a:r>
              <a:rPr lang="en-AU" sz="4000" dirty="0"/>
              <a:t>Username: </a:t>
            </a:r>
            <a:r>
              <a:rPr lang="en-AU" sz="4000" dirty="0" err="1"/>
              <a:t>wmuser</a:t>
            </a:r>
            <a:r>
              <a:rPr lang="en-AU" sz="4000" dirty="0"/>
              <a:t>         Password: </a:t>
            </a:r>
            <a:r>
              <a:rPr lang="en-AU" sz="4000" dirty="0" err="1"/>
              <a:t>wmpassword</a:t>
            </a:r>
            <a:br>
              <a:rPr lang="en-AU" sz="4000" dirty="0"/>
            </a:br>
            <a:endParaRPr lang="en-AU" sz="4000" dirty="0"/>
          </a:p>
        </p:txBody>
      </p:sp>
      <p:pic>
        <p:nvPicPr>
          <p:cNvPr id="6" name="Picture 5" descr="A qr code on a white background&#10;&#10;Description automatically generated">
            <a:extLst>
              <a:ext uri="{FF2B5EF4-FFF2-40B4-BE49-F238E27FC236}">
                <a16:creationId xmlns:a16="http://schemas.microsoft.com/office/drawing/2014/main" id="{A8463913-7AE9-C55F-F07E-B04B167185AD}"/>
              </a:ext>
            </a:extLst>
          </p:cNvPr>
          <p:cNvPicPr>
            <a:picLocks noChangeAspect="1"/>
          </p:cNvPicPr>
          <p:nvPr/>
        </p:nvPicPr>
        <p:blipFill>
          <a:blip r:embed="rId2">
            <a:extLst>
              <a:ext uri="{28A0092B-C50C-407E-A947-70E740481C1C}">
                <a14:useLocalDpi xmlns:a14="http://schemas.microsoft.com/office/drawing/2010/main" val="0"/>
              </a:ext>
            </a:extLst>
          </a:blip>
          <a:srcRect l="9048" r="10739" b="2"/>
          <a:stretch/>
        </p:blipFill>
        <p:spPr>
          <a:xfrm>
            <a:off x="-3" y="1711609"/>
            <a:ext cx="3472408" cy="4328939"/>
          </a:xfrm>
          <a:prstGeom prst="rect">
            <a:avLst/>
          </a:prstGeom>
        </p:spPr>
      </p:pic>
      <p:pic>
        <p:nvPicPr>
          <p:cNvPr id="10" name="Picture 9">
            <a:extLst>
              <a:ext uri="{FF2B5EF4-FFF2-40B4-BE49-F238E27FC236}">
                <a16:creationId xmlns:a16="http://schemas.microsoft.com/office/drawing/2014/main" id="{A97BD5AC-B2F6-1148-2EDD-3C09947FF23B}"/>
              </a:ext>
            </a:extLst>
          </p:cNvPr>
          <p:cNvPicPr>
            <a:picLocks noChangeAspect="1"/>
          </p:cNvPicPr>
          <p:nvPr/>
        </p:nvPicPr>
        <p:blipFill rotWithShape="1">
          <a:blip r:embed="rId3"/>
          <a:srcRect l="27984" r="240" b="-2"/>
          <a:stretch/>
        </p:blipFill>
        <p:spPr>
          <a:xfrm>
            <a:off x="5183083" y="1825318"/>
            <a:ext cx="6267512" cy="4693590"/>
          </a:xfrm>
          <a:prstGeom prst="rect">
            <a:avLst/>
          </a:prstGeom>
        </p:spPr>
      </p:pic>
    </p:spTree>
    <p:extLst>
      <p:ext uri="{BB962C8B-B14F-4D97-AF65-F5344CB8AC3E}">
        <p14:creationId xmlns:p14="http://schemas.microsoft.com/office/powerpoint/2010/main" val="1145892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ink background&#10;&#10;Description automatically generated">
            <a:extLst>
              <a:ext uri="{FF2B5EF4-FFF2-40B4-BE49-F238E27FC236}">
                <a16:creationId xmlns:a16="http://schemas.microsoft.com/office/drawing/2014/main" id="{61696C73-3BA6-7DC3-41FA-32CD62EFAA3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B3A17F-503C-6EFF-F333-F8F0DAF90E16}"/>
              </a:ext>
            </a:extLst>
          </p:cNvPr>
          <p:cNvSpPr>
            <a:spLocks noGrp="1"/>
          </p:cNvSpPr>
          <p:nvPr>
            <p:ph type="title"/>
          </p:nvPr>
        </p:nvSpPr>
        <p:spPr>
          <a:xfrm>
            <a:off x="483973" y="386641"/>
            <a:ext cx="10515600" cy="858666"/>
          </a:xfrm>
        </p:spPr>
        <p:txBody>
          <a:bodyPr>
            <a:normAutofit fontScale="90000"/>
          </a:bodyPr>
          <a:lstStyle/>
          <a:p>
            <a:br>
              <a:rPr lang="en-AU" dirty="0"/>
            </a:br>
            <a:r>
              <a:rPr lang="en-AU" dirty="0"/>
              <a:t>Assessment First Antenatal visit :</a:t>
            </a:r>
            <a:br>
              <a:rPr lang="en-AU" dirty="0"/>
            </a:br>
            <a:r>
              <a:rPr lang="en-AU" sz="2200" dirty="0"/>
              <a:t>Assessment can be completed over 2 visits.</a:t>
            </a:r>
            <a:br>
              <a:rPr lang="en-AU" dirty="0">
                <a:highlight>
                  <a:srgbClr val="FFFF00"/>
                </a:highlight>
              </a:rPr>
            </a:br>
            <a:endParaRPr lang="en-AU" dirty="0"/>
          </a:p>
        </p:txBody>
      </p:sp>
      <p:sp>
        <p:nvSpPr>
          <p:cNvPr id="3" name="Content Placeholder 2">
            <a:extLst>
              <a:ext uri="{FF2B5EF4-FFF2-40B4-BE49-F238E27FC236}">
                <a16:creationId xmlns:a16="http://schemas.microsoft.com/office/drawing/2014/main" id="{0799C558-1182-78CD-B475-32EEB32DDB1A}"/>
              </a:ext>
            </a:extLst>
          </p:cNvPr>
          <p:cNvSpPr>
            <a:spLocks noGrp="1"/>
          </p:cNvSpPr>
          <p:nvPr>
            <p:ph idx="1"/>
          </p:nvPr>
        </p:nvSpPr>
        <p:spPr>
          <a:xfrm>
            <a:off x="393357" y="1245307"/>
            <a:ext cx="10515600" cy="4351338"/>
          </a:xfrm>
        </p:spPr>
        <p:txBody>
          <a:bodyPr>
            <a:normAutofit/>
          </a:bodyPr>
          <a:lstStyle/>
          <a:p>
            <a:pPr algn="l">
              <a:buFont typeface="+mj-lt"/>
              <a:buAutoNum type="arabicPeriod"/>
            </a:pPr>
            <a:r>
              <a:rPr lang="en-AU" sz="1050" dirty="0">
                <a:solidFill>
                  <a:srgbClr val="212121"/>
                </a:solidFill>
                <a:latin typeface="+mj-lt"/>
              </a:rPr>
              <a:t>Take a history:</a:t>
            </a:r>
          </a:p>
          <a:p>
            <a:pPr marL="742950" lvl="1" indent="-285750">
              <a:buFont typeface="+mj-lt"/>
              <a:buAutoNum type="arabicPeriod"/>
            </a:pPr>
            <a:r>
              <a:rPr lang="en-AU" sz="1050" dirty="0">
                <a:solidFill>
                  <a:srgbClr val="398ECC"/>
                </a:solidFill>
                <a:latin typeface="+mj-lt"/>
              </a:rPr>
              <a:t>Current pregnancy</a:t>
            </a:r>
            <a:endParaRPr lang="en-AU" sz="1050" dirty="0">
              <a:solidFill>
                <a:srgbClr val="212121"/>
              </a:solidFill>
              <a:latin typeface="+mj-lt"/>
            </a:endParaRPr>
          </a:p>
          <a:p>
            <a:pPr marL="742950" lvl="1" indent="-285750">
              <a:buFont typeface="+mj-lt"/>
              <a:buAutoNum type="arabicPeriod"/>
            </a:pPr>
            <a:r>
              <a:rPr lang="en-AU" sz="1050" dirty="0">
                <a:solidFill>
                  <a:srgbClr val="398ECC"/>
                </a:solidFill>
                <a:latin typeface="+mj-lt"/>
              </a:rPr>
              <a:t>Obstetric history</a:t>
            </a:r>
            <a:endParaRPr lang="en-AU" sz="1050" dirty="0">
              <a:solidFill>
                <a:srgbClr val="212121"/>
              </a:solidFill>
              <a:latin typeface="+mj-lt"/>
            </a:endParaRPr>
          </a:p>
          <a:p>
            <a:pPr marL="742950" lvl="1" indent="-285750">
              <a:buFont typeface="+mj-lt"/>
              <a:buAutoNum type="arabicPeriod"/>
            </a:pPr>
            <a:r>
              <a:rPr lang="en-AU" sz="1050" dirty="0">
                <a:solidFill>
                  <a:srgbClr val="398ECC"/>
                </a:solidFill>
                <a:latin typeface="+mj-lt"/>
              </a:rPr>
              <a:t>Gynaecological history</a:t>
            </a:r>
            <a:endParaRPr lang="en-AU" sz="1050" dirty="0">
              <a:solidFill>
                <a:srgbClr val="212121"/>
              </a:solidFill>
              <a:latin typeface="+mj-lt"/>
            </a:endParaRPr>
          </a:p>
          <a:p>
            <a:pPr marL="742950" lvl="1" indent="-285750">
              <a:buFont typeface="+mj-lt"/>
              <a:buAutoNum type="arabicPeriod"/>
            </a:pPr>
            <a:r>
              <a:rPr lang="en-AU" sz="1050" dirty="0">
                <a:solidFill>
                  <a:srgbClr val="398ECC"/>
                </a:solidFill>
                <a:latin typeface="+mj-lt"/>
              </a:rPr>
              <a:t>Medical and surgical</a:t>
            </a:r>
            <a:endParaRPr lang="en-AU" sz="1050" dirty="0">
              <a:solidFill>
                <a:srgbClr val="212121"/>
              </a:solidFill>
              <a:latin typeface="+mj-lt"/>
            </a:endParaRPr>
          </a:p>
          <a:p>
            <a:pPr marL="742950" lvl="1" indent="-285750">
              <a:buFont typeface="+mj-lt"/>
              <a:buAutoNum type="arabicPeriod"/>
            </a:pPr>
            <a:r>
              <a:rPr lang="en-AU" sz="1050" dirty="0">
                <a:solidFill>
                  <a:srgbClr val="398ECC"/>
                </a:solidFill>
                <a:latin typeface="+mj-lt"/>
              </a:rPr>
              <a:t>Personal or family genetic disorders</a:t>
            </a:r>
            <a:r>
              <a:rPr lang="en-AU" sz="1050" dirty="0">
                <a:solidFill>
                  <a:srgbClr val="212121"/>
                </a:solidFill>
                <a:latin typeface="+mj-lt"/>
              </a:rPr>
              <a:t>.</a:t>
            </a:r>
          </a:p>
          <a:p>
            <a:pPr marL="742950" lvl="1" indent="-285750">
              <a:buFont typeface="+mj-lt"/>
              <a:buAutoNum type="arabicPeriod"/>
            </a:pPr>
            <a:r>
              <a:rPr lang="en-AU" sz="1050" dirty="0">
                <a:solidFill>
                  <a:srgbClr val="212121"/>
                </a:solidFill>
                <a:latin typeface="+mj-lt"/>
              </a:rPr>
              <a:t>Immunisation history for pertussis, hepatitis B, rubella, and varicella. A past history of chickenpox will provide some immunity even if varicella vaccination status is negative.</a:t>
            </a:r>
          </a:p>
          <a:p>
            <a:pPr algn="l">
              <a:buFont typeface="+mj-lt"/>
              <a:buAutoNum type="arabicPeriod"/>
            </a:pPr>
            <a:r>
              <a:rPr lang="en-AU" sz="1050" dirty="0">
                <a:solidFill>
                  <a:srgbClr val="212121"/>
                </a:solidFill>
                <a:latin typeface="+mj-lt"/>
              </a:rPr>
              <a:t>Review medications (including herbal and over-the-counter) and check their </a:t>
            </a:r>
            <a:r>
              <a:rPr lang="en-AU" sz="1050" dirty="0">
                <a:solidFill>
                  <a:srgbClr val="398ECC"/>
                </a:solidFill>
                <a:latin typeface="+mj-lt"/>
              </a:rPr>
              <a:t>safety in pregnancy</a:t>
            </a:r>
            <a:r>
              <a:rPr lang="en-AU" sz="1050" dirty="0">
                <a:solidFill>
                  <a:srgbClr val="212121"/>
                </a:solidFill>
                <a:latin typeface="+mj-lt"/>
              </a:rPr>
              <a:t>. See also </a:t>
            </a:r>
            <a:r>
              <a:rPr lang="en-AU" sz="1050" dirty="0">
                <a:solidFill>
                  <a:srgbClr val="398ECC"/>
                </a:solidFill>
                <a:latin typeface="+mj-lt"/>
                <a:hlinkClick r:id="rId3" tooltip="Medicines in Pregnancy and Breastfeeding"/>
              </a:rPr>
              <a:t>Medications in Pregnancy and Breastfeeding</a:t>
            </a:r>
            <a:r>
              <a:rPr lang="en-AU" sz="1050" dirty="0">
                <a:solidFill>
                  <a:srgbClr val="212121"/>
                </a:solidFill>
                <a:latin typeface="+mj-lt"/>
              </a:rPr>
              <a:t>.</a:t>
            </a:r>
          </a:p>
          <a:p>
            <a:pPr algn="l">
              <a:buFont typeface="+mj-lt"/>
              <a:buAutoNum type="arabicPeriod"/>
            </a:pPr>
            <a:r>
              <a:rPr lang="en-AU" sz="1050" dirty="0">
                <a:solidFill>
                  <a:srgbClr val="212121"/>
                </a:solidFill>
                <a:latin typeface="+mj-lt"/>
              </a:rPr>
              <a:t>Consider workplace exposure to chemicals, solvents or radiation, or other potential risks that may cause harm.</a:t>
            </a:r>
          </a:p>
          <a:p>
            <a:pPr algn="l">
              <a:buFont typeface="+mj-lt"/>
              <a:buAutoNum type="arabicPeriod"/>
            </a:pPr>
            <a:r>
              <a:rPr lang="en-AU" sz="1050" dirty="0">
                <a:solidFill>
                  <a:srgbClr val="212121"/>
                </a:solidFill>
                <a:latin typeface="+mj-lt"/>
              </a:rPr>
              <a:t>Ask about lifestyle factors that may affect the pregnancy e.g., tobacco, </a:t>
            </a:r>
            <a:r>
              <a:rPr lang="en-AU" sz="1050" dirty="0">
                <a:solidFill>
                  <a:srgbClr val="398ECC"/>
                </a:solidFill>
                <a:latin typeface="+mj-lt"/>
                <a:hlinkClick r:id="rId4" tooltip="Substance Use in Pregnancy"/>
              </a:rPr>
              <a:t>alcohol and other substance use</a:t>
            </a:r>
            <a:r>
              <a:rPr lang="en-AU" sz="1050" dirty="0">
                <a:solidFill>
                  <a:srgbClr val="212121"/>
                </a:solidFill>
                <a:latin typeface="+mj-lt"/>
              </a:rPr>
              <a:t>, nutrition, physical activity, exposure to cat faeces.</a:t>
            </a:r>
          </a:p>
          <a:p>
            <a:pPr algn="l">
              <a:buFont typeface="+mj-lt"/>
              <a:buAutoNum type="arabicPeriod"/>
            </a:pPr>
            <a:r>
              <a:rPr lang="en-AU" sz="1050" dirty="0">
                <a:solidFill>
                  <a:srgbClr val="212121"/>
                </a:solidFill>
                <a:latin typeface="+mj-lt"/>
              </a:rPr>
              <a:t>Assess mental health, </a:t>
            </a:r>
            <a:r>
              <a:rPr lang="en-AU" sz="1050" dirty="0">
                <a:solidFill>
                  <a:srgbClr val="398ECC"/>
                </a:solidFill>
                <a:latin typeface="+mj-lt"/>
              </a:rPr>
              <a:t>social and emotional well-being</a:t>
            </a:r>
            <a:r>
              <a:rPr lang="en-AU" sz="1050" dirty="0">
                <a:solidFill>
                  <a:srgbClr val="212121"/>
                </a:solidFill>
                <a:latin typeface="+mj-lt"/>
              </a:rPr>
              <a:t>, including </a:t>
            </a:r>
            <a:r>
              <a:rPr lang="en-AU" sz="1050" dirty="0">
                <a:solidFill>
                  <a:srgbClr val="398ECC"/>
                </a:solidFill>
                <a:latin typeface="+mj-lt"/>
              </a:rPr>
              <a:t>screening for domestic violence</a:t>
            </a:r>
            <a:r>
              <a:rPr lang="en-AU" sz="1050" dirty="0">
                <a:solidFill>
                  <a:srgbClr val="212121"/>
                </a:solidFill>
                <a:latin typeface="+mj-lt"/>
              </a:rPr>
              <a:t>. Complete the </a:t>
            </a:r>
            <a:r>
              <a:rPr lang="en-AU" sz="1050" dirty="0">
                <a:solidFill>
                  <a:srgbClr val="398ECC"/>
                </a:solidFill>
                <a:latin typeface="+mj-lt"/>
                <a:hlinkClick r:id="rId5"/>
              </a:rPr>
              <a:t>domestic violence screening form</a:t>
            </a:r>
            <a:r>
              <a:rPr lang="en-AU" sz="1050" dirty="0">
                <a:solidFill>
                  <a:srgbClr val="212121"/>
                </a:solidFill>
                <a:latin typeface="+mj-lt"/>
              </a:rPr>
              <a:t>.</a:t>
            </a:r>
          </a:p>
          <a:p>
            <a:pPr algn="l">
              <a:buFont typeface="+mj-lt"/>
              <a:buAutoNum type="arabicPeriod"/>
            </a:pPr>
            <a:r>
              <a:rPr lang="en-AU" sz="1050" dirty="0">
                <a:solidFill>
                  <a:srgbClr val="212121"/>
                </a:solidFill>
                <a:latin typeface="+mj-lt"/>
              </a:rPr>
              <a:t>Perform physical examination:</a:t>
            </a:r>
          </a:p>
          <a:p>
            <a:pPr marL="742950" lvl="1" indent="-285750">
              <a:buFont typeface="+mj-lt"/>
              <a:buAutoNum type="arabicPeriod"/>
            </a:pPr>
            <a:r>
              <a:rPr lang="en-AU" sz="1050" dirty="0">
                <a:solidFill>
                  <a:srgbClr val="212121"/>
                </a:solidFill>
                <a:latin typeface="+mj-lt"/>
              </a:rPr>
              <a:t>Record baseline blood pressure, height, weight, and </a:t>
            </a:r>
            <a:r>
              <a:rPr lang="en-AU" sz="1050" dirty="0">
                <a:solidFill>
                  <a:srgbClr val="398ECC"/>
                </a:solidFill>
                <a:latin typeface="+mj-lt"/>
              </a:rPr>
              <a:t>body mass index</a:t>
            </a:r>
            <a:r>
              <a:rPr lang="en-AU" sz="1050" dirty="0">
                <a:solidFill>
                  <a:srgbClr val="212121"/>
                </a:solidFill>
                <a:latin typeface="+mj-lt"/>
              </a:rPr>
              <a:t> (BMI).</a:t>
            </a:r>
          </a:p>
          <a:p>
            <a:pPr marL="742950" lvl="1" indent="-285750">
              <a:buFont typeface="+mj-lt"/>
              <a:buAutoNum type="arabicPeriod"/>
            </a:pPr>
            <a:r>
              <a:rPr lang="en-AU" sz="1050" dirty="0">
                <a:solidFill>
                  <a:srgbClr val="212121"/>
                </a:solidFill>
                <a:latin typeface="+mj-lt"/>
              </a:rPr>
              <a:t>Check for pallor, peripheral oedema.</a:t>
            </a:r>
          </a:p>
          <a:p>
            <a:pPr marL="742950" lvl="1" indent="-285750">
              <a:buFont typeface="+mj-lt"/>
              <a:buAutoNum type="arabicPeriod"/>
            </a:pPr>
            <a:r>
              <a:rPr lang="en-AU" sz="1050" dirty="0">
                <a:solidFill>
                  <a:srgbClr val="212121"/>
                </a:solidFill>
                <a:latin typeface="+mj-lt"/>
              </a:rPr>
              <a:t>Check fundal height from 20 weeks.</a:t>
            </a:r>
          </a:p>
          <a:p>
            <a:pPr marL="742950" lvl="1" indent="-285750">
              <a:buFont typeface="+mj-lt"/>
              <a:buAutoNum type="arabicPeriod"/>
            </a:pPr>
            <a:r>
              <a:rPr lang="en-AU" sz="1050" dirty="0">
                <a:solidFill>
                  <a:srgbClr val="212121"/>
                </a:solidFill>
                <a:latin typeface="+mj-lt"/>
              </a:rPr>
              <a:t>Check </a:t>
            </a:r>
            <a:r>
              <a:rPr lang="en-AU" sz="1050" dirty="0" err="1">
                <a:solidFill>
                  <a:srgbClr val="212121"/>
                </a:solidFill>
                <a:latin typeface="+mj-lt"/>
              </a:rPr>
              <a:t>fetal</a:t>
            </a:r>
            <a:r>
              <a:rPr lang="en-AU" sz="1050" dirty="0">
                <a:solidFill>
                  <a:srgbClr val="212121"/>
                </a:solidFill>
                <a:latin typeface="+mj-lt"/>
              </a:rPr>
              <a:t> heart rate from 16 weeks.</a:t>
            </a:r>
          </a:p>
          <a:p>
            <a:pPr marL="742950" lvl="1" indent="-285750">
              <a:buFont typeface="+mj-lt"/>
              <a:buAutoNum type="arabicPeriod"/>
            </a:pPr>
            <a:r>
              <a:rPr lang="en-AU" sz="1050" dirty="0">
                <a:solidFill>
                  <a:srgbClr val="212121"/>
                </a:solidFill>
                <a:latin typeface="+mj-lt"/>
              </a:rPr>
              <a:t>Must do:  breast, gynaecological, </a:t>
            </a:r>
            <a:r>
              <a:rPr lang="en-AU" sz="1050" dirty="0">
                <a:solidFill>
                  <a:srgbClr val="398ECC"/>
                </a:solidFill>
                <a:latin typeface="+mj-lt"/>
                <a:hlinkClick r:id="rId6" tooltip="Thyroid Disease in Pregnancy and Postpartum"/>
              </a:rPr>
              <a:t>thyroid</a:t>
            </a:r>
            <a:r>
              <a:rPr lang="en-AU" sz="1050" dirty="0">
                <a:solidFill>
                  <a:srgbClr val="212121"/>
                </a:solidFill>
                <a:latin typeface="+mj-lt"/>
              </a:rPr>
              <a:t>, </a:t>
            </a:r>
            <a:r>
              <a:rPr lang="en-AU" sz="1050" dirty="0">
                <a:solidFill>
                  <a:srgbClr val="398ECC"/>
                </a:solidFill>
                <a:latin typeface="+mj-lt"/>
                <a:hlinkClick r:id="rId7" tooltip="Heart Conditions and Pregnancy"/>
              </a:rPr>
              <a:t>cardiac</a:t>
            </a:r>
            <a:r>
              <a:rPr lang="en-AU" sz="1050" dirty="0">
                <a:solidFill>
                  <a:srgbClr val="212121"/>
                </a:solidFill>
                <a:latin typeface="+mj-lt"/>
              </a:rPr>
              <a:t>, </a:t>
            </a:r>
            <a:r>
              <a:rPr lang="en-AU" sz="1050" dirty="0">
                <a:solidFill>
                  <a:srgbClr val="398ECC"/>
                </a:solidFill>
                <a:latin typeface="+mj-lt"/>
                <a:hlinkClick r:id="rId8" tooltip="Asthma in Pregnancy"/>
              </a:rPr>
              <a:t>respiratory</a:t>
            </a:r>
            <a:r>
              <a:rPr lang="en-AU" sz="1050" dirty="0">
                <a:solidFill>
                  <a:srgbClr val="212121"/>
                </a:solidFill>
                <a:latin typeface="+mj-lt"/>
              </a:rPr>
              <a:t>, and dental examination.</a:t>
            </a:r>
          </a:p>
          <a:p>
            <a:endParaRPr lang="en-AU" dirty="0"/>
          </a:p>
        </p:txBody>
      </p:sp>
    </p:spTree>
    <p:extLst>
      <p:ext uri="{BB962C8B-B14F-4D97-AF65-F5344CB8AC3E}">
        <p14:creationId xmlns:p14="http://schemas.microsoft.com/office/powerpoint/2010/main" val="361144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ink background&#10;&#10;Description automatically generated">
            <a:extLst>
              <a:ext uri="{FF2B5EF4-FFF2-40B4-BE49-F238E27FC236}">
                <a16:creationId xmlns:a16="http://schemas.microsoft.com/office/drawing/2014/main" id="{61696C73-3BA6-7DC3-41FA-32CD62EFAA3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B3A17F-503C-6EFF-F333-F8F0DAF90E16}"/>
              </a:ext>
            </a:extLst>
          </p:cNvPr>
          <p:cNvSpPr>
            <a:spLocks noGrp="1"/>
          </p:cNvSpPr>
          <p:nvPr>
            <p:ph type="title"/>
          </p:nvPr>
        </p:nvSpPr>
        <p:spPr>
          <a:xfrm>
            <a:off x="838200" y="221199"/>
            <a:ext cx="10515600" cy="1325563"/>
          </a:xfrm>
        </p:spPr>
        <p:txBody>
          <a:bodyPr>
            <a:normAutofit fontScale="90000"/>
          </a:bodyPr>
          <a:lstStyle/>
          <a:p>
            <a:br>
              <a:rPr lang="en-AU" dirty="0"/>
            </a:br>
            <a:br>
              <a:rPr lang="en-AU" dirty="0"/>
            </a:br>
            <a:r>
              <a:rPr lang="en-AU" dirty="0"/>
              <a:t>First Antenatal Visit: Blood tests and Scans</a:t>
            </a:r>
            <a:br>
              <a:rPr lang="en-AU" dirty="0"/>
            </a:br>
            <a:r>
              <a:rPr lang="en-AU" sz="2200" dirty="0"/>
              <a:t>Initial Referral from GP to be sent </a:t>
            </a:r>
            <a:r>
              <a:rPr lang="en-AU" sz="2200" dirty="0">
                <a:highlight>
                  <a:srgbClr val="FFFF00"/>
                </a:highlight>
              </a:rPr>
              <a:t>as soon as you </a:t>
            </a:r>
            <a:r>
              <a:rPr lang="en-AU" sz="2200" dirty="0"/>
              <a:t>have a Dating Scan, Assessment, Routine bloods below: GPSR, Fax -</a:t>
            </a:r>
            <a:br>
              <a:rPr lang="en-AU" dirty="0"/>
            </a:br>
            <a:br>
              <a:rPr lang="en-AU" dirty="0"/>
            </a:br>
            <a:endParaRPr lang="en-AU" dirty="0"/>
          </a:p>
        </p:txBody>
      </p:sp>
      <p:sp>
        <p:nvSpPr>
          <p:cNvPr id="3" name="Content Placeholder 2">
            <a:extLst>
              <a:ext uri="{FF2B5EF4-FFF2-40B4-BE49-F238E27FC236}">
                <a16:creationId xmlns:a16="http://schemas.microsoft.com/office/drawing/2014/main" id="{0799C558-1182-78CD-B475-32EEB32DDB1A}"/>
              </a:ext>
            </a:extLst>
          </p:cNvPr>
          <p:cNvSpPr>
            <a:spLocks noGrp="1"/>
          </p:cNvSpPr>
          <p:nvPr>
            <p:ph idx="1"/>
          </p:nvPr>
        </p:nvSpPr>
        <p:spPr>
          <a:xfrm>
            <a:off x="838200" y="1546762"/>
            <a:ext cx="10515600" cy="4351338"/>
          </a:xfrm>
        </p:spPr>
        <p:txBody>
          <a:bodyPr>
            <a:normAutofit/>
          </a:bodyPr>
          <a:lstStyle/>
          <a:p>
            <a:pPr>
              <a:spcBef>
                <a:spcPts val="330"/>
              </a:spcBef>
            </a:pPr>
            <a:r>
              <a:rPr lang="en-US" sz="1400" dirty="0">
                <a:latin typeface="Arial" panose="020B0604020202020204" pitchFamily="34" charset="0"/>
                <a:ea typeface="Arial" panose="020B0604020202020204" pitchFamily="34" charset="0"/>
              </a:rPr>
              <a:t> Blood group (BG) and blood group antibodies (BGA) tests</a:t>
            </a:r>
            <a:endParaRPr lang="en-AU" sz="1400" dirty="0">
              <a:latin typeface="Arial" panose="020B0604020202020204" pitchFamily="34" charset="0"/>
              <a:ea typeface="Arial" panose="020B0604020202020204" pitchFamily="34" charset="0"/>
            </a:endParaRPr>
          </a:p>
          <a:p>
            <a:pPr>
              <a:spcBef>
                <a:spcPts val="330"/>
              </a:spcBef>
              <a:spcAft>
                <a:spcPts val="0"/>
              </a:spcAft>
              <a:buFont typeface="Symbol" panose="05050102010706020507" pitchFamily="18" charset="2"/>
              <a:buChar char=""/>
            </a:pPr>
            <a:r>
              <a:rPr lang="en-US" sz="1400" dirty="0">
                <a:latin typeface="Arial" panose="020B0604020202020204" pitchFamily="34" charset="0"/>
                <a:ea typeface="Arial" panose="020B0604020202020204" pitchFamily="34" charset="0"/>
              </a:rPr>
              <a:t>FBC and Ferritin</a:t>
            </a:r>
            <a:endParaRPr lang="en-AU" sz="1400" dirty="0">
              <a:latin typeface="Arial" panose="020B0604020202020204" pitchFamily="34" charset="0"/>
              <a:ea typeface="Arial" panose="020B0604020202020204" pitchFamily="34" charset="0"/>
            </a:endParaRPr>
          </a:p>
          <a:p>
            <a:pPr>
              <a:spcBef>
                <a:spcPts val="330"/>
              </a:spcBef>
              <a:spcAft>
                <a:spcPts val="0"/>
              </a:spcAft>
              <a:buFont typeface="Symbol" panose="05050102010706020507" pitchFamily="18" charset="2"/>
              <a:buChar char=""/>
            </a:pPr>
            <a:r>
              <a:rPr lang="en-US" sz="1400" dirty="0">
                <a:latin typeface="Arial" panose="020B0604020202020204" pitchFamily="34" charset="0"/>
                <a:ea typeface="Arial" panose="020B0604020202020204" pitchFamily="34" charset="0"/>
              </a:rPr>
              <a:t>Hepatitis B (HBsAg)</a:t>
            </a:r>
            <a:endParaRPr lang="en-AU" sz="1400" dirty="0">
              <a:latin typeface="Arial" panose="020B0604020202020204" pitchFamily="34" charset="0"/>
              <a:ea typeface="Arial" panose="020B0604020202020204" pitchFamily="34" charset="0"/>
            </a:endParaRPr>
          </a:p>
          <a:p>
            <a:pPr>
              <a:spcBef>
                <a:spcPts val="330"/>
              </a:spcBef>
              <a:spcAft>
                <a:spcPts val="0"/>
              </a:spcAft>
              <a:buFont typeface="Symbol" panose="05050102010706020507" pitchFamily="18" charset="2"/>
              <a:buChar char=""/>
            </a:pPr>
            <a:r>
              <a:rPr lang="en-US" sz="1400" dirty="0">
                <a:latin typeface="Arial" panose="020B0604020202020204" pitchFamily="34" charset="0"/>
                <a:ea typeface="Arial" panose="020B0604020202020204" pitchFamily="34" charset="0"/>
              </a:rPr>
              <a:t>Hepatitis C serology</a:t>
            </a:r>
            <a:endParaRPr lang="en-AU" sz="1400" dirty="0">
              <a:latin typeface="Arial" panose="020B0604020202020204" pitchFamily="34" charset="0"/>
              <a:ea typeface="Arial" panose="020B0604020202020204" pitchFamily="34" charset="0"/>
            </a:endParaRPr>
          </a:p>
          <a:p>
            <a:pPr>
              <a:spcBef>
                <a:spcPts val="330"/>
              </a:spcBef>
              <a:spcAft>
                <a:spcPts val="0"/>
              </a:spcAft>
              <a:buFont typeface="Symbol" panose="05050102010706020507" pitchFamily="18" charset="2"/>
              <a:buChar char=""/>
            </a:pPr>
            <a:r>
              <a:rPr lang="en-US" sz="1400" dirty="0">
                <a:latin typeface="Arial" panose="020B0604020202020204" pitchFamily="34" charset="0"/>
                <a:ea typeface="Arial" panose="020B0604020202020204" pitchFamily="34" charset="0"/>
              </a:rPr>
              <a:t>Syphilis – rapid plasma </a:t>
            </a:r>
            <a:r>
              <a:rPr lang="en-US" sz="1400" dirty="0" err="1">
                <a:latin typeface="Arial" panose="020B0604020202020204" pitchFamily="34" charset="0"/>
                <a:ea typeface="Arial" panose="020B0604020202020204" pitchFamily="34" charset="0"/>
              </a:rPr>
              <a:t>reagin</a:t>
            </a:r>
            <a:r>
              <a:rPr lang="en-US" sz="1400" dirty="0">
                <a:latin typeface="Arial" panose="020B0604020202020204" pitchFamily="34" charset="0"/>
                <a:ea typeface="Arial" panose="020B0604020202020204" pitchFamily="34" charset="0"/>
              </a:rPr>
              <a:t> (RPR), treponema pallidum hemagglutination assay (TPHA). Dry swab lesion</a:t>
            </a:r>
            <a:endParaRPr lang="en-AU" sz="1400" dirty="0">
              <a:latin typeface="Arial" panose="020B0604020202020204" pitchFamily="34" charset="0"/>
              <a:ea typeface="Arial" panose="020B0604020202020204" pitchFamily="34" charset="0"/>
            </a:endParaRPr>
          </a:p>
          <a:p>
            <a:pPr>
              <a:spcBef>
                <a:spcPts val="330"/>
              </a:spcBef>
              <a:spcAft>
                <a:spcPts val="0"/>
              </a:spcAft>
              <a:buFont typeface="Symbol" panose="05050102010706020507" pitchFamily="18" charset="2"/>
              <a:buChar char=""/>
            </a:pPr>
            <a:r>
              <a:rPr lang="en-US" sz="1400" dirty="0">
                <a:latin typeface="Arial" panose="020B0604020202020204" pitchFamily="34" charset="0"/>
                <a:ea typeface="Arial" panose="020B0604020202020204" pitchFamily="34" charset="0"/>
              </a:rPr>
              <a:t>HIV serology (with pre-test counselling, verbal consent).</a:t>
            </a:r>
            <a:endParaRPr lang="en-AU" sz="1400" dirty="0">
              <a:latin typeface="Arial" panose="020B0604020202020204" pitchFamily="34" charset="0"/>
              <a:ea typeface="Arial" panose="020B0604020202020204" pitchFamily="34" charset="0"/>
            </a:endParaRPr>
          </a:p>
          <a:p>
            <a:pPr>
              <a:spcBef>
                <a:spcPts val="330"/>
              </a:spcBef>
              <a:spcAft>
                <a:spcPts val="0"/>
              </a:spcAft>
              <a:buFont typeface="Symbol" panose="05050102010706020507" pitchFamily="18" charset="2"/>
              <a:buChar char=""/>
            </a:pPr>
            <a:r>
              <a:rPr lang="en-US" sz="1400" dirty="0">
                <a:latin typeface="Arial" panose="020B0604020202020204" pitchFamily="34" charset="0"/>
                <a:ea typeface="Arial" panose="020B0604020202020204" pitchFamily="34" charset="0"/>
              </a:rPr>
              <a:t>Rubella antibody</a:t>
            </a:r>
            <a:endParaRPr lang="en-AU" sz="1400" dirty="0">
              <a:latin typeface="Arial" panose="020B0604020202020204" pitchFamily="34" charset="0"/>
              <a:ea typeface="Arial" panose="020B0604020202020204" pitchFamily="34" charset="0"/>
            </a:endParaRPr>
          </a:p>
          <a:p>
            <a:pPr>
              <a:spcBef>
                <a:spcPts val="330"/>
              </a:spcBef>
              <a:spcAft>
                <a:spcPts val="0"/>
              </a:spcAft>
              <a:buFont typeface="Symbol" panose="05050102010706020507" pitchFamily="18" charset="2"/>
              <a:buChar char=""/>
            </a:pPr>
            <a:r>
              <a:rPr lang="en-US" sz="1400" dirty="0">
                <a:latin typeface="Arial" panose="020B0604020202020204" pitchFamily="34" charset="0"/>
                <a:ea typeface="Arial" panose="020B0604020202020204" pitchFamily="34" charset="0"/>
              </a:rPr>
              <a:t>First trimester screening test and Cervical length </a:t>
            </a:r>
            <a:endParaRPr lang="en-AU" sz="1400" dirty="0">
              <a:latin typeface="Arial" panose="020B0604020202020204" pitchFamily="34" charset="0"/>
              <a:ea typeface="Arial" panose="020B0604020202020204" pitchFamily="34" charset="0"/>
            </a:endParaRPr>
          </a:p>
          <a:p>
            <a:pPr>
              <a:spcBef>
                <a:spcPts val="330"/>
              </a:spcBef>
              <a:spcAft>
                <a:spcPts val="0"/>
              </a:spcAft>
              <a:buFont typeface="Symbol" panose="05050102010706020507" pitchFamily="18" charset="2"/>
              <a:buChar char=""/>
            </a:pPr>
            <a:r>
              <a:rPr lang="en-US" sz="1400" dirty="0">
                <a:latin typeface="Arial" panose="020B0604020202020204" pitchFamily="34" charset="0"/>
                <a:ea typeface="Arial" panose="020B0604020202020204" pitchFamily="34" charset="0"/>
              </a:rPr>
              <a:t>MSU- treat asymptomatic bacteriuria </a:t>
            </a:r>
            <a:endParaRPr lang="en-AU" sz="1400" dirty="0">
              <a:latin typeface="Arial" panose="020B0604020202020204" pitchFamily="34" charset="0"/>
              <a:ea typeface="Arial" panose="020B0604020202020204" pitchFamily="34" charset="0"/>
            </a:endParaRPr>
          </a:p>
          <a:p>
            <a:pPr>
              <a:spcBef>
                <a:spcPts val="330"/>
              </a:spcBef>
              <a:spcAft>
                <a:spcPts val="0"/>
              </a:spcAft>
              <a:buFont typeface="Symbol" panose="05050102010706020507" pitchFamily="18" charset="2"/>
              <a:buChar char=""/>
            </a:pPr>
            <a:r>
              <a:rPr lang="en-US" sz="1400" dirty="0">
                <a:latin typeface="Arial" panose="020B0604020202020204" pitchFamily="34" charset="0"/>
                <a:ea typeface="Arial" panose="020B0604020202020204" pitchFamily="34" charset="0"/>
              </a:rPr>
              <a:t>If needed:</a:t>
            </a:r>
            <a:endParaRPr lang="en-AU" sz="1400" dirty="0">
              <a:latin typeface="Arial" panose="020B0604020202020204" pitchFamily="34" charset="0"/>
              <a:ea typeface="Arial" panose="020B0604020202020204" pitchFamily="34" charset="0"/>
            </a:endParaRPr>
          </a:p>
          <a:p>
            <a:pPr marL="742950" lvl="1" indent="-285750">
              <a:spcBef>
                <a:spcPts val="330"/>
              </a:spcBef>
              <a:buFont typeface="Courier New" panose="02070309020205020404" pitchFamily="49" charset="0"/>
              <a:buChar char="o"/>
            </a:pPr>
            <a:r>
              <a:rPr lang="en-US" sz="1400" dirty="0">
                <a:latin typeface="Arial" panose="020B0604020202020204" pitchFamily="34" charset="0"/>
                <a:ea typeface="Arial" panose="020B0604020202020204" pitchFamily="34" charset="0"/>
              </a:rPr>
              <a:t>TFT </a:t>
            </a:r>
            <a:r>
              <a:rPr lang="en-US" sz="1400" dirty="0" err="1">
                <a:latin typeface="Arial" panose="020B0604020202020204" pitchFamily="34" charset="0"/>
                <a:ea typeface="Arial" panose="020B0604020202020204" pitchFamily="34" charset="0"/>
              </a:rPr>
              <a:t>eg.</a:t>
            </a:r>
            <a:r>
              <a:rPr lang="en-US" sz="1400" dirty="0">
                <a:latin typeface="Arial" panose="020B0604020202020204" pitchFamily="34" charset="0"/>
                <a:ea typeface="Arial" panose="020B0604020202020204" pitchFamily="34" charset="0"/>
              </a:rPr>
              <a:t>&gt;30, BMI&gt;30</a:t>
            </a:r>
            <a:endParaRPr lang="en-AU" sz="1400" dirty="0">
              <a:latin typeface="Arial" panose="020B0604020202020204" pitchFamily="34" charset="0"/>
              <a:ea typeface="Arial" panose="020B0604020202020204" pitchFamily="34" charset="0"/>
            </a:endParaRPr>
          </a:p>
          <a:p>
            <a:pPr marL="742950" lvl="1" indent="-285750">
              <a:spcBef>
                <a:spcPts val="330"/>
              </a:spcBef>
              <a:buFont typeface="Courier New" panose="02070309020205020404" pitchFamily="49" charset="0"/>
              <a:buChar char="o"/>
            </a:pPr>
            <a:r>
              <a:rPr lang="en-US" sz="1400" dirty="0">
                <a:latin typeface="Arial" panose="020B0604020202020204" pitchFamily="34" charset="0"/>
                <a:ea typeface="Arial" panose="020B0604020202020204" pitchFamily="34" charset="0"/>
              </a:rPr>
              <a:t>Chlamydia if &lt;30 or area of high prevalence </a:t>
            </a:r>
            <a:endParaRPr lang="en-AU" sz="1400" dirty="0">
              <a:latin typeface="Arial" panose="020B0604020202020204" pitchFamily="34" charset="0"/>
              <a:ea typeface="Arial" panose="020B0604020202020204" pitchFamily="34" charset="0"/>
            </a:endParaRPr>
          </a:p>
          <a:p>
            <a:pPr marL="742950" lvl="1" indent="-285750">
              <a:spcBef>
                <a:spcPts val="330"/>
              </a:spcBef>
              <a:buFont typeface="Courier New" panose="02070309020205020404" pitchFamily="49" charset="0"/>
              <a:buChar char="o"/>
            </a:pPr>
            <a:r>
              <a:rPr lang="en-US" sz="1400" dirty="0">
                <a:latin typeface="Arial" panose="020B0604020202020204" pitchFamily="34" charset="0"/>
                <a:ea typeface="Arial" panose="020B0604020202020204" pitchFamily="34" charset="0"/>
              </a:rPr>
              <a:t>OGTT or HbA1c(12/40) if OGTT not tolerated </a:t>
            </a:r>
            <a:endParaRPr lang="en-AU" sz="1400" dirty="0">
              <a:latin typeface="Arial" panose="020B0604020202020204" pitchFamily="34" charset="0"/>
              <a:ea typeface="Arial" panose="020B0604020202020204" pitchFamily="34" charset="0"/>
            </a:endParaRPr>
          </a:p>
          <a:p>
            <a:pPr marL="742950" lvl="1" indent="-285750">
              <a:buFont typeface="Courier New" panose="02070309020205020404" pitchFamily="49" charset="0"/>
              <a:buChar char="o"/>
            </a:pPr>
            <a:r>
              <a:rPr lang="en-US" sz="1400" dirty="0">
                <a:latin typeface="Arial" panose="020B0604020202020204" pitchFamily="34" charset="0"/>
                <a:ea typeface="Arial" panose="020B0604020202020204" pitchFamily="34" charset="0"/>
              </a:rPr>
              <a:t>E/LFT and urine </a:t>
            </a:r>
            <a:r>
              <a:rPr lang="en-US" sz="1400" dirty="0" err="1">
                <a:latin typeface="Arial" panose="020B0604020202020204" pitchFamily="34" charset="0"/>
                <a:ea typeface="Arial" panose="020B0604020202020204" pitchFamily="34" charset="0"/>
              </a:rPr>
              <a:t>protein:creatinine</a:t>
            </a:r>
            <a:r>
              <a:rPr lang="en-US" sz="1400" dirty="0">
                <a:latin typeface="Arial" panose="020B0604020202020204" pitchFamily="34" charset="0"/>
                <a:ea typeface="Arial" panose="020B0604020202020204" pitchFamily="34" charset="0"/>
              </a:rPr>
              <a:t> ratio if BMI &gt; 30, age &gt; 40 years, hypertension, previous pre-eclampsia</a:t>
            </a:r>
            <a:endParaRPr lang="en-AU" sz="1400" dirty="0">
              <a:latin typeface="Arial" panose="020B0604020202020204" pitchFamily="34" charset="0"/>
              <a:ea typeface="Arial" panose="020B0604020202020204" pitchFamily="34" charset="0"/>
            </a:endParaRPr>
          </a:p>
          <a:p>
            <a:pPr marL="742950" lvl="1" indent="-285750">
              <a:spcBef>
                <a:spcPts val="330"/>
              </a:spcBef>
              <a:buFont typeface="Courier New" panose="02070309020205020404" pitchFamily="49" charset="0"/>
              <a:buChar char="o"/>
            </a:pPr>
            <a:r>
              <a:rPr lang="en-US" sz="1400" dirty="0">
                <a:latin typeface="Arial" panose="020B0604020202020204" pitchFamily="34" charset="0"/>
                <a:ea typeface="Arial" panose="020B0604020202020204" pitchFamily="34" charset="0"/>
              </a:rPr>
              <a:t>Vit D for specific indications only</a:t>
            </a:r>
            <a:endParaRPr lang="en-AU" sz="1400" dirty="0">
              <a:latin typeface="Arial" panose="020B0604020202020204" pitchFamily="34" charset="0"/>
              <a:ea typeface="Arial" panose="020B0604020202020204" pitchFamily="34" charset="0"/>
            </a:endParaRPr>
          </a:p>
          <a:p>
            <a:pPr marL="742950" lvl="1" indent="-285750">
              <a:spcBef>
                <a:spcPts val="330"/>
              </a:spcBef>
              <a:buFont typeface="Courier New" panose="02070309020205020404" pitchFamily="49" charset="0"/>
              <a:buChar char="o"/>
            </a:pPr>
            <a:r>
              <a:rPr lang="en-US" sz="1400" dirty="0">
                <a:latin typeface="Arial" panose="020B0604020202020204" pitchFamily="34" charset="0"/>
                <a:ea typeface="Arial" panose="020B0604020202020204" pitchFamily="34" charset="0"/>
              </a:rPr>
              <a:t>Varicella serology (if no history of Varicella or vaccination)</a:t>
            </a:r>
            <a:endParaRPr lang="en-AU" sz="1400" dirty="0">
              <a:latin typeface="Arial" panose="020B0604020202020204" pitchFamily="34" charset="0"/>
              <a:ea typeface="Arial" panose="020B0604020202020204" pitchFamily="34" charset="0"/>
            </a:endParaRPr>
          </a:p>
          <a:p>
            <a:pPr marL="742950" lvl="1" indent="-285750">
              <a:spcBef>
                <a:spcPts val="330"/>
              </a:spcBef>
              <a:buFont typeface="Courier New" panose="02070309020205020404" pitchFamily="49" charset="0"/>
              <a:buChar char="o"/>
            </a:pPr>
            <a:r>
              <a:rPr lang="en-US" sz="1400" dirty="0">
                <a:latin typeface="Arial" panose="020B0604020202020204" pitchFamily="34" charset="0"/>
                <a:ea typeface="Arial" panose="020B0604020202020204" pitchFamily="34" charset="0"/>
              </a:rPr>
              <a:t>Cervical Screening Test</a:t>
            </a:r>
            <a:endParaRPr lang="en-AU" sz="1400" dirty="0">
              <a:latin typeface="Arial" panose="020B0604020202020204" pitchFamily="34" charset="0"/>
              <a:ea typeface="Arial" panose="020B0604020202020204" pitchFamily="34" charset="0"/>
            </a:endParaRPr>
          </a:p>
          <a:p>
            <a:endParaRPr lang="en-AU" sz="1400" dirty="0"/>
          </a:p>
        </p:txBody>
      </p:sp>
    </p:spTree>
    <p:extLst>
      <p:ext uri="{BB962C8B-B14F-4D97-AF65-F5344CB8AC3E}">
        <p14:creationId xmlns:p14="http://schemas.microsoft.com/office/powerpoint/2010/main" val="194512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ink background&#10;&#10;Description automatically generated">
            <a:extLst>
              <a:ext uri="{FF2B5EF4-FFF2-40B4-BE49-F238E27FC236}">
                <a16:creationId xmlns:a16="http://schemas.microsoft.com/office/drawing/2014/main" id="{61696C73-3BA6-7DC3-41FA-32CD62EFAA3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B3A17F-503C-6EFF-F333-F8F0DAF90E16}"/>
              </a:ext>
            </a:extLst>
          </p:cNvPr>
          <p:cNvSpPr>
            <a:spLocks noGrp="1"/>
          </p:cNvSpPr>
          <p:nvPr>
            <p:ph type="title"/>
          </p:nvPr>
        </p:nvSpPr>
        <p:spPr>
          <a:xfrm>
            <a:off x="838200" y="221199"/>
            <a:ext cx="10515600" cy="1325563"/>
          </a:xfrm>
        </p:spPr>
        <p:txBody>
          <a:bodyPr/>
          <a:lstStyle/>
          <a:p>
            <a:r>
              <a:rPr lang="en-AU" dirty="0"/>
              <a:t>Pregnancy Health Record</a:t>
            </a:r>
          </a:p>
        </p:txBody>
      </p:sp>
      <p:sp>
        <p:nvSpPr>
          <p:cNvPr id="3" name="Content Placeholder 2">
            <a:extLst>
              <a:ext uri="{FF2B5EF4-FFF2-40B4-BE49-F238E27FC236}">
                <a16:creationId xmlns:a16="http://schemas.microsoft.com/office/drawing/2014/main" id="{0799C558-1182-78CD-B475-32EEB32DDB1A}"/>
              </a:ext>
            </a:extLst>
          </p:cNvPr>
          <p:cNvSpPr>
            <a:spLocks noGrp="1"/>
          </p:cNvSpPr>
          <p:nvPr>
            <p:ph idx="1"/>
          </p:nvPr>
        </p:nvSpPr>
        <p:spPr>
          <a:xfrm>
            <a:off x="838200" y="1546762"/>
            <a:ext cx="10515600" cy="4351338"/>
          </a:xfrm>
        </p:spPr>
        <p:txBody>
          <a:bodyPr/>
          <a:lstStyle/>
          <a:p>
            <a:endParaRPr lang="en-AU" dirty="0"/>
          </a:p>
        </p:txBody>
      </p:sp>
      <p:pic>
        <p:nvPicPr>
          <p:cNvPr id="4" name="Picture 3">
            <a:extLst>
              <a:ext uri="{FF2B5EF4-FFF2-40B4-BE49-F238E27FC236}">
                <a16:creationId xmlns:a16="http://schemas.microsoft.com/office/drawing/2014/main" id="{8101C6AC-BBF9-850B-8C34-4CEE7475EB39}"/>
              </a:ext>
            </a:extLst>
          </p:cNvPr>
          <p:cNvPicPr>
            <a:picLocks noChangeAspect="1"/>
          </p:cNvPicPr>
          <p:nvPr/>
        </p:nvPicPr>
        <p:blipFill rotWithShape="1">
          <a:blip r:embed="rId3"/>
          <a:srcRect l="9051" t="16237" r="16138"/>
          <a:stretch/>
        </p:blipFill>
        <p:spPr>
          <a:xfrm>
            <a:off x="92531" y="1209262"/>
            <a:ext cx="11841321" cy="4456873"/>
          </a:xfrm>
          <a:prstGeom prst="rect">
            <a:avLst/>
          </a:prstGeom>
        </p:spPr>
      </p:pic>
    </p:spTree>
    <p:extLst>
      <p:ext uri="{BB962C8B-B14F-4D97-AF65-F5344CB8AC3E}">
        <p14:creationId xmlns:p14="http://schemas.microsoft.com/office/powerpoint/2010/main" val="403047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ink background&#10;&#10;Description automatically generated">
            <a:extLst>
              <a:ext uri="{FF2B5EF4-FFF2-40B4-BE49-F238E27FC236}">
                <a16:creationId xmlns:a16="http://schemas.microsoft.com/office/drawing/2014/main" id="{61696C73-3BA6-7DC3-41FA-32CD62EFAA39}"/>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B3A17F-503C-6EFF-F333-F8F0DAF90E16}"/>
              </a:ext>
            </a:extLst>
          </p:cNvPr>
          <p:cNvSpPr>
            <a:spLocks noGrp="1"/>
          </p:cNvSpPr>
          <p:nvPr>
            <p:ph type="title"/>
          </p:nvPr>
        </p:nvSpPr>
        <p:spPr>
          <a:xfrm>
            <a:off x="838200" y="221199"/>
            <a:ext cx="10515600" cy="1325563"/>
          </a:xfrm>
        </p:spPr>
        <p:txBody>
          <a:bodyPr/>
          <a:lstStyle/>
          <a:p>
            <a:r>
              <a:rPr lang="en-AU" dirty="0"/>
              <a:t>Symphysis to Fundal height Graph from 20/40 </a:t>
            </a:r>
          </a:p>
        </p:txBody>
      </p:sp>
      <p:pic>
        <p:nvPicPr>
          <p:cNvPr id="6" name="Content Placeholder 5">
            <a:extLst>
              <a:ext uri="{FF2B5EF4-FFF2-40B4-BE49-F238E27FC236}">
                <a16:creationId xmlns:a16="http://schemas.microsoft.com/office/drawing/2014/main" id="{B21DF8DB-D1DA-AC3E-8004-71FE889FAE9A}"/>
              </a:ext>
            </a:extLst>
          </p:cNvPr>
          <p:cNvPicPr>
            <a:picLocks noGrp="1" noChangeAspect="1"/>
          </p:cNvPicPr>
          <p:nvPr>
            <p:ph idx="1"/>
          </p:nvPr>
        </p:nvPicPr>
        <p:blipFill rotWithShape="1">
          <a:blip r:embed="rId4"/>
          <a:srcRect l="36962" t="32440" r="36350" b="6876"/>
          <a:stretch/>
        </p:blipFill>
        <p:spPr>
          <a:xfrm>
            <a:off x="735563" y="1304166"/>
            <a:ext cx="3349689" cy="4086044"/>
          </a:xfrm>
        </p:spPr>
      </p:pic>
      <p:sp>
        <p:nvSpPr>
          <p:cNvPr id="9" name="TextBox 8">
            <a:extLst>
              <a:ext uri="{FF2B5EF4-FFF2-40B4-BE49-F238E27FC236}">
                <a16:creationId xmlns:a16="http://schemas.microsoft.com/office/drawing/2014/main" id="{D53722BA-9192-2252-907C-23915E1D71C4}"/>
              </a:ext>
            </a:extLst>
          </p:cNvPr>
          <p:cNvSpPr txBox="1"/>
          <p:nvPr/>
        </p:nvSpPr>
        <p:spPr>
          <a:xfrm>
            <a:off x="3870375" y="1252494"/>
            <a:ext cx="7868543" cy="1477328"/>
          </a:xfrm>
          <a:prstGeom prst="rect">
            <a:avLst/>
          </a:prstGeom>
          <a:noFill/>
        </p:spPr>
        <p:txBody>
          <a:bodyPr wrap="square">
            <a:spAutoFit/>
          </a:bodyPr>
          <a:lstStyle/>
          <a:p>
            <a:pPr lvl="1"/>
            <a:r>
              <a:rPr lang="en-AU" sz="1800" dirty="0"/>
              <a:t>Pregnancy Blue book + PHR will be posted to patient after ANC appt</a:t>
            </a:r>
          </a:p>
          <a:p>
            <a:pPr lvl="1"/>
            <a:r>
              <a:rPr lang="en-AU" sz="1800" dirty="0"/>
              <a:t>Practice point: Safer baby bundle, SFH graph is in PHR – plot from 20 weeks onwards</a:t>
            </a:r>
          </a:p>
          <a:p>
            <a:pPr lvl="1"/>
            <a:r>
              <a:rPr lang="en-AU" dirty="0"/>
              <a:t>Please complete this when you see a patient or print your notes</a:t>
            </a:r>
          </a:p>
          <a:p>
            <a:pPr lvl="1"/>
            <a:endParaRPr lang="en-AU" sz="1800" dirty="0"/>
          </a:p>
        </p:txBody>
      </p:sp>
      <p:pic>
        <p:nvPicPr>
          <p:cNvPr id="12" name="Picture 11">
            <a:extLst>
              <a:ext uri="{FF2B5EF4-FFF2-40B4-BE49-F238E27FC236}">
                <a16:creationId xmlns:a16="http://schemas.microsoft.com/office/drawing/2014/main" id="{E588FF1E-D8DD-DBC4-9B74-B6FAA51BFFC4}"/>
              </a:ext>
            </a:extLst>
          </p:cNvPr>
          <p:cNvPicPr>
            <a:picLocks noChangeAspect="1"/>
          </p:cNvPicPr>
          <p:nvPr/>
        </p:nvPicPr>
        <p:blipFill rotWithShape="1">
          <a:blip r:embed="rId5"/>
          <a:srcRect l="10068" t="33091" r="18446" b="8468"/>
          <a:stretch/>
        </p:blipFill>
        <p:spPr>
          <a:xfrm>
            <a:off x="4338654" y="2425534"/>
            <a:ext cx="6759972" cy="2964676"/>
          </a:xfrm>
          <a:prstGeom prst="rect">
            <a:avLst/>
          </a:prstGeom>
        </p:spPr>
      </p:pic>
    </p:spTree>
    <p:extLst>
      <p:ext uri="{BB962C8B-B14F-4D97-AF65-F5344CB8AC3E}">
        <p14:creationId xmlns:p14="http://schemas.microsoft.com/office/powerpoint/2010/main" val="238324915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30DEED7AB4A04E94B881697745F54C" ma:contentTypeVersion="18" ma:contentTypeDescription="Create a new document." ma:contentTypeScope="" ma:versionID="b44c1b579da30a078f2ef65582e35f7b">
  <xsd:schema xmlns:xsd="http://www.w3.org/2001/XMLSchema" xmlns:xs="http://www.w3.org/2001/XMLSchema" xmlns:p="http://schemas.microsoft.com/office/2006/metadata/properties" xmlns:ns2="ea331a27-acc8-4329-bcfb-0aefffe00e85" xmlns:ns3="d8c4493f-f0a1-430d-8b26-816f49be4400" targetNamespace="http://schemas.microsoft.com/office/2006/metadata/properties" ma:root="true" ma:fieldsID="df49203a2e22610263b3f48f36c083fc" ns2:_="" ns3:_="">
    <xsd:import namespace="ea331a27-acc8-4329-bcfb-0aefffe00e85"/>
    <xsd:import namespace="d8c4493f-f0a1-430d-8b26-816f49be4400"/>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331a27-acc8-4329-bcfb-0aefffe00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a99e12f-6be7-4a0b-a875-b5ef68f4995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c4493f-f0a1-430d-8b26-816f49be440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952342e-a65c-4fff-8f6c-c2952715c4d4}" ma:internalName="TaxCatchAll" ma:showField="CatchAllData" ma:web="d8c4493f-f0a1-430d-8b26-816f49be44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D65531-0064-46F5-A77F-FCB5475FB482}">
  <ds:schemaRefs>
    <ds:schemaRef ds:uri="http://schemas.microsoft.com/sharepoint/v3/contenttype/forms"/>
  </ds:schemaRefs>
</ds:datastoreItem>
</file>

<file path=customXml/itemProps2.xml><?xml version="1.0" encoding="utf-8"?>
<ds:datastoreItem xmlns:ds="http://schemas.openxmlformats.org/officeDocument/2006/customXml" ds:itemID="{FDFC5867-CC94-4D7E-9A33-907ED5FA0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331a27-acc8-4329-bcfb-0aefffe00e85"/>
    <ds:schemaRef ds:uri="d8c4493f-f0a1-430d-8b26-816f49be44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83</TotalTime>
  <Words>2783</Words>
  <Application>Microsoft Office PowerPoint</Application>
  <PresentationFormat>Widescreen</PresentationFormat>
  <Paragraphs>274</Paragraphs>
  <Slides>30</Slides>
  <Notes>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30</vt:i4>
      </vt:variant>
    </vt:vector>
  </HeadingPairs>
  <TitlesOfParts>
    <vt:vector size="44" baseType="lpstr">
      <vt:lpstr>Aptos</vt:lpstr>
      <vt:lpstr>Aptos Display</vt:lpstr>
      <vt:lpstr>Arial</vt:lpstr>
      <vt:lpstr>Calibri</vt:lpstr>
      <vt:lpstr>Century Gothic</vt:lpstr>
      <vt:lpstr>Courier New</vt:lpstr>
      <vt:lpstr>Helvetica Neue</vt:lpstr>
      <vt:lpstr>Roboto</vt:lpstr>
      <vt:lpstr>Symbol</vt:lpstr>
      <vt:lpstr>Tahoma</vt:lpstr>
      <vt:lpstr>Wingdings</vt:lpstr>
      <vt:lpstr>Wingdings 3</vt:lpstr>
      <vt:lpstr>Slice</vt:lpstr>
      <vt:lpstr>Office Theme</vt:lpstr>
      <vt:lpstr>PowerPoint Presentation</vt:lpstr>
      <vt:lpstr>PowerPoint Presentation</vt:lpstr>
      <vt:lpstr>PowerPoint Presentation</vt:lpstr>
      <vt:lpstr>What outcomes do we want?  Improved maternal and neonatal outcomes </vt:lpstr>
      <vt:lpstr>West Moreton HealthPathways Username: wmuser         Password: wmpassword </vt:lpstr>
      <vt:lpstr> Assessment First Antenatal visit : Assessment can be completed over 2 visits. </vt:lpstr>
      <vt:lpstr>  First Antenatal Visit: Blood tests and Scans Initial Referral from GP to be sent as soon as you have a Dating Scan, Assessment, Routine bloods below: GPSR, Fax -  </vt:lpstr>
      <vt:lpstr>Pregnancy Health Record</vt:lpstr>
      <vt:lpstr>Symphysis to Fundal height Graph from 20/40 </vt:lpstr>
      <vt:lpstr>GP Maternity Shared Care is the patient’s choice  </vt:lpstr>
      <vt:lpstr>MBS Items:Practice hints</vt:lpstr>
      <vt:lpstr>GP Resources </vt:lpstr>
      <vt:lpstr>CPR Game  </vt:lpstr>
      <vt:lpstr> Pre-conception Counselling  What is in The Clinical Editors note?  </vt:lpstr>
      <vt:lpstr>Under Key resources and Contacts on landing page What is the for O and G on-call number?</vt:lpstr>
      <vt:lpstr>PowerPoint Presentation</vt:lpstr>
      <vt:lpstr>Whats new?</vt:lpstr>
      <vt:lpstr>Maternity Symposium West Moreton HHS</vt:lpstr>
      <vt:lpstr>Models of care </vt:lpstr>
      <vt:lpstr>Models of care continued: </vt:lpstr>
      <vt:lpstr>Models of care continued: </vt:lpstr>
      <vt:lpstr>Models of care continued: </vt:lpstr>
      <vt:lpstr>Other clinics at Ipswich: </vt:lpstr>
      <vt:lpstr>Midwifery Services offered</vt:lpstr>
      <vt:lpstr>Booking in visit  </vt:lpstr>
      <vt:lpstr>Midwifery Postnatal Service (MPS) </vt:lpstr>
      <vt:lpstr>PowerPoint Presentation</vt:lpstr>
      <vt:lpstr>PowerPoint Presentation</vt:lpstr>
      <vt:lpstr>Pre term Birth alliance resource that is given to discuss timing of birth. Free to download from www.everyweekcounts.com.au Available in multiple languages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Maternity Symposium West Moreton HHS</dc:title>
  <dc:creator>Julie Eaton</dc:creator>
  <cp:lastModifiedBy>Erica Newman</cp:lastModifiedBy>
  <cp:revision>4</cp:revision>
  <dcterms:created xsi:type="dcterms:W3CDTF">2024-07-01T05:48:59Z</dcterms:created>
  <dcterms:modified xsi:type="dcterms:W3CDTF">2024-07-26T06:01:11Z</dcterms:modified>
</cp:coreProperties>
</file>