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9" r:id="rId3"/>
    <p:sldId id="263" r:id="rId4"/>
    <p:sldId id="271" r:id="rId5"/>
    <p:sldId id="272" r:id="rId6"/>
    <p:sldId id="273" r:id="rId7"/>
    <p:sldId id="282" r:id="rId8"/>
    <p:sldId id="281" r:id="rId9"/>
    <p:sldId id="274" r:id="rId10"/>
    <p:sldId id="270" r:id="rId11"/>
    <p:sldId id="283" r:id="rId12"/>
    <p:sldId id="276" r:id="rId13"/>
    <p:sldId id="278" r:id="rId14"/>
    <p:sldId id="279" r:id="rId15"/>
    <p:sldId id="290" r:id="rId16"/>
    <p:sldId id="286" r:id="rId17"/>
    <p:sldId id="285" r:id="rId18"/>
    <p:sldId id="280" r:id="rId19"/>
    <p:sldId id="292" r:id="rId20"/>
    <p:sldId id="293" r:id="rId21"/>
    <p:sldId id="291" r:id="rId22"/>
    <p:sldId id="284" r:id="rId23"/>
    <p:sldId id="259" r:id="rId24"/>
    <p:sldId id="257" r:id="rId25"/>
    <p:sldId id="287" r:id="rId26"/>
    <p:sldId id="288" r:id="rId27"/>
    <p:sldId id="28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211695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305867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2607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3344704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5763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383443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2334705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48732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246401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42A91-56BF-4425-A4DC-70EDE0E3F93A}" type="datetimeFigureOut">
              <a:rPr lang="en-AU" smtClean="0"/>
              <a:t>25/07/2024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283523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942A91-56BF-4425-A4DC-70EDE0E3F93A}" type="datetimeFigureOut">
              <a:rPr lang="en-AU" smtClean="0"/>
              <a:t>25/07/2024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6828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942A91-56BF-4425-A4DC-70EDE0E3F93A}" type="datetimeFigureOut">
              <a:rPr lang="en-AU" smtClean="0"/>
              <a:t>25/07/2024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351710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942A91-56BF-4425-A4DC-70EDE0E3F93A}" type="datetimeFigureOut">
              <a:rPr lang="en-AU" smtClean="0"/>
              <a:t>25/07/2024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109592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42A91-56BF-4425-A4DC-70EDE0E3F93A}" type="datetimeFigureOut">
              <a:rPr lang="en-AU" smtClean="0"/>
              <a:t>25/07/2024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8158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42A91-56BF-4425-A4DC-70EDE0E3F93A}" type="datetimeFigureOut">
              <a:rPr lang="en-AU" smtClean="0"/>
              <a:t>25/07/2024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367136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42A91-56BF-4425-A4DC-70EDE0E3F93A}" type="datetimeFigureOut">
              <a:rPr lang="en-AU" smtClean="0"/>
              <a:t>25/07/2024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1B9AF8-114A-431F-8CE7-9574739B0D2D}" type="slidenum">
              <a:rPr lang="en-AU" smtClean="0"/>
              <a:t>‹#›</a:t>
            </a:fld>
            <a:endParaRPr lang="en-AU"/>
          </a:p>
        </p:txBody>
      </p:sp>
    </p:spTree>
    <p:extLst>
      <p:ext uri="{BB962C8B-B14F-4D97-AF65-F5344CB8AC3E}">
        <p14:creationId xmlns:p14="http://schemas.microsoft.com/office/powerpoint/2010/main" val="205681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942A91-56BF-4425-A4DC-70EDE0E3F93A}" type="datetimeFigureOut">
              <a:rPr lang="en-AU" smtClean="0"/>
              <a:t>25/07/2024</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41B9AF8-114A-431F-8CE7-9574739B0D2D}" type="slidenum">
              <a:rPr lang="en-AU" smtClean="0"/>
              <a:t>‹#›</a:t>
            </a:fld>
            <a:endParaRPr lang="en-AU"/>
          </a:p>
        </p:txBody>
      </p:sp>
    </p:spTree>
    <p:extLst>
      <p:ext uri="{BB962C8B-B14F-4D97-AF65-F5344CB8AC3E}">
        <p14:creationId xmlns:p14="http://schemas.microsoft.com/office/powerpoint/2010/main" val="17846229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hildrenbychoice.org.au/" TargetMode="External"/><Relationship Id="rId2" Type="http://schemas.openxmlformats.org/officeDocument/2006/relationships/hyperlink" Target="https://www.abortiononline.com.au/" TargetMode="External"/><Relationship Id="rId1" Type="http://schemas.openxmlformats.org/officeDocument/2006/relationships/slideLayout" Target="../slideLayouts/slideLayout2.xml"/><Relationship Id="rId5" Type="http://schemas.openxmlformats.org/officeDocument/2006/relationships/hyperlink" Target="https://www.true.org.au/" TargetMode="External"/><Relationship Id="rId4" Type="http://schemas.openxmlformats.org/officeDocument/2006/relationships/hyperlink" Target="https://www.mariestopes.org.a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FFA5-9C3E-98F7-235D-382BCFDC4C7F}"/>
              </a:ext>
            </a:extLst>
          </p:cNvPr>
          <p:cNvSpPr>
            <a:spLocks noGrp="1"/>
          </p:cNvSpPr>
          <p:nvPr>
            <p:ph type="ctrTitle"/>
          </p:nvPr>
        </p:nvSpPr>
        <p:spPr>
          <a:xfrm>
            <a:off x="1507067" y="1879134"/>
            <a:ext cx="7766936" cy="1549866"/>
          </a:xfrm>
        </p:spPr>
        <p:txBody>
          <a:bodyPr/>
          <a:lstStyle/>
          <a:p>
            <a:r>
              <a:rPr lang="en-AU" sz="4000" dirty="0"/>
              <a:t>Pre-natal and antenatal screening and MTOP pathways </a:t>
            </a:r>
          </a:p>
        </p:txBody>
      </p:sp>
      <p:sp>
        <p:nvSpPr>
          <p:cNvPr id="3" name="Subtitle 2">
            <a:extLst>
              <a:ext uri="{FF2B5EF4-FFF2-40B4-BE49-F238E27FC236}">
                <a16:creationId xmlns:a16="http://schemas.microsoft.com/office/drawing/2014/main" id="{B80E1DF3-9EA9-DC43-45D5-827E412B1515}"/>
              </a:ext>
            </a:extLst>
          </p:cNvPr>
          <p:cNvSpPr>
            <a:spLocks noGrp="1"/>
          </p:cNvSpPr>
          <p:nvPr>
            <p:ph type="subTitle" idx="1"/>
          </p:nvPr>
        </p:nvSpPr>
        <p:spPr>
          <a:xfrm>
            <a:off x="1507067" y="4050833"/>
            <a:ext cx="8031216" cy="1646302"/>
          </a:xfrm>
        </p:spPr>
        <p:txBody>
          <a:bodyPr>
            <a:normAutofit/>
          </a:bodyPr>
          <a:lstStyle/>
          <a:p>
            <a:pPr>
              <a:spcBef>
                <a:spcPts val="0"/>
              </a:spcBef>
            </a:pPr>
            <a:r>
              <a:rPr lang="en-AU" dirty="0"/>
              <a:t>Dr Sarika </a:t>
            </a:r>
            <a:r>
              <a:rPr lang="en-AU" dirty="0" err="1"/>
              <a:t>Bhadange</a:t>
            </a:r>
            <a:endParaRPr lang="en-AU" dirty="0"/>
          </a:p>
          <a:p>
            <a:pPr>
              <a:spcBef>
                <a:spcPts val="0"/>
              </a:spcBef>
            </a:pPr>
            <a:r>
              <a:rPr lang="en-AU" dirty="0"/>
              <a:t>MBBS, FRANZCOG</a:t>
            </a:r>
          </a:p>
          <a:p>
            <a:pPr>
              <a:spcBef>
                <a:spcPts val="0"/>
              </a:spcBef>
            </a:pPr>
            <a:r>
              <a:rPr lang="en-AU" dirty="0"/>
              <a:t>Consultant Obstetrician &amp; Gynaecologist </a:t>
            </a:r>
          </a:p>
          <a:p>
            <a:pPr>
              <a:spcBef>
                <a:spcPts val="0"/>
              </a:spcBef>
            </a:pPr>
            <a:r>
              <a:rPr lang="en-AU" dirty="0"/>
              <a:t>Ipswich Hospital</a:t>
            </a:r>
          </a:p>
        </p:txBody>
      </p:sp>
    </p:spTree>
    <p:extLst>
      <p:ext uri="{BB962C8B-B14F-4D97-AF65-F5344CB8AC3E}">
        <p14:creationId xmlns:p14="http://schemas.microsoft.com/office/powerpoint/2010/main" val="4077131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28A9-88DA-9D8E-E605-1835579BECAC}"/>
              </a:ext>
            </a:extLst>
          </p:cNvPr>
          <p:cNvSpPr>
            <a:spLocks noGrp="1"/>
          </p:cNvSpPr>
          <p:nvPr>
            <p:ph type="title"/>
          </p:nvPr>
        </p:nvSpPr>
        <p:spPr/>
        <p:txBody>
          <a:bodyPr/>
          <a:lstStyle/>
          <a:p>
            <a:r>
              <a:rPr lang="en-AU" dirty="0"/>
              <a:t>Foetal anomaly screening</a:t>
            </a:r>
          </a:p>
        </p:txBody>
      </p:sp>
      <p:sp>
        <p:nvSpPr>
          <p:cNvPr id="3" name="Content Placeholder 2">
            <a:extLst>
              <a:ext uri="{FF2B5EF4-FFF2-40B4-BE49-F238E27FC236}">
                <a16:creationId xmlns:a16="http://schemas.microsoft.com/office/drawing/2014/main" id="{E1640096-6AE5-0A9F-58CF-516481071C2D}"/>
              </a:ext>
            </a:extLst>
          </p:cNvPr>
          <p:cNvSpPr>
            <a:spLocks noGrp="1"/>
          </p:cNvSpPr>
          <p:nvPr>
            <p:ph idx="1"/>
          </p:nvPr>
        </p:nvSpPr>
        <p:spPr/>
        <p:txBody>
          <a:bodyPr>
            <a:normAutofit fontScale="85000" lnSpcReduction="10000"/>
          </a:bodyPr>
          <a:lstStyle/>
          <a:p>
            <a:r>
              <a:rPr lang="en-AU" sz="1900" b="1" dirty="0">
                <a:latin typeface="Arial" panose="020B0604020202020204" pitchFamily="34" charset="0"/>
                <a:cs typeface="Arial" panose="020B0604020202020204" pitchFamily="34" charset="0"/>
              </a:rPr>
              <a:t>Combined 1</a:t>
            </a:r>
            <a:r>
              <a:rPr lang="en-AU" sz="1900" b="1" baseline="30000" dirty="0">
                <a:latin typeface="Arial" panose="020B0604020202020204" pitchFamily="34" charset="0"/>
                <a:cs typeface="Arial" panose="020B0604020202020204" pitchFamily="34" charset="0"/>
              </a:rPr>
              <a:t>st</a:t>
            </a:r>
            <a:r>
              <a:rPr lang="en-AU" sz="1900" b="1" dirty="0">
                <a:latin typeface="Arial" panose="020B0604020202020204" pitchFamily="34" charset="0"/>
                <a:cs typeface="Arial" panose="020B0604020202020204" pitchFamily="34" charset="0"/>
              </a:rPr>
              <a:t> Trimester screen- CFTs</a:t>
            </a:r>
          </a:p>
          <a:p>
            <a:pPr marL="0" indent="0">
              <a:buNone/>
            </a:pPr>
            <a:r>
              <a:rPr lang="en-AU" sz="1900" dirty="0">
                <a:latin typeface="Arial" panose="020B0604020202020204" pitchFamily="34" charset="0"/>
                <a:cs typeface="Arial" panose="020B0604020202020204" pitchFamily="34" charset="0"/>
              </a:rPr>
              <a:t>       Free BHCG &amp; Papp A :after 10 completed weeks and preferably 3-5 days prior to Nuchal     	scan.</a:t>
            </a:r>
          </a:p>
          <a:p>
            <a:pPr marL="0" indent="0">
              <a:buNone/>
            </a:pPr>
            <a:r>
              <a:rPr lang="en-AU" sz="1900" dirty="0">
                <a:latin typeface="Arial" panose="020B0604020202020204" pitchFamily="34" charset="0"/>
                <a:cs typeface="Arial" panose="020B0604020202020204" pitchFamily="34" charset="0"/>
              </a:rPr>
              <a:t>       Nuchal Translucency: 11-13+6 </a:t>
            </a:r>
            <a:r>
              <a:rPr lang="en-AU" sz="1900" dirty="0" err="1">
                <a:latin typeface="Arial" panose="020B0604020202020204" pitchFamily="34" charset="0"/>
                <a:cs typeface="Arial" panose="020B0604020202020204" pitchFamily="34" charset="0"/>
              </a:rPr>
              <a:t>wks</a:t>
            </a:r>
            <a:endParaRPr lang="en-AU" sz="1900" dirty="0">
              <a:latin typeface="Arial" panose="020B0604020202020204" pitchFamily="34" charset="0"/>
              <a:cs typeface="Arial" panose="020B0604020202020204" pitchFamily="34" charset="0"/>
            </a:endParaRPr>
          </a:p>
          <a:p>
            <a:r>
              <a:rPr lang="en-AU" sz="1900" b="1" dirty="0">
                <a:latin typeface="Arial" panose="020B0604020202020204" pitchFamily="34" charset="0"/>
                <a:cs typeface="Arial" panose="020B0604020202020204" pitchFamily="34" charset="0"/>
              </a:rPr>
              <a:t>NIPT</a:t>
            </a:r>
            <a:r>
              <a:rPr lang="en-AU" sz="1900" dirty="0">
                <a:latin typeface="Arial" panose="020B0604020202020204" pitchFamily="34" charset="0"/>
                <a:cs typeface="Arial" panose="020B0604020202020204" pitchFamily="34" charset="0"/>
              </a:rPr>
              <a:t>- greater specificity</a:t>
            </a:r>
          </a:p>
          <a:p>
            <a:r>
              <a:rPr lang="en-AU" sz="1900" b="1" dirty="0">
                <a:latin typeface="Arial" panose="020B0604020202020204" pitchFamily="34" charset="0"/>
                <a:cs typeface="Arial" panose="020B0604020202020204" pitchFamily="34" charset="0"/>
              </a:rPr>
              <a:t>Early foetal anomaly scan: </a:t>
            </a:r>
            <a:r>
              <a:rPr lang="en-AU" sz="1900" dirty="0">
                <a:latin typeface="Arial" panose="020B0604020202020204" pitchFamily="34" charset="0"/>
                <a:cs typeface="Arial" panose="020B0604020202020204" pitchFamily="34" charset="0"/>
              </a:rPr>
              <a:t>can be done as a part of </a:t>
            </a:r>
            <a:r>
              <a:rPr lang="en-AU" sz="1900" dirty="0" err="1">
                <a:latin typeface="Arial" panose="020B0604020202020204" pitchFamily="34" charset="0"/>
                <a:cs typeface="Arial" panose="020B0604020202020204" pitchFamily="34" charset="0"/>
              </a:rPr>
              <a:t>cFTS</a:t>
            </a:r>
            <a:r>
              <a:rPr lang="en-AU" sz="1900" dirty="0">
                <a:latin typeface="Arial" panose="020B0604020202020204" pitchFamily="34" charset="0"/>
                <a:cs typeface="Arial" panose="020B0604020202020204" pitchFamily="34" charset="0"/>
              </a:rPr>
              <a:t> or at 13-14 weeks (for women who chooses NIPT or declines aneuploidy scan- </a:t>
            </a:r>
            <a:r>
              <a:rPr lang="en-AU" sz="1900" dirty="0" err="1">
                <a:latin typeface="Arial" panose="020B0604020202020204" pitchFamily="34" charset="0"/>
                <a:cs typeface="Arial" panose="020B0604020202020204" pitchFamily="34" charset="0"/>
              </a:rPr>
              <a:t>chorionicity</a:t>
            </a:r>
            <a:r>
              <a:rPr lang="en-AU" sz="1900" dirty="0">
                <a:latin typeface="Arial" panose="020B0604020202020204" pitchFamily="34" charset="0"/>
                <a:cs typeface="Arial" panose="020B0604020202020204" pitchFamily="34" charset="0"/>
              </a:rPr>
              <a:t> +anomaly detection)</a:t>
            </a:r>
          </a:p>
          <a:p>
            <a:r>
              <a:rPr lang="en-AU" sz="1900" b="1" dirty="0">
                <a:latin typeface="Arial" panose="020B0604020202020204" pitchFamily="34" charset="0"/>
                <a:cs typeface="Arial" panose="020B0604020202020204" pitchFamily="34" charset="0"/>
              </a:rPr>
              <a:t>Triple Test: </a:t>
            </a:r>
            <a:r>
              <a:rPr lang="en-AU" sz="1900" dirty="0">
                <a:latin typeface="Arial" panose="020B0604020202020204" pitchFamily="34" charset="0"/>
                <a:cs typeface="Arial" panose="020B0604020202020204" pitchFamily="34" charset="0"/>
              </a:rPr>
              <a:t>at</a:t>
            </a:r>
            <a:r>
              <a:rPr lang="en-AU" sz="1900" b="1" dirty="0">
                <a:latin typeface="Arial" panose="020B0604020202020204" pitchFamily="34" charset="0"/>
                <a:cs typeface="Arial" panose="020B0604020202020204" pitchFamily="34" charset="0"/>
              </a:rPr>
              <a:t> </a:t>
            </a:r>
            <a:r>
              <a:rPr lang="en-AU" sz="1900" dirty="0">
                <a:latin typeface="Arial" panose="020B0604020202020204" pitchFamily="34" charset="0"/>
                <a:cs typeface="Arial" panose="020B0604020202020204" pitchFamily="34" charset="0"/>
              </a:rPr>
              <a:t>15-22 </a:t>
            </a:r>
            <a:r>
              <a:rPr lang="en-AU" sz="1900" dirty="0" err="1">
                <a:latin typeface="Arial" panose="020B0604020202020204" pitchFamily="34" charset="0"/>
                <a:cs typeface="Arial" panose="020B0604020202020204" pitchFamily="34" charset="0"/>
              </a:rPr>
              <a:t>wks</a:t>
            </a:r>
            <a:r>
              <a:rPr lang="en-AU" sz="1900" dirty="0">
                <a:latin typeface="Arial" panose="020B0604020202020204" pitchFamily="34" charset="0"/>
                <a:cs typeface="Arial" panose="020B0604020202020204" pitchFamily="34" charset="0"/>
              </a:rPr>
              <a:t>, AFP, Oestriol, HCG- not for twins/DM (overall 75% sensitivity)</a:t>
            </a:r>
          </a:p>
          <a:p>
            <a:r>
              <a:rPr lang="en-AU" sz="1900" b="1" dirty="0">
                <a:latin typeface="Arial" panose="020B0604020202020204" pitchFamily="34" charset="0"/>
                <a:cs typeface="Arial" panose="020B0604020202020204" pitchFamily="34" charset="0"/>
              </a:rPr>
              <a:t>Diagnostic morphology scan</a:t>
            </a:r>
            <a:r>
              <a:rPr lang="en-AU" sz="1900" dirty="0">
                <a:latin typeface="Arial" panose="020B0604020202020204" pitchFamily="34" charset="0"/>
                <a:cs typeface="Arial" panose="020B0604020202020204" pitchFamily="34" charset="0"/>
              </a:rPr>
              <a:t>:18-20 weeks</a:t>
            </a:r>
          </a:p>
          <a:p>
            <a:r>
              <a:rPr lang="en-AU" sz="1900" b="1" dirty="0">
                <a:effectLst/>
                <a:latin typeface="Arial" panose="020B0604020202020204" pitchFamily="34" charset="0"/>
                <a:cs typeface="Arial" panose="020B0604020202020204" pitchFamily="34" charset="0"/>
              </a:rPr>
              <a:t>Diagnostic testing:</a:t>
            </a:r>
          </a:p>
          <a:p>
            <a:pPr marL="0" indent="0">
              <a:buNone/>
            </a:pPr>
            <a:r>
              <a:rPr lang="en-AU" sz="1900" dirty="0">
                <a:effectLst/>
                <a:latin typeface="Arial" panose="020B0604020202020204" pitchFamily="34" charset="0"/>
                <a:cs typeface="Arial" panose="020B0604020202020204" pitchFamily="34" charset="0"/>
              </a:rPr>
              <a:t>      CVS-11-13 weeks</a:t>
            </a:r>
          </a:p>
          <a:p>
            <a:pPr marL="0" indent="0">
              <a:buNone/>
            </a:pPr>
            <a:r>
              <a:rPr lang="en-AU" sz="1900" dirty="0">
                <a:effectLst/>
                <a:latin typeface="Arial" panose="020B0604020202020204" pitchFamily="34" charset="0"/>
                <a:cs typeface="Arial" panose="020B0604020202020204" pitchFamily="34" charset="0"/>
              </a:rPr>
              <a:t>      Amniocentesis: 16-18 weeks </a:t>
            </a:r>
          </a:p>
          <a:p>
            <a:endParaRPr lang="en-AU" dirty="0"/>
          </a:p>
        </p:txBody>
      </p:sp>
    </p:spTree>
    <p:extLst>
      <p:ext uri="{BB962C8B-B14F-4D97-AF65-F5344CB8AC3E}">
        <p14:creationId xmlns:p14="http://schemas.microsoft.com/office/powerpoint/2010/main" val="54237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F9AD-B647-EF30-9192-08F1EC5EA138}"/>
              </a:ext>
            </a:extLst>
          </p:cNvPr>
          <p:cNvSpPr>
            <a:spLocks noGrp="1"/>
          </p:cNvSpPr>
          <p:nvPr>
            <p:ph type="title"/>
          </p:nvPr>
        </p:nvSpPr>
        <p:spPr/>
        <p:txBody>
          <a:bodyPr/>
          <a:lstStyle/>
          <a:p>
            <a:endParaRPr lang="en-AU"/>
          </a:p>
        </p:txBody>
      </p:sp>
      <p:pic>
        <p:nvPicPr>
          <p:cNvPr id="2050" name="Picture 2" descr="Karyotyping | BioNinja">
            <a:extLst>
              <a:ext uri="{FF2B5EF4-FFF2-40B4-BE49-F238E27FC236}">
                <a16:creationId xmlns:a16="http://schemas.microsoft.com/office/drawing/2014/main" id="{8DD6CF2D-1DEF-C29D-B528-BA5D616796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1244" y="2090057"/>
            <a:ext cx="7829550" cy="389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0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C489-21A4-4D10-64D6-AC1A1628E723}"/>
              </a:ext>
            </a:extLst>
          </p:cNvPr>
          <p:cNvSpPr>
            <a:spLocks noGrp="1"/>
          </p:cNvSpPr>
          <p:nvPr>
            <p:ph type="title"/>
          </p:nvPr>
        </p:nvSpPr>
        <p:spPr/>
        <p:txBody>
          <a:bodyPr/>
          <a:lstStyle/>
          <a:p>
            <a:r>
              <a:rPr lang="en-AU" dirty="0"/>
              <a:t>Interpretation of CFTS</a:t>
            </a:r>
          </a:p>
        </p:txBody>
      </p:sp>
      <p:sp>
        <p:nvSpPr>
          <p:cNvPr id="3" name="Content Placeholder 2">
            <a:extLst>
              <a:ext uri="{FF2B5EF4-FFF2-40B4-BE49-F238E27FC236}">
                <a16:creationId xmlns:a16="http://schemas.microsoft.com/office/drawing/2014/main" id="{75BADDBE-F1EE-74F5-5F28-67176D7F6F0C}"/>
              </a:ext>
            </a:extLst>
          </p:cNvPr>
          <p:cNvSpPr>
            <a:spLocks noGrp="1"/>
          </p:cNvSpPr>
          <p:nvPr>
            <p:ph idx="1"/>
          </p:nvPr>
        </p:nvSpPr>
        <p:spPr>
          <a:xfrm>
            <a:off x="543110" y="1321689"/>
            <a:ext cx="8961617" cy="4926711"/>
          </a:xfrm>
        </p:spPr>
        <p:txBody>
          <a:bodyPr>
            <a:normAutofit/>
          </a:bodyPr>
          <a:lstStyle/>
          <a:p>
            <a:r>
              <a:rPr lang="en-AU" sz="1600" dirty="0">
                <a:latin typeface="Arial" panose="020B0604020202020204" pitchFamily="34" charset="0"/>
                <a:cs typeface="Arial" panose="020B0604020202020204" pitchFamily="34" charset="0"/>
              </a:rPr>
              <a:t>Low chance: less than 1 in 300</a:t>
            </a:r>
          </a:p>
          <a:p>
            <a:r>
              <a:rPr lang="en-AU" sz="1600" dirty="0">
                <a:latin typeface="Arial" panose="020B0604020202020204" pitchFamily="34" charset="0"/>
                <a:cs typeface="Arial" panose="020B0604020202020204" pitchFamily="34" charset="0"/>
              </a:rPr>
              <a:t>Intermediate chance: 1 in 300 up to 1 in 1000</a:t>
            </a:r>
          </a:p>
          <a:p>
            <a:r>
              <a:rPr lang="en-AU" sz="1600" dirty="0">
                <a:latin typeface="Arial" panose="020B0604020202020204" pitchFamily="34" charset="0"/>
                <a:cs typeface="Arial" panose="020B0604020202020204" pitchFamily="34" charset="0"/>
              </a:rPr>
              <a:t>Increased chance: more than 1 in 300 </a:t>
            </a:r>
          </a:p>
          <a:p>
            <a:r>
              <a:rPr lang="en-AU" sz="1600" dirty="0">
                <a:latin typeface="Arial" panose="020B0604020202020204" pitchFamily="34" charset="0"/>
                <a:cs typeface="Arial" panose="020B0604020202020204" pitchFamily="34" charset="0"/>
              </a:rPr>
              <a:t>If NT greater than 3.5 mm or PAPP-A less than 0.4 MoM or nasal bone is absent/structural anomaly demonstrated= chance of aneuploidy intermediate or increased (i.e. more than 1:300)</a:t>
            </a:r>
          </a:p>
          <a:p>
            <a:r>
              <a:rPr lang="en-AU" sz="1600" dirty="0">
                <a:latin typeface="Arial" panose="020B0604020202020204" pitchFamily="34" charset="0"/>
                <a:cs typeface="Arial" panose="020B0604020202020204" pitchFamily="34" charset="0"/>
              </a:rPr>
              <a:t>CFTS performs better than any single component (e.g. NT alone)</a:t>
            </a:r>
          </a:p>
          <a:p>
            <a:r>
              <a:rPr lang="en-AU" sz="1600" dirty="0">
                <a:latin typeface="Arial" panose="020B0604020202020204" pitchFamily="34" charset="0"/>
                <a:cs typeface="Arial" panose="020B0604020202020204" pitchFamily="34" charset="0"/>
              </a:rPr>
              <a:t> Detects approximately 85% of T21 with a false positive rate of 5%, Limited data for T13&amp;T18 Advantages:- Provides early detection and maximises time for decision-making, USS confirms foetal number, gestation, viability and structural development.  </a:t>
            </a:r>
          </a:p>
          <a:p>
            <a:r>
              <a:rPr lang="en-AU" sz="1600" dirty="0">
                <a:latin typeface="Arial" panose="020B0604020202020204" pitchFamily="34" charset="0"/>
                <a:cs typeface="Arial" panose="020B0604020202020204" pitchFamily="34" charset="0"/>
              </a:rPr>
              <a:t>Pre-eclampsia and foetal growth restriction screening can be performed at the same time (adding uterine artery Doppler) </a:t>
            </a:r>
          </a:p>
          <a:p>
            <a:r>
              <a:rPr lang="en-AU" sz="1600" dirty="0">
                <a:latin typeface="Arial" panose="020B0604020202020204" pitchFamily="34" charset="0"/>
                <a:cs typeface="Arial" panose="020B0604020202020204" pitchFamily="34" charset="0"/>
              </a:rPr>
              <a:t>Limitations : Not as accurate as NIPT</a:t>
            </a:r>
          </a:p>
        </p:txBody>
      </p:sp>
    </p:spTree>
    <p:extLst>
      <p:ext uri="{BB962C8B-B14F-4D97-AF65-F5344CB8AC3E}">
        <p14:creationId xmlns:p14="http://schemas.microsoft.com/office/powerpoint/2010/main" val="252982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0B05-7086-FAA3-05D0-3D471B2E91BB}"/>
              </a:ext>
            </a:extLst>
          </p:cNvPr>
          <p:cNvSpPr>
            <a:spLocks noGrp="1"/>
          </p:cNvSpPr>
          <p:nvPr>
            <p:ph type="title"/>
          </p:nvPr>
        </p:nvSpPr>
        <p:spPr/>
        <p:txBody>
          <a:bodyPr/>
          <a:lstStyle/>
          <a:p>
            <a:r>
              <a:rPr lang="en-AU" dirty="0"/>
              <a:t>NIPT</a:t>
            </a:r>
          </a:p>
        </p:txBody>
      </p:sp>
      <p:sp>
        <p:nvSpPr>
          <p:cNvPr id="3" name="Content Placeholder 2">
            <a:extLst>
              <a:ext uri="{FF2B5EF4-FFF2-40B4-BE49-F238E27FC236}">
                <a16:creationId xmlns:a16="http://schemas.microsoft.com/office/drawing/2014/main" id="{7C16F135-8B9C-D0BE-1631-F3884A004C00}"/>
              </a:ext>
            </a:extLst>
          </p:cNvPr>
          <p:cNvSpPr>
            <a:spLocks noGrp="1"/>
          </p:cNvSpPr>
          <p:nvPr>
            <p:ph idx="1"/>
          </p:nvPr>
        </p:nvSpPr>
        <p:spPr>
          <a:xfrm>
            <a:off x="576666" y="1270000"/>
            <a:ext cx="8596668" cy="4430676"/>
          </a:xfrm>
        </p:spPr>
        <p:txBody>
          <a:bodyPr>
            <a:noAutofit/>
          </a:bodyPr>
          <a:lstStyle/>
          <a:p>
            <a:r>
              <a:rPr lang="en-AU" sz="1600" dirty="0">
                <a:latin typeface="Arial" panose="020B0604020202020204" pitchFamily="34" charset="0"/>
                <a:cs typeface="Arial" panose="020B0604020202020204" pitchFamily="34" charset="0"/>
              </a:rPr>
              <a:t>Screening for -T21 (Down syndrome), T18 (Edwards syndrome) and T13 (Patau syndrome) and Sex chromosome conditions (e.g. monosomy X)  </a:t>
            </a:r>
          </a:p>
          <a:p>
            <a:r>
              <a:rPr lang="en-AU" sz="1600" dirty="0">
                <a:latin typeface="Arial" panose="020B0604020202020204" pitchFamily="34" charset="0"/>
                <a:cs typeface="Arial" panose="020B0604020202020204" pitchFamily="34" charset="0"/>
              </a:rPr>
              <a:t>Some NIPT/NIPS may also screen (upon request) for other less common chromosomal variances (at additional cost) </a:t>
            </a:r>
          </a:p>
          <a:p>
            <a:r>
              <a:rPr lang="en-AU" sz="1600" dirty="0">
                <a:latin typeface="Arial" panose="020B0604020202020204" pitchFamily="34" charset="0"/>
                <a:cs typeface="Arial" panose="020B0604020202020204" pitchFamily="34" charset="0"/>
              </a:rPr>
              <a:t>Timing-from 10 weeks gestation (foetal fraction increases with gestation) </a:t>
            </a:r>
          </a:p>
          <a:p>
            <a:r>
              <a:rPr lang="en-AU" sz="1600" dirty="0">
                <a:latin typeface="Arial" panose="020B0604020202020204" pitchFamily="34" charset="0"/>
                <a:cs typeface="Arial" panose="020B0604020202020204" pitchFamily="34" charset="0"/>
              </a:rPr>
              <a:t>Result -reported as increased-chance or low-chance, or no-result. </a:t>
            </a:r>
          </a:p>
          <a:p>
            <a:r>
              <a:rPr lang="en-AU" sz="1600" dirty="0">
                <a:latin typeface="Arial" panose="020B0604020202020204" pitchFamily="34" charset="0"/>
                <a:cs typeface="Arial" panose="020B0604020202020204" pitchFamily="34" charset="0"/>
              </a:rPr>
              <a:t>Higher performance (sensitivity/specificity) compared to CFTS as a screening test.</a:t>
            </a:r>
          </a:p>
          <a:p>
            <a:r>
              <a:rPr lang="en-AU" sz="1600" dirty="0">
                <a:latin typeface="Arial" panose="020B0604020202020204" pitchFamily="34" charset="0"/>
                <a:cs typeface="Arial" panose="020B0604020202020204" pitchFamily="34" charset="0"/>
              </a:rPr>
              <a:t>If ‘no result’ test (no-call result), recommend referral to specialist care as associated with an increased risk of aneuploidy</a:t>
            </a:r>
          </a:p>
          <a:p>
            <a:r>
              <a:rPr lang="en-AU" sz="1600" dirty="0">
                <a:latin typeface="Arial" panose="020B0604020202020204" pitchFamily="34" charset="0"/>
                <a:cs typeface="Arial" panose="020B0604020202020204" pitchFamily="34" charset="0"/>
              </a:rPr>
              <a:t>Advantages : Higher test performance characteristics than alternatives (e.g. CFTS) may mean fewer women require invasive diagnostic procedures, False positive rate (specificity) is age independent (unlike CFTS) </a:t>
            </a:r>
          </a:p>
          <a:p>
            <a:r>
              <a:rPr lang="en-AU" sz="1600" dirty="0">
                <a:latin typeface="Arial" panose="020B0604020202020204" pitchFamily="34" charset="0"/>
                <a:cs typeface="Arial" panose="020B0604020202020204" pitchFamily="34" charset="0"/>
              </a:rPr>
              <a:t>Limitations : Requires enough foetal cfDNA in the maternal blood for analysis, (typically reached after 10 weeks gestation), If foetal fraction is low, may return a false negative or no result, low foetal fraction (less than 4%) increases with increasing maternal weight.</a:t>
            </a:r>
          </a:p>
        </p:txBody>
      </p:sp>
    </p:spTree>
    <p:extLst>
      <p:ext uri="{BB962C8B-B14F-4D97-AF65-F5344CB8AC3E}">
        <p14:creationId xmlns:p14="http://schemas.microsoft.com/office/powerpoint/2010/main" val="371674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3ABF-E853-FD47-E5AF-22EC4FB5F8AE}"/>
              </a:ext>
            </a:extLst>
          </p:cNvPr>
          <p:cNvSpPr>
            <a:spLocks noGrp="1"/>
          </p:cNvSpPr>
          <p:nvPr>
            <p:ph type="title"/>
          </p:nvPr>
        </p:nvSpPr>
        <p:spPr/>
        <p:txBody>
          <a:bodyPr/>
          <a:lstStyle/>
          <a:p>
            <a:r>
              <a:rPr lang="en-AU" dirty="0"/>
              <a:t>NIPT</a:t>
            </a:r>
          </a:p>
        </p:txBody>
      </p:sp>
      <p:sp>
        <p:nvSpPr>
          <p:cNvPr id="3" name="Content Placeholder 2">
            <a:extLst>
              <a:ext uri="{FF2B5EF4-FFF2-40B4-BE49-F238E27FC236}">
                <a16:creationId xmlns:a16="http://schemas.microsoft.com/office/drawing/2014/main" id="{9582170F-E21B-056E-6BBD-72FEA261D3E3}"/>
              </a:ext>
            </a:extLst>
          </p:cNvPr>
          <p:cNvSpPr>
            <a:spLocks noGrp="1"/>
          </p:cNvSpPr>
          <p:nvPr>
            <p:ph idx="1"/>
          </p:nvPr>
        </p:nvSpPr>
        <p:spPr>
          <a:xfrm>
            <a:off x="677334" y="1677799"/>
            <a:ext cx="8596668" cy="4363564"/>
          </a:xfrm>
        </p:spPr>
        <p:txBody>
          <a:bodyPr>
            <a:normAutofit/>
          </a:bodyPr>
          <a:lstStyle/>
          <a:p>
            <a:r>
              <a:rPr lang="en-AU" sz="1600" dirty="0">
                <a:latin typeface="Arial" panose="020B0604020202020204" pitchFamily="34" charset="0"/>
                <a:cs typeface="Arial" panose="020B0604020202020204" pitchFamily="34" charset="0"/>
              </a:rPr>
              <a:t>Unreliable if H/O organ transplantation/recent whole blood transfusion. </a:t>
            </a:r>
          </a:p>
          <a:p>
            <a:r>
              <a:rPr lang="en-AU" sz="1600" dirty="0">
                <a:latin typeface="Arial" panose="020B0604020202020204" pitchFamily="34" charset="0"/>
                <a:cs typeface="Arial" panose="020B0604020202020204" pitchFamily="34" charset="0"/>
              </a:rPr>
              <a:t>False positive results may occur due to placental mosaicism, co-twin demise and maternal chromosomal variations.</a:t>
            </a:r>
          </a:p>
          <a:p>
            <a:r>
              <a:rPr lang="en-AU" sz="1600" dirty="0">
                <a:latin typeface="Arial" panose="020B0604020202020204" pitchFamily="34" charset="0"/>
                <a:cs typeface="Arial" panose="020B0604020202020204" pitchFamily="34" charset="0"/>
              </a:rPr>
              <a:t>Incurs a financial cost as no MBS rebate. </a:t>
            </a:r>
          </a:p>
          <a:p>
            <a:r>
              <a:rPr lang="en-AU" sz="1600" dirty="0">
                <a:latin typeface="Arial" panose="020B0604020202020204" pitchFamily="34" charset="0"/>
                <a:cs typeface="Arial" panose="020B0604020202020204" pitchFamily="34" charset="0"/>
              </a:rPr>
              <a:t>In multiple pregnancy, the overall foetal fraction is higher but the individual contribution for each foetus is lower, making analysis more complex.</a:t>
            </a:r>
          </a:p>
          <a:p>
            <a:r>
              <a:rPr lang="en-AU" sz="1600" dirty="0">
                <a:latin typeface="Arial" panose="020B0604020202020204" pitchFamily="34" charset="0"/>
                <a:cs typeface="Arial" panose="020B0604020202020204" pitchFamily="34" charset="0"/>
              </a:rPr>
              <a:t>In non-identical multiple pregnancy, result unable to report if a foetal sex or a chromosome condition applies to one or more foetuses.</a:t>
            </a:r>
          </a:p>
          <a:p>
            <a:r>
              <a:rPr lang="en-AU" sz="1600" dirty="0">
                <a:latin typeface="Arial" panose="020B0604020202020204" pitchFamily="34" charset="0"/>
                <a:cs typeface="Arial" panose="020B0604020202020204" pitchFamily="34" charset="0"/>
              </a:rPr>
              <a:t>Can be used as a second-tier screening test before progressing to CVS or amniocentesis in some clinical circumstances. </a:t>
            </a:r>
          </a:p>
          <a:p>
            <a:r>
              <a:rPr lang="en-AU" sz="1600" dirty="0">
                <a:latin typeface="Arial" panose="020B0604020202020204" pitchFamily="34" charset="0"/>
                <a:cs typeface="Arial" panose="020B0604020202020204" pitchFamily="34" charset="0"/>
              </a:rPr>
              <a:t>Discuss implications for foetal sex identification.</a:t>
            </a:r>
          </a:p>
        </p:txBody>
      </p:sp>
    </p:spTree>
    <p:extLst>
      <p:ext uri="{BB962C8B-B14F-4D97-AF65-F5344CB8AC3E}">
        <p14:creationId xmlns:p14="http://schemas.microsoft.com/office/powerpoint/2010/main" val="162217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0D076-8787-BC14-9132-697612D04294}"/>
              </a:ext>
            </a:extLst>
          </p:cNvPr>
          <p:cNvSpPr>
            <a:spLocks noGrp="1"/>
          </p:cNvSpPr>
          <p:nvPr>
            <p:ph type="title"/>
          </p:nvPr>
        </p:nvSpPr>
        <p:spPr/>
        <p:txBody>
          <a:bodyPr/>
          <a:lstStyle/>
          <a:p>
            <a:r>
              <a:rPr lang="en-AU" dirty="0"/>
              <a:t>Questions?</a:t>
            </a:r>
          </a:p>
        </p:txBody>
      </p:sp>
      <p:sp>
        <p:nvSpPr>
          <p:cNvPr id="3" name="Content Placeholder 2">
            <a:extLst>
              <a:ext uri="{FF2B5EF4-FFF2-40B4-BE49-F238E27FC236}">
                <a16:creationId xmlns:a16="http://schemas.microsoft.com/office/drawing/2014/main" id="{712CDEC0-B560-6ECA-5501-ABE44B27BC91}"/>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82105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8910-C98A-B720-2D2E-402148A8A77B}"/>
              </a:ext>
            </a:extLst>
          </p:cNvPr>
          <p:cNvSpPr>
            <a:spLocks noGrp="1"/>
          </p:cNvSpPr>
          <p:nvPr>
            <p:ph type="title"/>
          </p:nvPr>
        </p:nvSpPr>
        <p:spPr/>
        <p:txBody>
          <a:bodyPr>
            <a:normAutofit/>
          </a:bodyPr>
          <a:lstStyle/>
          <a:p>
            <a:r>
              <a:rPr lang="en-AU" sz="4800" dirty="0">
                <a:latin typeface="Arial" panose="020B0604020202020204" pitchFamily="34" charset="0"/>
                <a:cs typeface="Arial" panose="020B0604020202020204" pitchFamily="34" charset="0"/>
              </a:rPr>
              <a:t>                     TOP</a:t>
            </a:r>
          </a:p>
        </p:txBody>
      </p:sp>
      <p:pic>
        <p:nvPicPr>
          <p:cNvPr id="3074" name="Picture 2">
            <a:extLst>
              <a:ext uri="{FF2B5EF4-FFF2-40B4-BE49-F238E27FC236}">
                <a16:creationId xmlns:a16="http://schemas.microsoft.com/office/drawing/2014/main" id="{BE17609F-6796-A6CF-CB8A-B7BAB77AD5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01571"/>
            <a:ext cx="5969000" cy="3289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bortion (Surgical &amp; Medical) In Chembur | Dr. Pradnya Changede">
            <a:extLst>
              <a:ext uri="{FF2B5EF4-FFF2-40B4-BE49-F238E27FC236}">
                <a16:creationId xmlns:a16="http://schemas.microsoft.com/office/drawing/2014/main" id="{7C71E349-DD25-0D2B-27C8-BA305F87A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182" y="3197177"/>
            <a:ext cx="4846945" cy="268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4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13CB-4AD7-2082-CCDC-7019986FB7B8}"/>
              </a:ext>
            </a:extLst>
          </p:cNvPr>
          <p:cNvSpPr>
            <a:spLocks noGrp="1"/>
          </p:cNvSpPr>
          <p:nvPr>
            <p:ph type="title"/>
          </p:nvPr>
        </p:nvSpPr>
        <p:spPr/>
        <p:txBody>
          <a:bodyPr/>
          <a:lstStyle/>
          <a:p>
            <a:r>
              <a:rPr lang="en-AU" dirty="0" err="1"/>
              <a:t>ToP</a:t>
            </a:r>
            <a:r>
              <a:rPr lang="en-AU" dirty="0"/>
              <a:t> Act 2018 QLD</a:t>
            </a:r>
          </a:p>
        </p:txBody>
      </p:sp>
      <p:sp>
        <p:nvSpPr>
          <p:cNvPr id="3" name="Content Placeholder 2">
            <a:extLst>
              <a:ext uri="{FF2B5EF4-FFF2-40B4-BE49-F238E27FC236}">
                <a16:creationId xmlns:a16="http://schemas.microsoft.com/office/drawing/2014/main" id="{77424DB2-8081-7773-248E-000A515421FA}"/>
              </a:ext>
            </a:extLst>
          </p:cNvPr>
          <p:cNvSpPr>
            <a:spLocks noGrp="1"/>
          </p:cNvSpPr>
          <p:nvPr>
            <p:ph idx="1"/>
          </p:nvPr>
        </p:nvSpPr>
        <p:spPr>
          <a:xfrm>
            <a:off x="570451" y="1930401"/>
            <a:ext cx="8703551" cy="4110962"/>
          </a:xfrm>
        </p:spPr>
        <p:txBody>
          <a:bodyPr>
            <a:normAutofit/>
          </a:bodyPr>
          <a:lstStyle/>
          <a:p>
            <a:r>
              <a:rPr lang="en-AU" sz="1600" dirty="0">
                <a:latin typeface="Arial" panose="020B0604020202020204" pitchFamily="34" charset="0"/>
                <a:cs typeface="Arial" panose="020B0604020202020204" pitchFamily="34" charset="0"/>
              </a:rPr>
              <a:t>Under </a:t>
            </a:r>
            <a:r>
              <a:rPr lang="en-AU" sz="1600" dirty="0" err="1">
                <a:latin typeface="Arial" panose="020B0604020202020204" pitchFamily="34" charset="0"/>
                <a:cs typeface="Arial" panose="020B0604020202020204" pitchFamily="34" charset="0"/>
              </a:rPr>
              <a:t>ToP</a:t>
            </a:r>
            <a:r>
              <a:rPr lang="en-AU" sz="1600" dirty="0">
                <a:latin typeface="Arial" panose="020B0604020202020204" pitchFamily="34" charset="0"/>
                <a:cs typeface="Arial" panose="020B0604020202020204" pitchFamily="34" charset="0"/>
              </a:rPr>
              <a:t> Act 2018 –termination of pregnancy can be performed by a registered medical practitioner- Less than or equal to 22+0 weeks.</a:t>
            </a:r>
          </a:p>
          <a:p>
            <a:r>
              <a:rPr lang="en-AU" sz="1600" dirty="0">
                <a:latin typeface="Arial" panose="020B0604020202020204" pitchFamily="34" charset="0"/>
                <a:cs typeface="Arial" panose="020B0604020202020204" pitchFamily="34" charset="0"/>
              </a:rPr>
              <a:t>At or after 22+1 weeks – If the medical practitioner considers that, in all circumstances, the termination should be performed and the medical practitioner has consulted with another medical practitioner who considers that, an all the circumstances, the termination should be performed after considering current and future physical, psychological and social circumstances of women requesting it.</a:t>
            </a:r>
          </a:p>
        </p:txBody>
      </p:sp>
    </p:spTree>
    <p:extLst>
      <p:ext uri="{BB962C8B-B14F-4D97-AF65-F5344CB8AC3E}">
        <p14:creationId xmlns:p14="http://schemas.microsoft.com/office/powerpoint/2010/main" val="381343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5F59-0CFD-E1CB-BB73-F88829C8ADBB}"/>
              </a:ext>
            </a:extLst>
          </p:cNvPr>
          <p:cNvSpPr>
            <a:spLocks noGrp="1"/>
          </p:cNvSpPr>
          <p:nvPr>
            <p:ph type="title"/>
          </p:nvPr>
        </p:nvSpPr>
        <p:spPr/>
        <p:txBody>
          <a:bodyPr/>
          <a:lstStyle/>
          <a:p>
            <a:r>
              <a:rPr lang="en-AU" dirty="0"/>
              <a:t>MTOP pathway</a:t>
            </a:r>
          </a:p>
        </p:txBody>
      </p:sp>
      <p:sp>
        <p:nvSpPr>
          <p:cNvPr id="3" name="Content Placeholder 2">
            <a:extLst>
              <a:ext uri="{FF2B5EF4-FFF2-40B4-BE49-F238E27FC236}">
                <a16:creationId xmlns:a16="http://schemas.microsoft.com/office/drawing/2014/main" id="{D9B0E488-F9D6-13FE-837F-B482B8242357}"/>
              </a:ext>
            </a:extLst>
          </p:cNvPr>
          <p:cNvSpPr>
            <a:spLocks noGrp="1"/>
          </p:cNvSpPr>
          <p:nvPr>
            <p:ph idx="1"/>
          </p:nvPr>
        </p:nvSpPr>
        <p:spPr/>
        <p:txBody>
          <a:bodyPr/>
          <a:lstStyle/>
          <a:p>
            <a:r>
              <a:rPr lang="en-AU" sz="1600" dirty="0">
                <a:latin typeface="Arial" panose="020B0604020202020204" pitchFamily="34" charset="0"/>
                <a:cs typeface="Arial" panose="020B0604020202020204" pitchFamily="34" charset="0"/>
              </a:rPr>
              <a:t>Patients have to be in our catchment area.</a:t>
            </a:r>
          </a:p>
          <a:p>
            <a:r>
              <a:rPr lang="en-AU" sz="1600" dirty="0">
                <a:latin typeface="Arial" panose="020B0604020202020204" pitchFamily="34" charset="0"/>
                <a:cs typeface="Arial" panose="020B0604020202020204" pitchFamily="34" charset="0"/>
              </a:rPr>
              <a:t>All TOPs below 16 weeks are referred to external providers by either self referral or GP- </a:t>
            </a:r>
          </a:p>
          <a:p>
            <a:r>
              <a:rPr lang="en-AU" sz="1600" dirty="0">
                <a:latin typeface="Arial" panose="020B0604020202020204" pitchFamily="34" charset="0"/>
                <a:cs typeface="Arial" panose="020B0604020202020204" pitchFamily="34" charset="0"/>
              </a:rPr>
              <a:t>We facilitate MTOP after 16 weeks until 24 weeks.</a:t>
            </a:r>
          </a:p>
          <a:p>
            <a:r>
              <a:rPr lang="en-AU" sz="1600" dirty="0">
                <a:latin typeface="Arial" panose="020B0604020202020204" pitchFamily="34" charset="0"/>
                <a:cs typeface="Arial" panose="020B0604020202020204" pitchFamily="34" charset="0"/>
              </a:rPr>
              <a:t>Early TOPs with financial hardships can be funded by the hospital.</a:t>
            </a:r>
          </a:p>
          <a:p>
            <a:r>
              <a:rPr lang="en-AU" sz="1600" dirty="0">
                <a:latin typeface="Arial" panose="020B0604020202020204" pitchFamily="34" charset="0"/>
                <a:cs typeface="Arial" panose="020B0604020202020204" pitchFamily="34" charset="0"/>
              </a:rPr>
              <a:t>Referral comes to NUM- bereavement midwife contacts patient and made them aware of the appointment.</a:t>
            </a:r>
          </a:p>
          <a:p>
            <a:r>
              <a:rPr lang="en-AU" sz="1600" dirty="0">
                <a:latin typeface="Arial" panose="020B0604020202020204" pitchFamily="34" charset="0"/>
                <a:cs typeface="Arial" panose="020B0604020202020204" pitchFamily="34" charset="0"/>
              </a:rPr>
              <a:t>Social TOPs after 22 weeks are seen by social workers, 2 consultants need to approve, psychology review is considered, then goes to RBWH for feticide and again comes back to our service for further care.</a:t>
            </a:r>
          </a:p>
          <a:p>
            <a:endParaRPr lang="en-AU" dirty="0"/>
          </a:p>
        </p:txBody>
      </p:sp>
    </p:spTree>
    <p:extLst>
      <p:ext uri="{BB962C8B-B14F-4D97-AF65-F5344CB8AC3E}">
        <p14:creationId xmlns:p14="http://schemas.microsoft.com/office/powerpoint/2010/main" val="151072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708A-5E62-D62F-6C1B-E99EC7FB7EC2}"/>
              </a:ext>
            </a:extLst>
          </p:cNvPr>
          <p:cNvSpPr>
            <a:spLocks noGrp="1"/>
          </p:cNvSpPr>
          <p:nvPr>
            <p:ph type="title"/>
          </p:nvPr>
        </p:nvSpPr>
        <p:spPr/>
        <p:txBody>
          <a:bodyPr/>
          <a:lstStyle/>
          <a:p>
            <a:r>
              <a:rPr lang="en-AU" dirty="0"/>
              <a:t>Obtaining consent </a:t>
            </a:r>
          </a:p>
        </p:txBody>
      </p:sp>
      <p:sp>
        <p:nvSpPr>
          <p:cNvPr id="3" name="Content Placeholder 2">
            <a:extLst>
              <a:ext uri="{FF2B5EF4-FFF2-40B4-BE49-F238E27FC236}">
                <a16:creationId xmlns:a16="http://schemas.microsoft.com/office/drawing/2014/main" id="{22B82E30-8325-5307-5A61-875F69510E75}"/>
              </a:ext>
            </a:extLst>
          </p:cNvPr>
          <p:cNvSpPr>
            <a:spLocks noGrp="1"/>
          </p:cNvSpPr>
          <p:nvPr>
            <p:ph idx="1"/>
          </p:nvPr>
        </p:nvSpPr>
        <p:spPr/>
        <p:txBody>
          <a:bodyPr/>
          <a:lstStyle/>
          <a:p>
            <a:r>
              <a:rPr lang="en-AU" dirty="0"/>
              <a:t>Mental Health condition/illness- Capacity assessment is necessary from a psychiatrist. If no capacity- consult legal services, consent must come from court or QCAT.</a:t>
            </a:r>
          </a:p>
          <a:p>
            <a:r>
              <a:rPr lang="en-AU" dirty="0"/>
              <a:t>Minor-under 14- determine Gillick competency. </a:t>
            </a:r>
          </a:p>
          <a:p>
            <a:pPr marL="0" indent="0">
              <a:buNone/>
            </a:pPr>
            <a:r>
              <a:rPr lang="en-AU" dirty="0"/>
              <a:t>     If competent- pt van give consent. </a:t>
            </a:r>
          </a:p>
          <a:p>
            <a:pPr marL="0" indent="0">
              <a:buNone/>
            </a:pPr>
            <a:r>
              <a:rPr lang="en-AU" dirty="0"/>
              <a:t>     If not- parent can consent.  </a:t>
            </a:r>
          </a:p>
        </p:txBody>
      </p:sp>
    </p:spTree>
    <p:extLst>
      <p:ext uri="{BB962C8B-B14F-4D97-AF65-F5344CB8AC3E}">
        <p14:creationId xmlns:p14="http://schemas.microsoft.com/office/powerpoint/2010/main" val="206493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70F2-EC0A-774F-7479-2FB2E3519776}"/>
              </a:ext>
            </a:extLst>
          </p:cNvPr>
          <p:cNvSpPr>
            <a:spLocks noGrp="1"/>
          </p:cNvSpPr>
          <p:nvPr>
            <p:ph type="title"/>
          </p:nvPr>
        </p:nvSpPr>
        <p:spPr/>
        <p:txBody>
          <a:bodyPr/>
          <a:lstStyle/>
          <a:p>
            <a:r>
              <a:rPr lang="en-AU" dirty="0"/>
              <a:t>Antenatal pathology tests</a:t>
            </a:r>
          </a:p>
        </p:txBody>
      </p:sp>
      <p:sp>
        <p:nvSpPr>
          <p:cNvPr id="3" name="Content Placeholder 2">
            <a:extLst>
              <a:ext uri="{FF2B5EF4-FFF2-40B4-BE49-F238E27FC236}">
                <a16:creationId xmlns:a16="http://schemas.microsoft.com/office/drawing/2014/main" id="{4EBA25E5-0D4E-17D4-014B-CA9C069750D6}"/>
              </a:ext>
            </a:extLst>
          </p:cNvPr>
          <p:cNvSpPr>
            <a:spLocks noGrp="1"/>
          </p:cNvSpPr>
          <p:nvPr>
            <p:ph idx="1"/>
          </p:nvPr>
        </p:nvSpPr>
        <p:spPr>
          <a:xfrm>
            <a:off x="677333" y="2160589"/>
            <a:ext cx="9084081" cy="4521565"/>
          </a:xfrm>
        </p:spPr>
        <p:txBody>
          <a:bodyPr>
            <a:normAutofit fontScale="40000" lnSpcReduction="20000"/>
          </a:bodyPr>
          <a:lstStyle/>
          <a:p>
            <a:r>
              <a:rPr lang="en-AU" sz="4000" dirty="0">
                <a:effectLst/>
                <a:latin typeface="+mj-lt"/>
                <a:cs typeface="Arial" panose="020B0604020202020204" pitchFamily="34" charset="0"/>
              </a:rPr>
              <a:t>FBC, Blood Group and Antibodies</a:t>
            </a:r>
          </a:p>
          <a:p>
            <a:r>
              <a:rPr lang="en-AU" sz="4000" dirty="0">
                <a:effectLst/>
                <a:latin typeface="+mj-lt"/>
                <a:cs typeface="Arial" panose="020B0604020202020204" pitchFamily="34" charset="0"/>
              </a:rPr>
              <a:t>Syphilis serology</a:t>
            </a:r>
          </a:p>
          <a:p>
            <a:r>
              <a:rPr lang="en-AU" sz="4000" dirty="0">
                <a:effectLst/>
                <a:latin typeface="+mj-lt"/>
                <a:cs typeface="Arial" panose="020B0604020202020204" pitchFamily="34" charset="0"/>
              </a:rPr>
              <a:t>Rubella serology</a:t>
            </a:r>
          </a:p>
          <a:p>
            <a:r>
              <a:rPr lang="en-AU" sz="4000" dirty="0">
                <a:latin typeface="+mj-lt"/>
                <a:cs typeface="Arial" panose="020B0604020202020204" pitchFamily="34" charset="0"/>
              </a:rPr>
              <a:t>Varicella serology</a:t>
            </a:r>
            <a:endParaRPr lang="en-AU" sz="4000" dirty="0">
              <a:effectLst/>
              <a:latin typeface="+mj-lt"/>
              <a:cs typeface="Arial" panose="020B0604020202020204" pitchFamily="34" charset="0"/>
            </a:endParaRPr>
          </a:p>
          <a:p>
            <a:r>
              <a:rPr lang="en-AU" sz="4000" dirty="0">
                <a:effectLst/>
                <a:latin typeface="+mj-lt"/>
                <a:cs typeface="Arial" panose="020B0604020202020204" pitchFamily="34" charset="0"/>
              </a:rPr>
              <a:t>HIV &amp; Hepatitis B &amp; C Serology</a:t>
            </a:r>
          </a:p>
          <a:p>
            <a:r>
              <a:rPr lang="en-AU" sz="4000" dirty="0">
                <a:effectLst/>
                <a:latin typeface="+mj-lt"/>
                <a:cs typeface="Arial" panose="020B0604020202020204" pitchFamily="34" charset="0"/>
              </a:rPr>
              <a:t>CST if due</a:t>
            </a:r>
          </a:p>
          <a:p>
            <a:r>
              <a:rPr lang="en-AU" sz="4000" dirty="0">
                <a:solidFill>
                  <a:srgbClr val="303D54"/>
                </a:solidFill>
                <a:latin typeface="+mj-lt"/>
                <a:cs typeface="Arial" panose="020B0604020202020204" pitchFamily="34" charset="0"/>
              </a:rPr>
              <a:t>Ferritin levels/Iron studies</a:t>
            </a:r>
          </a:p>
          <a:p>
            <a:r>
              <a:rPr lang="en-AU" sz="4000" i="0" dirty="0">
                <a:solidFill>
                  <a:srgbClr val="303D54"/>
                </a:solidFill>
                <a:effectLst/>
                <a:latin typeface="+mj-lt"/>
                <a:cs typeface="Arial" panose="020B0604020202020204" pitchFamily="34" charset="0"/>
              </a:rPr>
              <a:t>Diabetes screening if indicated</a:t>
            </a:r>
          </a:p>
          <a:p>
            <a:r>
              <a:rPr lang="en-AU" sz="4000" i="0" dirty="0">
                <a:solidFill>
                  <a:srgbClr val="303D54"/>
                </a:solidFill>
                <a:effectLst/>
                <a:latin typeface="+mj-lt"/>
                <a:cs typeface="Arial" panose="020B0604020202020204" pitchFamily="34" charset="0"/>
              </a:rPr>
              <a:t>Chlamydia investigation for patients 25 years or under</a:t>
            </a:r>
          </a:p>
          <a:p>
            <a:r>
              <a:rPr lang="en-AU" sz="4000" i="0" dirty="0" err="1">
                <a:solidFill>
                  <a:srgbClr val="303D54"/>
                </a:solidFill>
                <a:effectLst/>
                <a:latin typeface="+mj-lt"/>
                <a:cs typeface="Arial" panose="020B0604020202020204" pitchFamily="34" charset="0"/>
              </a:rPr>
              <a:t>eLFTS</a:t>
            </a:r>
            <a:r>
              <a:rPr lang="en-AU" sz="4000" i="0" dirty="0">
                <a:solidFill>
                  <a:srgbClr val="303D54"/>
                </a:solidFill>
                <a:effectLst/>
                <a:latin typeface="+mj-lt"/>
                <a:cs typeface="Arial" panose="020B0604020202020204" pitchFamily="34" charset="0"/>
              </a:rPr>
              <a:t>- If BMI &gt;30, HTN, known renal/liver diseases</a:t>
            </a:r>
          </a:p>
          <a:p>
            <a:r>
              <a:rPr lang="en-AU" sz="4000" i="0" dirty="0">
                <a:solidFill>
                  <a:srgbClr val="303D54"/>
                </a:solidFill>
                <a:effectLst/>
                <a:latin typeface="+mj-lt"/>
                <a:cs typeface="Arial" panose="020B0604020202020204" pitchFamily="34" charset="0"/>
              </a:rPr>
              <a:t>TSH for pre-existing hypothyroidism</a:t>
            </a:r>
          </a:p>
          <a:p>
            <a:r>
              <a:rPr lang="en-AU" sz="4000" i="0" dirty="0">
                <a:solidFill>
                  <a:srgbClr val="303D54"/>
                </a:solidFill>
                <a:effectLst/>
                <a:latin typeface="+mj-lt"/>
                <a:cs typeface="Arial" panose="020B0604020202020204" pitchFamily="34" charset="0"/>
              </a:rPr>
              <a:t>Vit D levels</a:t>
            </a:r>
          </a:p>
          <a:p>
            <a:r>
              <a:rPr lang="en-AU" sz="4000" dirty="0">
                <a:effectLst/>
                <a:latin typeface="+mj-lt"/>
                <a:cs typeface="Arial" panose="020B0604020202020204" pitchFamily="34" charset="0"/>
              </a:rPr>
              <a:t>Midstream urine MCS, Proteinuria testing if indicated</a:t>
            </a:r>
          </a:p>
          <a:p>
            <a:endParaRPr lang="en-AU" dirty="0"/>
          </a:p>
        </p:txBody>
      </p:sp>
    </p:spTree>
    <p:extLst>
      <p:ext uri="{BB962C8B-B14F-4D97-AF65-F5344CB8AC3E}">
        <p14:creationId xmlns:p14="http://schemas.microsoft.com/office/powerpoint/2010/main" val="14452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4331-89B0-25F6-69C8-86BBB9FB1C60}"/>
              </a:ext>
            </a:extLst>
          </p:cNvPr>
          <p:cNvSpPr>
            <a:spLocks noGrp="1"/>
          </p:cNvSpPr>
          <p:nvPr>
            <p:ph type="title"/>
          </p:nvPr>
        </p:nvSpPr>
        <p:spPr/>
        <p:txBody>
          <a:bodyPr/>
          <a:lstStyle/>
          <a:p>
            <a:r>
              <a:rPr lang="en-AU" dirty="0"/>
              <a:t>Conscientious objection</a:t>
            </a:r>
          </a:p>
        </p:txBody>
      </p:sp>
      <p:sp>
        <p:nvSpPr>
          <p:cNvPr id="3" name="Content Placeholder 2">
            <a:extLst>
              <a:ext uri="{FF2B5EF4-FFF2-40B4-BE49-F238E27FC236}">
                <a16:creationId xmlns:a16="http://schemas.microsoft.com/office/drawing/2014/main" id="{CF270DFF-FF3A-F62C-A555-45D022A3F301}"/>
              </a:ext>
            </a:extLst>
          </p:cNvPr>
          <p:cNvSpPr>
            <a:spLocks noGrp="1"/>
          </p:cNvSpPr>
          <p:nvPr>
            <p:ph idx="1"/>
          </p:nvPr>
        </p:nvSpPr>
        <p:spPr/>
        <p:txBody>
          <a:bodyPr/>
          <a:lstStyle/>
          <a:p>
            <a:r>
              <a:rPr lang="en-AU" dirty="0"/>
              <a:t>If a registered practitioner has conscientious objection to the performance of the termination or providing advice about termination, then the registered health practitioner has a legal obligation to -</a:t>
            </a:r>
          </a:p>
          <a:p>
            <a:r>
              <a:rPr lang="en-AU" dirty="0"/>
              <a:t>Inform the patient of the </a:t>
            </a:r>
            <a:r>
              <a:rPr lang="en-AU"/>
              <a:t>conscientious objection. </a:t>
            </a:r>
            <a:endParaRPr lang="en-AU" dirty="0"/>
          </a:p>
          <a:p>
            <a:r>
              <a:rPr lang="en-AU" dirty="0"/>
              <a:t>Refer the patient to another staff member in their discipline, who does not have the objection. </a:t>
            </a:r>
          </a:p>
        </p:txBody>
      </p:sp>
    </p:spTree>
    <p:extLst>
      <p:ext uri="{BB962C8B-B14F-4D97-AF65-F5344CB8AC3E}">
        <p14:creationId xmlns:p14="http://schemas.microsoft.com/office/powerpoint/2010/main" val="66738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F68C-06FE-9A39-800D-623413B8F125}"/>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E39C7714-E18E-8D14-38E7-A1979AD8DFC1}"/>
              </a:ext>
            </a:extLst>
          </p:cNvPr>
          <p:cNvPicPr>
            <a:picLocks noGrp="1" noChangeAspect="1"/>
          </p:cNvPicPr>
          <p:nvPr>
            <p:ph idx="1"/>
          </p:nvPr>
        </p:nvPicPr>
        <p:blipFill>
          <a:blip r:embed="rId2"/>
          <a:stretch>
            <a:fillRect/>
          </a:stretch>
        </p:blipFill>
        <p:spPr>
          <a:xfrm>
            <a:off x="2481343" y="-139957"/>
            <a:ext cx="5645619" cy="7156578"/>
          </a:xfrm>
        </p:spPr>
      </p:pic>
    </p:spTree>
    <p:extLst>
      <p:ext uri="{BB962C8B-B14F-4D97-AF65-F5344CB8AC3E}">
        <p14:creationId xmlns:p14="http://schemas.microsoft.com/office/powerpoint/2010/main" val="327140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83FB-0F40-8107-F193-253228E771E1}"/>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2090D0C6-C115-53B6-992C-003B841763CC}"/>
              </a:ext>
            </a:extLst>
          </p:cNvPr>
          <p:cNvPicPr>
            <a:picLocks noGrp="1" noChangeAspect="1"/>
          </p:cNvPicPr>
          <p:nvPr>
            <p:ph idx="1"/>
          </p:nvPr>
        </p:nvPicPr>
        <p:blipFill>
          <a:blip r:embed="rId2"/>
          <a:stretch>
            <a:fillRect/>
          </a:stretch>
        </p:blipFill>
        <p:spPr>
          <a:xfrm>
            <a:off x="3355398" y="2160588"/>
            <a:ext cx="3241241" cy="3881437"/>
          </a:xfrm>
        </p:spPr>
      </p:pic>
    </p:spTree>
    <p:extLst>
      <p:ext uri="{BB962C8B-B14F-4D97-AF65-F5344CB8AC3E}">
        <p14:creationId xmlns:p14="http://schemas.microsoft.com/office/powerpoint/2010/main" val="1179518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78B0-3D34-5D34-AAE6-3A502E27826D}"/>
              </a:ext>
            </a:extLst>
          </p:cNvPr>
          <p:cNvSpPr>
            <a:spLocks noGrp="1"/>
          </p:cNvSpPr>
          <p:nvPr>
            <p:ph type="title"/>
          </p:nvPr>
        </p:nvSpPr>
        <p:spPr/>
        <p:txBody>
          <a:bodyPr/>
          <a:lstStyle/>
          <a:p>
            <a:endParaRPr lang="en-AU" dirty="0"/>
          </a:p>
        </p:txBody>
      </p:sp>
      <p:pic>
        <p:nvPicPr>
          <p:cNvPr id="1026" name="Picture 2" descr="Termination of pregnancy diagram">
            <a:extLst>
              <a:ext uri="{FF2B5EF4-FFF2-40B4-BE49-F238E27FC236}">
                <a16:creationId xmlns:a16="http://schemas.microsoft.com/office/drawing/2014/main" id="{DE5D1FFA-571A-8801-A2D8-C884B747EB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5528" y="2071397"/>
            <a:ext cx="1063133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25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889E-46FD-E57F-059C-28EF299FB501}"/>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0D8F2C6C-5F4B-48E1-9C05-ADB0DF423FC4}"/>
              </a:ext>
            </a:extLst>
          </p:cNvPr>
          <p:cNvSpPr>
            <a:spLocks noGrp="1"/>
          </p:cNvSpPr>
          <p:nvPr>
            <p:ph idx="1"/>
          </p:nvPr>
        </p:nvSpPr>
        <p:spPr/>
        <p:txBody>
          <a:bodyPr>
            <a:normAutofit/>
          </a:bodyPr>
          <a:lstStyle/>
          <a:p>
            <a:pPr algn="l"/>
            <a:r>
              <a:rPr lang="en-AU" b="1" i="0" dirty="0">
                <a:solidFill>
                  <a:srgbClr val="303D54"/>
                </a:solidFill>
                <a:effectLst/>
                <a:latin typeface="Lato" panose="020F0502020204030204" pitchFamily="34" charset="0"/>
              </a:rPr>
              <a:t>NGO provider information</a:t>
            </a:r>
          </a:p>
          <a:p>
            <a:pPr algn="l">
              <a:buFont typeface="Arial" panose="020B0604020202020204" pitchFamily="34" charset="0"/>
              <a:buChar char="•"/>
            </a:pPr>
            <a:r>
              <a:rPr lang="en-AU" b="0" i="0" u="sng" dirty="0">
                <a:solidFill>
                  <a:srgbClr val="303D54"/>
                </a:solidFill>
                <a:effectLst/>
                <a:latin typeface="Lato" panose="020F0502020204030204" pitchFamily="34" charset="0"/>
                <a:hlinkClick r:id="rId2"/>
              </a:rPr>
              <a:t>Abortion Online</a:t>
            </a:r>
            <a:endParaRPr lang="en-AU" b="0" i="0" dirty="0">
              <a:solidFill>
                <a:srgbClr val="303D54"/>
              </a:solidFill>
              <a:effectLst/>
              <a:latin typeface="Lato" panose="020F0502020204030204" pitchFamily="34" charset="0"/>
            </a:endParaRPr>
          </a:p>
          <a:p>
            <a:pPr algn="l">
              <a:buFont typeface="Arial" panose="020B0604020202020204" pitchFamily="34" charset="0"/>
              <a:buChar char="•"/>
            </a:pPr>
            <a:r>
              <a:rPr lang="en-AU" b="0" i="0" u="sng" dirty="0">
                <a:solidFill>
                  <a:srgbClr val="303D54"/>
                </a:solidFill>
                <a:effectLst/>
                <a:latin typeface="Lato" panose="020F0502020204030204" pitchFamily="34" charset="0"/>
                <a:hlinkClick r:id="rId3"/>
              </a:rPr>
              <a:t>Children by Choice</a:t>
            </a:r>
            <a:br>
              <a:rPr lang="en-AU" b="0" i="0" dirty="0">
                <a:solidFill>
                  <a:srgbClr val="303D54"/>
                </a:solidFill>
                <a:effectLst/>
                <a:latin typeface="Lato" panose="020F0502020204030204" pitchFamily="34" charset="0"/>
              </a:rPr>
            </a:br>
            <a:r>
              <a:rPr lang="en-AU" b="0" i="0" dirty="0">
                <a:solidFill>
                  <a:srgbClr val="303D54"/>
                </a:solidFill>
                <a:effectLst/>
                <a:latin typeface="Lato" panose="020F0502020204030204" pitchFamily="34" charset="0"/>
              </a:rPr>
              <a:t>For counselling, information and referral</a:t>
            </a:r>
            <a:br>
              <a:rPr lang="en-AU" b="0" i="0" dirty="0">
                <a:solidFill>
                  <a:srgbClr val="303D54"/>
                </a:solidFill>
                <a:effectLst/>
                <a:latin typeface="Lato" panose="020F0502020204030204" pitchFamily="34" charset="0"/>
              </a:rPr>
            </a:br>
            <a:r>
              <a:rPr lang="en-AU" b="0" i="0" dirty="0">
                <a:solidFill>
                  <a:srgbClr val="303D54"/>
                </a:solidFill>
                <a:effectLst/>
                <a:latin typeface="Lato" panose="020F0502020204030204" pitchFamily="34" charset="0"/>
              </a:rPr>
              <a:t>Phone 1800 177 725 Queensland-wide</a:t>
            </a:r>
          </a:p>
          <a:p>
            <a:pPr algn="l">
              <a:buFont typeface="Arial" panose="020B0604020202020204" pitchFamily="34" charset="0"/>
              <a:buChar char="•"/>
            </a:pPr>
            <a:r>
              <a:rPr lang="en-AU" b="0" i="0" u="sng" dirty="0">
                <a:solidFill>
                  <a:srgbClr val="303D54"/>
                </a:solidFill>
                <a:effectLst/>
                <a:latin typeface="Lato" panose="020F0502020204030204" pitchFamily="34" charset="0"/>
                <a:hlinkClick r:id="rId4"/>
              </a:rPr>
              <a:t>Marie Stopes</a:t>
            </a:r>
            <a:br>
              <a:rPr lang="en-AU" b="0" i="0" dirty="0">
                <a:solidFill>
                  <a:srgbClr val="303D54"/>
                </a:solidFill>
                <a:effectLst/>
                <a:latin typeface="Lato" panose="020F0502020204030204" pitchFamily="34" charset="0"/>
              </a:rPr>
            </a:br>
            <a:r>
              <a:rPr lang="en-AU" b="0" i="0" dirty="0">
                <a:solidFill>
                  <a:srgbClr val="303D54"/>
                </a:solidFill>
                <a:effectLst/>
                <a:latin typeface="Lato" panose="020F0502020204030204" pitchFamily="34" charset="0"/>
              </a:rPr>
              <a:t>Brisbane, for a surgical or medical </a:t>
            </a:r>
            <a:r>
              <a:rPr lang="en-AU" b="0" i="0" dirty="0" err="1">
                <a:solidFill>
                  <a:srgbClr val="303D54"/>
                </a:solidFill>
                <a:effectLst/>
                <a:latin typeface="Lato" panose="020F0502020204030204" pitchFamily="34" charset="0"/>
              </a:rPr>
              <a:t>ToP</a:t>
            </a:r>
            <a:br>
              <a:rPr lang="en-AU" b="0" i="0" dirty="0">
                <a:solidFill>
                  <a:srgbClr val="303D54"/>
                </a:solidFill>
                <a:effectLst/>
                <a:latin typeface="Lato" panose="020F0502020204030204" pitchFamily="34" charset="0"/>
              </a:rPr>
            </a:br>
            <a:r>
              <a:rPr lang="en-AU" b="0" i="0" dirty="0">
                <a:solidFill>
                  <a:srgbClr val="303D54"/>
                </a:solidFill>
                <a:effectLst/>
                <a:latin typeface="Lato" panose="020F0502020204030204" pitchFamily="34" charset="0"/>
              </a:rPr>
              <a:t>Phone: 1300 323 197</a:t>
            </a:r>
          </a:p>
          <a:p>
            <a:pPr algn="l">
              <a:buFont typeface="Arial" panose="020B0604020202020204" pitchFamily="34" charset="0"/>
              <a:buChar char="•"/>
            </a:pPr>
            <a:r>
              <a:rPr lang="en-AU" b="0" i="0" u="sng" dirty="0">
                <a:solidFill>
                  <a:srgbClr val="303D54"/>
                </a:solidFill>
                <a:effectLst/>
                <a:latin typeface="Lato" panose="020F0502020204030204" pitchFamily="34" charset="0"/>
                <a:hlinkClick r:id="rId5"/>
              </a:rPr>
              <a:t>True Relationships</a:t>
            </a:r>
            <a:br>
              <a:rPr lang="en-AU" b="0" i="0" dirty="0">
                <a:solidFill>
                  <a:srgbClr val="303D54"/>
                </a:solidFill>
                <a:effectLst/>
                <a:latin typeface="Lato" panose="020F0502020204030204" pitchFamily="34" charset="0"/>
              </a:rPr>
            </a:br>
            <a:r>
              <a:rPr lang="en-AU" b="0" i="0" dirty="0">
                <a:solidFill>
                  <a:srgbClr val="303D54"/>
                </a:solidFill>
                <a:effectLst/>
                <a:latin typeface="Lato" panose="020F0502020204030204" pitchFamily="34" charset="0"/>
              </a:rPr>
              <a:t>Ipswich, for a medical </a:t>
            </a:r>
            <a:r>
              <a:rPr lang="en-AU" b="0" i="0" dirty="0" err="1">
                <a:solidFill>
                  <a:srgbClr val="303D54"/>
                </a:solidFill>
                <a:effectLst/>
                <a:latin typeface="Lato" panose="020F0502020204030204" pitchFamily="34" charset="0"/>
              </a:rPr>
              <a:t>ToP</a:t>
            </a:r>
            <a:br>
              <a:rPr lang="en-AU" b="0" i="0" dirty="0">
                <a:solidFill>
                  <a:srgbClr val="303D54"/>
                </a:solidFill>
                <a:effectLst/>
                <a:latin typeface="Lato" panose="020F0502020204030204" pitchFamily="34" charset="0"/>
              </a:rPr>
            </a:br>
            <a:r>
              <a:rPr lang="en-AU" b="0" i="0" dirty="0">
                <a:solidFill>
                  <a:srgbClr val="303D54"/>
                </a:solidFill>
                <a:effectLst/>
                <a:latin typeface="Lato" panose="020F0502020204030204" pitchFamily="34" charset="0"/>
              </a:rPr>
              <a:t>Phone (07) 3281 4088</a:t>
            </a:r>
          </a:p>
          <a:p>
            <a:endParaRPr lang="en-AU" dirty="0"/>
          </a:p>
        </p:txBody>
      </p:sp>
    </p:spTree>
    <p:extLst>
      <p:ext uri="{BB962C8B-B14F-4D97-AF65-F5344CB8AC3E}">
        <p14:creationId xmlns:p14="http://schemas.microsoft.com/office/powerpoint/2010/main" val="1133086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95AE-D39F-CEFD-C540-9DBF571DDE2E}"/>
              </a:ext>
            </a:extLst>
          </p:cNvPr>
          <p:cNvSpPr>
            <a:spLocks noGrp="1"/>
          </p:cNvSpPr>
          <p:nvPr>
            <p:ph type="title"/>
          </p:nvPr>
        </p:nvSpPr>
        <p:spPr>
          <a:xfrm>
            <a:off x="5419287" y="1879134"/>
            <a:ext cx="6700551" cy="2336229"/>
          </a:xfrm>
        </p:spPr>
        <p:txBody>
          <a:bodyPr>
            <a:noAutofit/>
          </a:bodyPr>
          <a:lstStyle/>
          <a:p>
            <a:r>
              <a:rPr lang="en-AU" sz="2400" b="1" dirty="0">
                <a:solidFill>
                  <a:srgbClr val="7030A0"/>
                </a:solidFill>
                <a:latin typeface="Arial" panose="020B0604020202020204" pitchFamily="34" charset="0"/>
                <a:cs typeface="Arial" panose="020B0604020202020204" pitchFamily="34" charset="0"/>
              </a:rPr>
              <a:t>Options Clinic</a:t>
            </a:r>
            <a:br>
              <a:rPr lang="en-AU" sz="2400" b="1" dirty="0">
                <a:solidFill>
                  <a:srgbClr val="7030A0"/>
                </a:solidFill>
                <a:latin typeface="Arial" panose="020B0604020202020204" pitchFamily="34" charset="0"/>
                <a:cs typeface="Arial" panose="020B0604020202020204" pitchFamily="34" charset="0"/>
              </a:rPr>
            </a:br>
            <a:br>
              <a:rPr lang="en-AU" sz="2400" b="1" dirty="0">
                <a:solidFill>
                  <a:srgbClr val="7030A0"/>
                </a:solidFill>
                <a:latin typeface="Arial" panose="020B0604020202020204" pitchFamily="34" charset="0"/>
                <a:cs typeface="Arial" panose="020B0604020202020204" pitchFamily="34" charset="0"/>
              </a:rPr>
            </a:br>
            <a:r>
              <a:rPr lang="en-AU" sz="2400" b="1" dirty="0">
                <a:solidFill>
                  <a:srgbClr val="7030A0"/>
                </a:solidFill>
                <a:latin typeface="Arial" panose="020B0604020202020204" pitchFamily="34" charset="0"/>
                <a:cs typeface="Arial" panose="020B0604020202020204" pitchFamily="34" charset="0"/>
              </a:rPr>
              <a:t>True Relationships &amp; Reproductive Health</a:t>
            </a:r>
            <a:br>
              <a:rPr lang="en-AU" sz="2400" b="1" dirty="0">
                <a:solidFill>
                  <a:srgbClr val="7030A0"/>
                </a:solidFill>
                <a:latin typeface="Arial" panose="020B0604020202020204" pitchFamily="34" charset="0"/>
                <a:cs typeface="Arial" panose="020B0604020202020204" pitchFamily="34" charset="0"/>
              </a:rPr>
            </a:br>
            <a:br>
              <a:rPr lang="en-AU" sz="2400" b="1" dirty="0">
                <a:solidFill>
                  <a:srgbClr val="7030A0"/>
                </a:solidFill>
                <a:latin typeface="Arial" panose="020B0604020202020204" pitchFamily="34" charset="0"/>
                <a:cs typeface="Arial" panose="020B0604020202020204" pitchFamily="34" charset="0"/>
              </a:rPr>
            </a:br>
            <a:r>
              <a:rPr lang="en-AU" sz="2400" b="1" dirty="0" err="1">
                <a:solidFill>
                  <a:srgbClr val="7030A0"/>
                </a:solidFill>
                <a:latin typeface="Arial" panose="020B0604020202020204" pitchFamily="34" charset="0"/>
                <a:cs typeface="Arial" panose="020B0604020202020204" pitchFamily="34" charset="0"/>
              </a:rPr>
              <a:t>SkyArch</a:t>
            </a:r>
            <a:r>
              <a:rPr lang="en-AU" sz="2400" b="1" dirty="0">
                <a:solidFill>
                  <a:srgbClr val="7030A0"/>
                </a:solidFill>
                <a:latin typeface="Arial" panose="020B0604020202020204" pitchFamily="34" charset="0"/>
                <a:cs typeface="Arial" panose="020B0604020202020204" pitchFamily="34" charset="0"/>
              </a:rPr>
              <a:t> Medical clinic</a:t>
            </a:r>
            <a:br>
              <a:rPr lang="en-AU" sz="2400" b="1" dirty="0">
                <a:solidFill>
                  <a:srgbClr val="7030A0"/>
                </a:solidFill>
                <a:latin typeface="Arial" panose="020B0604020202020204" pitchFamily="34" charset="0"/>
                <a:cs typeface="Arial" panose="020B0604020202020204" pitchFamily="34" charset="0"/>
              </a:rPr>
            </a:br>
            <a:br>
              <a:rPr lang="en-AU" sz="2400" b="1" dirty="0">
                <a:solidFill>
                  <a:srgbClr val="7030A0"/>
                </a:solidFill>
                <a:latin typeface="Arial" panose="020B0604020202020204" pitchFamily="34" charset="0"/>
                <a:cs typeface="Arial" panose="020B0604020202020204" pitchFamily="34" charset="0"/>
              </a:rPr>
            </a:br>
            <a:r>
              <a:rPr lang="en-AU" sz="2400" b="1" dirty="0">
                <a:solidFill>
                  <a:srgbClr val="7030A0"/>
                </a:solidFill>
                <a:latin typeface="Arial" panose="020B0604020202020204" pitchFamily="34" charset="0"/>
                <a:cs typeface="Arial" panose="020B0604020202020204" pitchFamily="34" charset="0"/>
              </a:rPr>
              <a:t>MSI Brisbane Abortion &amp; contraception clinic</a:t>
            </a:r>
            <a:br>
              <a:rPr lang="en-AU" sz="2400" b="1" dirty="0">
                <a:solidFill>
                  <a:srgbClr val="7030A0"/>
                </a:solidFill>
                <a:latin typeface="Arial" panose="020B0604020202020204" pitchFamily="34" charset="0"/>
                <a:cs typeface="Arial" panose="020B0604020202020204" pitchFamily="34" charset="0"/>
              </a:rPr>
            </a:br>
            <a:endParaRPr lang="en-AU" sz="2400" b="1" dirty="0">
              <a:solidFill>
                <a:srgbClr val="7030A0"/>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94ED0ED-D880-3F30-CC7E-EE145B3BEB11}"/>
              </a:ext>
            </a:extLst>
          </p:cNvPr>
          <p:cNvPicPr>
            <a:picLocks noGrp="1" noChangeAspect="1"/>
          </p:cNvPicPr>
          <p:nvPr>
            <p:ph idx="1"/>
          </p:nvPr>
        </p:nvPicPr>
        <p:blipFill>
          <a:blip r:embed="rId2"/>
          <a:stretch>
            <a:fillRect/>
          </a:stretch>
        </p:blipFill>
        <p:spPr>
          <a:xfrm>
            <a:off x="265511" y="1273628"/>
            <a:ext cx="4912979" cy="4310743"/>
          </a:xfrm>
        </p:spPr>
      </p:pic>
    </p:spTree>
    <p:extLst>
      <p:ext uri="{BB962C8B-B14F-4D97-AF65-F5344CB8AC3E}">
        <p14:creationId xmlns:p14="http://schemas.microsoft.com/office/powerpoint/2010/main" val="1549226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6350-9D40-7717-3CE5-37FC0ED6E498}"/>
              </a:ext>
            </a:extLst>
          </p:cNvPr>
          <p:cNvSpPr>
            <a:spLocks noGrp="1"/>
          </p:cNvSpPr>
          <p:nvPr>
            <p:ph type="title"/>
          </p:nvPr>
        </p:nvSpPr>
        <p:spPr/>
        <p:txBody>
          <a:bodyPr/>
          <a:lstStyle/>
          <a:p>
            <a:r>
              <a:rPr lang="en-AU"/>
              <a:t>Cost of TOP</a:t>
            </a:r>
          </a:p>
        </p:txBody>
      </p:sp>
      <p:sp>
        <p:nvSpPr>
          <p:cNvPr id="3" name="Content Placeholder 2">
            <a:extLst>
              <a:ext uri="{FF2B5EF4-FFF2-40B4-BE49-F238E27FC236}">
                <a16:creationId xmlns:a16="http://schemas.microsoft.com/office/drawing/2014/main" id="{B2BACC92-1D3D-D3DF-08DE-DE95A44A5468}"/>
              </a:ext>
            </a:extLst>
          </p:cNvPr>
          <p:cNvSpPr>
            <a:spLocks noGrp="1"/>
          </p:cNvSpPr>
          <p:nvPr>
            <p:ph idx="1"/>
          </p:nvPr>
        </p:nvSpPr>
        <p:spPr/>
        <p:txBody>
          <a:bodyPr/>
          <a:lstStyle/>
          <a:p>
            <a:pPr algn="l" fontAlgn="base"/>
            <a:r>
              <a:rPr lang="en-AU" i="0" dirty="0">
                <a:solidFill>
                  <a:srgbClr val="006080"/>
                </a:solidFill>
                <a:effectLst/>
                <a:latin typeface="Apercu Medium"/>
              </a:rPr>
              <a:t>People with Health Care Card- </a:t>
            </a:r>
            <a:r>
              <a:rPr lang="en-AU" i="0" dirty="0">
                <a:solidFill>
                  <a:srgbClr val="000000"/>
                </a:solidFill>
                <a:effectLst/>
                <a:latin typeface="Apercu Medium"/>
              </a:rPr>
              <a:t>Your starting price is $740</a:t>
            </a:r>
          </a:p>
          <a:p>
            <a:pPr algn="l" fontAlgn="base"/>
            <a:r>
              <a:rPr lang="en-AU" i="0" dirty="0">
                <a:solidFill>
                  <a:srgbClr val="006080"/>
                </a:solidFill>
                <a:effectLst/>
                <a:latin typeface="Apercu Medium"/>
              </a:rPr>
              <a:t>People with Medicare Card-</a:t>
            </a:r>
            <a:r>
              <a:rPr lang="en-AU" i="0" dirty="0">
                <a:solidFill>
                  <a:srgbClr val="000000"/>
                </a:solidFill>
                <a:effectLst/>
                <a:latin typeface="Apercu Medium"/>
              </a:rPr>
              <a:t>Your starting price is $775</a:t>
            </a:r>
          </a:p>
          <a:p>
            <a:pPr algn="l" fontAlgn="base"/>
            <a:r>
              <a:rPr lang="en-AU" i="0" dirty="0">
                <a:solidFill>
                  <a:srgbClr val="006080"/>
                </a:solidFill>
                <a:effectLst/>
                <a:latin typeface="Apercu Medium"/>
              </a:rPr>
              <a:t>People without Medicare-</a:t>
            </a:r>
            <a:r>
              <a:rPr lang="en-AU" i="0" dirty="0">
                <a:solidFill>
                  <a:srgbClr val="000000"/>
                </a:solidFill>
                <a:effectLst/>
                <a:latin typeface="Apercu Medium"/>
              </a:rPr>
              <a:t>Your starting price is $1,185</a:t>
            </a:r>
          </a:p>
          <a:p>
            <a:pPr algn="l" fontAlgn="base"/>
            <a:r>
              <a:rPr lang="en-AU" dirty="0">
                <a:solidFill>
                  <a:srgbClr val="000000"/>
                </a:solidFill>
                <a:latin typeface="Apercu Medium"/>
              </a:rPr>
              <a:t>Insertion of LRAC (Implanon, Mirena, Depot-</a:t>
            </a:r>
            <a:r>
              <a:rPr lang="en-AU" dirty="0" err="1">
                <a:solidFill>
                  <a:srgbClr val="000000"/>
                </a:solidFill>
                <a:latin typeface="Apercu Medium"/>
              </a:rPr>
              <a:t>provera</a:t>
            </a:r>
            <a:r>
              <a:rPr lang="en-AU" dirty="0">
                <a:solidFill>
                  <a:srgbClr val="000000"/>
                </a:solidFill>
                <a:latin typeface="Apercu Medium"/>
              </a:rPr>
              <a:t>)</a:t>
            </a:r>
          </a:p>
          <a:p>
            <a:pPr algn="l" fontAlgn="base"/>
            <a:r>
              <a:rPr lang="en-AU" dirty="0">
                <a:solidFill>
                  <a:srgbClr val="000000"/>
                </a:solidFill>
                <a:latin typeface="Apercu Medium"/>
              </a:rPr>
              <a:t> is free with surgical abortion-BYO</a:t>
            </a:r>
            <a:endParaRPr lang="en-AU" i="0" dirty="0">
              <a:solidFill>
                <a:srgbClr val="000000"/>
              </a:solidFill>
              <a:effectLst/>
              <a:latin typeface="Apercu Medium"/>
            </a:endParaRPr>
          </a:p>
          <a:p>
            <a:endParaRPr lang="en-AU" dirty="0"/>
          </a:p>
        </p:txBody>
      </p:sp>
    </p:spTree>
    <p:extLst>
      <p:ext uri="{BB962C8B-B14F-4D97-AF65-F5344CB8AC3E}">
        <p14:creationId xmlns:p14="http://schemas.microsoft.com/office/powerpoint/2010/main" val="3842726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49A1-CC68-3D6D-A745-0A9817635DBA}"/>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F4288071-4EE7-BC3C-8E32-5231EC62E2B1}"/>
              </a:ext>
            </a:extLst>
          </p:cNvPr>
          <p:cNvPicPr>
            <a:picLocks noGrp="1" noChangeAspect="1"/>
          </p:cNvPicPr>
          <p:nvPr>
            <p:ph idx="1"/>
          </p:nvPr>
        </p:nvPicPr>
        <p:blipFill>
          <a:blip r:embed="rId2"/>
          <a:stretch>
            <a:fillRect/>
          </a:stretch>
        </p:blipFill>
        <p:spPr>
          <a:xfrm>
            <a:off x="677862" y="1054359"/>
            <a:ext cx="10285607" cy="5309119"/>
          </a:xfrm>
        </p:spPr>
      </p:pic>
    </p:spTree>
    <p:extLst>
      <p:ext uri="{BB962C8B-B14F-4D97-AF65-F5344CB8AC3E}">
        <p14:creationId xmlns:p14="http://schemas.microsoft.com/office/powerpoint/2010/main" val="715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3377-9F40-AB50-E73F-E31AEB885B92}"/>
              </a:ext>
            </a:extLst>
          </p:cNvPr>
          <p:cNvSpPr>
            <a:spLocks noGrp="1"/>
          </p:cNvSpPr>
          <p:nvPr>
            <p:ph type="title"/>
          </p:nvPr>
        </p:nvSpPr>
        <p:spPr/>
        <p:txBody>
          <a:bodyPr/>
          <a:lstStyle/>
          <a:p>
            <a:endParaRPr lang="en-AU"/>
          </a:p>
        </p:txBody>
      </p:sp>
      <p:graphicFrame>
        <p:nvGraphicFramePr>
          <p:cNvPr id="4" name="Content Placeholder 3">
            <a:extLst>
              <a:ext uri="{FF2B5EF4-FFF2-40B4-BE49-F238E27FC236}">
                <a16:creationId xmlns:a16="http://schemas.microsoft.com/office/drawing/2014/main" id="{052F896A-C4D8-38EA-A15F-562AB1A9AD7F}"/>
              </a:ext>
            </a:extLst>
          </p:cNvPr>
          <p:cNvGraphicFramePr>
            <a:graphicFrameLocks noGrp="1" noChangeAspect="1"/>
          </p:cNvGraphicFramePr>
          <p:nvPr>
            <p:ph idx="1"/>
            <p:extLst>
              <p:ext uri="{D42A27DB-BD31-4B8C-83A1-F6EECF244321}">
                <p14:modId xmlns:p14="http://schemas.microsoft.com/office/powerpoint/2010/main" val="1106146127"/>
              </p:ext>
            </p:extLst>
          </p:nvPr>
        </p:nvGraphicFramePr>
        <p:xfrm>
          <a:off x="2526083" y="-103464"/>
          <a:ext cx="5033394" cy="6848214"/>
        </p:xfrm>
        <a:graphic>
          <a:graphicData uri="http://schemas.openxmlformats.org/presentationml/2006/ole">
            <mc:AlternateContent xmlns:mc="http://schemas.openxmlformats.org/markup-compatibility/2006">
              <mc:Choice xmlns:v="urn:schemas-microsoft-com:vml" Requires="v">
                <p:oleObj name="Acrobat Document" r:id="rId2" imgW="5667198" imgH="8020037" progId="AcroExch.Document.2020">
                  <p:embed/>
                </p:oleObj>
              </mc:Choice>
              <mc:Fallback>
                <p:oleObj name="Acrobat Document" r:id="rId2" imgW="5667198" imgH="8020037" progId="AcroExch.Document.2020">
                  <p:embed/>
                  <p:pic>
                    <p:nvPicPr>
                      <p:cNvPr id="0" name=""/>
                      <p:cNvPicPr/>
                      <p:nvPr/>
                    </p:nvPicPr>
                    <p:blipFill>
                      <a:blip r:embed="rId3"/>
                      <a:stretch>
                        <a:fillRect/>
                      </a:stretch>
                    </p:blipFill>
                    <p:spPr>
                      <a:xfrm>
                        <a:off x="2526083" y="-103464"/>
                        <a:ext cx="5033394" cy="6848214"/>
                      </a:xfrm>
                      <a:prstGeom prst="rect">
                        <a:avLst/>
                      </a:prstGeom>
                    </p:spPr>
                  </p:pic>
                </p:oleObj>
              </mc:Fallback>
            </mc:AlternateContent>
          </a:graphicData>
        </a:graphic>
      </p:graphicFrame>
    </p:spTree>
    <p:extLst>
      <p:ext uri="{BB962C8B-B14F-4D97-AF65-F5344CB8AC3E}">
        <p14:creationId xmlns:p14="http://schemas.microsoft.com/office/powerpoint/2010/main" val="393508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214D-38CC-D54A-DF1F-1B66CC3B35C3}"/>
              </a:ext>
            </a:extLst>
          </p:cNvPr>
          <p:cNvSpPr>
            <a:spLocks noGrp="1"/>
          </p:cNvSpPr>
          <p:nvPr>
            <p:ph type="title"/>
          </p:nvPr>
        </p:nvSpPr>
        <p:spPr/>
        <p:txBody>
          <a:bodyPr/>
          <a:lstStyle/>
          <a:p>
            <a:r>
              <a:rPr lang="en-AU" dirty="0"/>
              <a:t>Preconception/prenatal Genetic screening</a:t>
            </a:r>
          </a:p>
        </p:txBody>
      </p:sp>
      <p:sp>
        <p:nvSpPr>
          <p:cNvPr id="3" name="Content Placeholder 2">
            <a:extLst>
              <a:ext uri="{FF2B5EF4-FFF2-40B4-BE49-F238E27FC236}">
                <a16:creationId xmlns:a16="http://schemas.microsoft.com/office/drawing/2014/main" id="{88F2B967-3BB8-7065-4BDC-7BF712D14EBC}"/>
              </a:ext>
            </a:extLst>
          </p:cNvPr>
          <p:cNvSpPr>
            <a:spLocks noGrp="1"/>
          </p:cNvSpPr>
          <p:nvPr>
            <p:ph idx="1"/>
          </p:nvPr>
        </p:nvSpPr>
        <p:spPr/>
        <p:txBody>
          <a:bodyPr>
            <a:normAutofit/>
          </a:bodyPr>
          <a:lstStyle/>
          <a:p>
            <a:r>
              <a:rPr lang="en-AU" sz="1600" dirty="0">
                <a:latin typeface="Arial" panose="020B0604020202020204" pitchFamily="34" charset="0"/>
                <a:cs typeface="Arial" panose="020B0604020202020204" pitchFamily="34" charset="0"/>
              </a:rPr>
              <a:t>Prenatal </a:t>
            </a:r>
            <a:r>
              <a:rPr lang="en-AU" sz="1600" b="1" dirty="0">
                <a:latin typeface="Arial" panose="020B0604020202020204" pitchFamily="34" charset="0"/>
                <a:cs typeface="Arial" panose="020B0604020202020204" pitchFamily="34" charset="0"/>
              </a:rPr>
              <a:t>chromosomal screening</a:t>
            </a:r>
            <a:r>
              <a:rPr lang="en-AU" sz="1600" dirty="0">
                <a:latin typeface="Arial" panose="020B0604020202020204" pitchFamily="34" charset="0"/>
                <a:cs typeface="Arial" panose="020B0604020202020204" pitchFamily="34" charset="0"/>
              </a:rPr>
              <a:t>-</a:t>
            </a:r>
            <a:r>
              <a:rPr lang="en-AU" sz="1600" b="1" dirty="0">
                <a:latin typeface="Arial" panose="020B0604020202020204" pitchFamily="34" charset="0"/>
                <a:cs typeface="Arial" panose="020B0604020202020204" pitchFamily="34" charset="0"/>
              </a:rPr>
              <a:t> </a:t>
            </a:r>
            <a:r>
              <a:rPr lang="en-AU" sz="1600" dirty="0">
                <a:latin typeface="Arial" panose="020B0604020202020204" pitchFamily="34" charset="0"/>
                <a:cs typeface="Arial" panose="020B0604020202020204" pitchFamily="34" charset="0"/>
              </a:rPr>
              <a:t>offered during pregnancy.</a:t>
            </a:r>
          </a:p>
          <a:p>
            <a:r>
              <a:rPr lang="en-AU" sz="1600" dirty="0">
                <a:latin typeface="Arial" panose="020B0604020202020204" pitchFamily="34" charset="0"/>
                <a:cs typeface="Arial" panose="020B0604020202020204" pitchFamily="34" charset="0"/>
              </a:rPr>
              <a:t>RGCS- Reproductive </a:t>
            </a:r>
            <a:r>
              <a:rPr lang="en-AU" sz="1600" b="1" dirty="0">
                <a:latin typeface="Arial" panose="020B0604020202020204" pitchFamily="34" charset="0"/>
                <a:cs typeface="Arial" panose="020B0604020202020204" pitchFamily="34" charset="0"/>
              </a:rPr>
              <a:t>genetic  carrier screening</a:t>
            </a:r>
            <a:r>
              <a:rPr lang="en-AU" sz="1600" dirty="0">
                <a:latin typeface="Arial" panose="020B0604020202020204" pitchFamily="34" charset="0"/>
                <a:cs typeface="Arial" panose="020B0604020202020204" pitchFamily="34" charset="0"/>
              </a:rPr>
              <a:t>- ideally offered preconception, provides information about the chance of having children with an inherited autosomal or X linked genetic condition.</a:t>
            </a:r>
          </a:p>
          <a:p>
            <a:r>
              <a:rPr lang="en-AU" sz="1600" dirty="0">
                <a:latin typeface="Arial" panose="020B0604020202020204" pitchFamily="34" charset="0"/>
                <a:cs typeface="Arial" panose="020B0604020202020204" pitchFamily="34" charset="0"/>
              </a:rPr>
              <a:t>Can be considered by anyone planning  a pregnancy or in early pregnancy.</a:t>
            </a:r>
          </a:p>
          <a:p>
            <a:r>
              <a:rPr lang="en-AU" sz="1600" dirty="0">
                <a:latin typeface="Arial" panose="020B0604020202020204" pitchFamily="34" charset="0"/>
                <a:cs typeface="Arial" panose="020B0604020202020204" pitchFamily="34" charset="0"/>
              </a:rPr>
              <a:t>If someone has child with a genetic condition or a strong family history, then refer to a specialist clinical genetics service.</a:t>
            </a:r>
          </a:p>
          <a:p>
            <a:r>
              <a:rPr lang="en-AU" sz="1600" dirty="0">
                <a:latin typeface="Arial" panose="020B0604020202020204" pitchFamily="34" charset="0"/>
                <a:cs typeface="Arial" panose="020B0604020202020204" pitchFamily="34" charset="0"/>
              </a:rPr>
              <a:t>It is optional.  </a:t>
            </a:r>
          </a:p>
        </p:txBody>
      </p:sp>
      <p:pic>
        <p:nvPicPr>
          <p:cNvPr id="1026" name="Picture 2" descr="Cells Become Zombies When the Ends of Their Chromosomes are Damaged – a  Tactic Both Helpful and Harmful for Health - UPMC &amp; Pitt Health Sciences  News Blog">
            <a:extLst>
              <a:ext uri="{FF2B5EF4-FFF2-40B4-BE49-F238E27FC236}">
                <a16:creationId xmlns:a16="http://schemas.microsoft.com/office/drawing/2014/main" id="{5B10FE9B-1FD3-E619-A039-47A7E1781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669" y="4381839"/>
            <a:ext cx="4009712" cy="233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16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73ED-8986-599A-F52A-1F21C0E40AF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D3489B3-DD0E-E6E9-3CF3-E4C237E8DC1D}"/>
              </a:ext>
            </a:extLst>
          </p:cNvPr>
          <p:cNvSpPr>
            <a:spLocks noGrp="1"/>
          </p:cNvSpPr>
          <p:nvPr>
            <p:ph idx="1"/>
          </p:nvPr>
        </p:nvSpPr>
        <p:spPr/>
        <p:txBody>
          <a:bodyPr>
            <a:normAutofit/>
          </a:bodyPr>
          <a:lstStyle/>
          <a:p>
            <a:r>
              <a:rPr lang="en-AU" sz="1600" dirty="0">
                <a:latin typeface="Arial" panose="020B0604020202020204" pitchFamily="34" charset="0"/>
                <a:cs typeface="Arial" panose="020B0604020202020204" pitchFamily="34" charset="0"/>
              </a:rPr>
              <a:t>Three condition RGCS covers- SMA, FXS, CF</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Prenatal screening- Trisomy 21, 12, 13, sex chromosome conditions </a:t>
            </a:r>
          </a:p>
        </p:txBody>
      </p:sp>
    </p:spTree>
    <p:extLst>
      <p:ext uri="{BB962C8B-B14F-4D97-AF65-F5344CB8AC3E}">
        <p14:creationId xmlns:p14="http://schemas.microsoft.com/office/powerpoint/2010/main" val="333215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2026-1F9D-EEF2-9445-7C4A572E4F45}"/>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D2644520-243A-892C-F4A6-343DBDA50E64}"/>
              </a:ext>
            </a:extLst>
          </p:cNvPr>
          <p:cNvSpPr>
            <a:spLocks noGrp="1"/>
          </p:cNvSpPr>
          <p:nvPr>
            <p:ph idx="1"/>
          </p:nvPr>
        </p:nvSpPr>
        <p:spPr>
          <a:xfrm>
            <a:off x="755009" y="1930400"/>
            <a:ext cx="8787441" cy="3583389"/>
          </a:xfrm>
        </p:spPr>
        <p:txBody>
          <a:bodyPr>
            <a:noAutofit/>
          </a:bodyPr>
          <a:lstStyle/>
          <a:p>
            <a:r>
              <a:rPr lang="en-AU" sz="1600" dirty="0">
                <a:latin typeface="+mj-lt"/>
                <a:cs typeface="Arial" panose="020B0604020202020204" pitchFamily="34" charset="0"/>
              </a:rPr>
              <a:t>CF and SMA are </a:t>
            </a:r>
            <a:r>
              <a:rPr lang="en-AU" sz="1600" b="1" dirty="0">
                <a:latin typeface="+mj-lt"/>
                <a:cs typeface="Arial" panose="020B0604020202020204" pitchFamily="34" charset="0"/>
              </a:rPr>
              <a:t>autosomal recessive </a:t>
            </a:r>
            <a:r>
              <a:rPr lang="en-AU" sz="1600" dirty="0">
                <a:latin typeface="+mj-lt"/>
                <a:cs typeface="Arial" panose="020B0604020202020204" pitchFamily="34" charset="0"/>
              </a:rPr>
              <a:t>conditions.</a:t>
            </a:r>
          </a:p>
          <a:p>
            <a:r>
              <a:rPr lang="en-AU" sz="1600" dirty="0">
                <a:latin typeface="+mj-lt"/>
                <a:cs typeface="Arial" panose="020B0604020202020204" pitchFamily="34" charset="0"/>
              </a:rPr>
              <a:t>For a child to have CF or SMA, both reproductive partners should be carriers for that condition.</a:t>
            </a:r>
          </a:p>
          <a:p>
            <a:r>
              <a:rPr lang="en-AU" sz="1600" dirty="0">
                <a:latin typeface="+mj-lt"/>
                <a:cs typeface="Arial" panose="020B0604020202020204" pitchFamily="34" charset="0"/>
              </a:rPr>
              <a:t>If the female is a carrier, the status of the male reproductive partner is required to estimate the chance of having children with the condition.</a:t>
            </a:r>
          </a:p>
          <a:p>
            <a:r>
              <a:rPr lang="en-AU" sz="1600" dirty="0">
                <a:latin typeface="+mj-lt"/>
                <a:cs typeface="Arial" panose="020B0604020202020204" pitchFamily="34" charset="0"/>
              </a:rPr>
              <a:t>If both are carriers, there is a 1 in 4 (25%) chance for the foetus to have the condition.</a:t>
            </a:r>
          </a:p>
          <a:p>
            <a:r>
              <a:rPr lang="en-AU" sz="1600" dirty="0">
                <a:latin typeface="+mj-lt"/>
                <a:cs typeface="Arial" panose="020B0604020202020204" pitchFamily="34" charset="0"/>
              </a:rPr>
              <a:t>Recommend genetic counselling to discuss reproductive options may include PGT-M using IVF, donor gametes, adoption, fostering, or choosing not to have children.</a:t>
            </a:r>
          </a:p>
          <a:p>
            <a:r>
              <a:rPr lang="en-AU" sz="1600" b="1" dirty="0">
                <a:latin typeface="+mj-lt"/>
                <a:cs typeface="Arial" panose="020B0604020202020204" pitchFamily="34" charset="0"/>
              </a:rPr>
              <a:t>Reproductive partners may choose to conceive without further testing. </a:t>
            </a:r>
          </a:p>
          <a:p>
            <a:pPr marL="0" indent="0">
              <a:buNone/>
            </a:pPr>
            <a:r>
              <a:rPr lang="en-AU" sz="1400" b="1" dirty="0">
                <a:latin typeface="+mj-lt"/>
                <a:cs typeface="Arial" panose="020B0604020202020204" pitchFamily="34" charset="0"/>
              </a:rPr>
              <a:t>**</a:t>
            </a:r>
            <a:r>
              <a:rPr lang="en-AU" sz="1400" dirty="0">
                <a:latin typeface="+mj-lt"/>
                <a:cs typeface="Arial" panose="020B0604020202020204" pitchFamily="34" charset="0"/>
              </a:rPr>
              <a:t>PGT-M-Preimplantation genetic testing for monogenic/single gene defect</a:t>
            </a:r>
          </a:p>
        </p:txBody>
      </p:sp>
    </p:spTree>
    <p:extLst>
      <p:ext uri="{BB962C8B-B14F-4D97-AF65-F5344CB8AC3E}">
        <p14:creationId xmlns:p14="http://schemas.microsoft.com/office/powerpoint/2010/main" val="389641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21C4-D8A5-A9E7-7167-8763E1A74EB7}"/>
              </a:ext>
            </a:extLst>
          </p:cNvPr>
          <p:cNvSpPr>
            <a:spLocks noGrp="1"/>
          </p:cNvSpPr>
          <p:nvPr>
            <p:ph type="title"/>
          </p:nvPr>
        </p:nvSpPr>
        <p:spPr/>
        <p:txBody>
          <a:bodyPr/>
          <a:lstStyle/>
          <a:p>
            <a:endParaRPr lang="en-AU"/>
          </a:p>
        </p:txBody>
      </p:sp>
      <p:pic>
        <p:nvPicPr>
          <p:cNvPr id="1026" name="Picture 2">
            <a:extLst>
              <a:ext uri="{FF2B5EF4-FFF2-40B4-BE49-F238E27FC236}">
                <a16:creationId xmlns:a16="http://schemas.microsoft.com/office/drawing/2014/main" id="{60646E79-E208-B194-3366-F04CBD4006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3246" y="1761688"/>
            <a:ext cx="6894852" cy="428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70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DAA9-BEDF-E294-8CF2-37F200CE1D15}"/>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9EB34EA5-FF7E-DA0E-7BBF-BDA1C2610893}"/>
              </a:ext>
            </a:extLst>
          </p:cNvPr>
          <p:cNvSpPr>
            <a:spLocks noGrp="1"/>
          </p:cNvSpPr>
          <p:nvPr>
            <p:ph idx="1"/>
          </p:nvPr>
        </p:nvSpPr>
        <p:spPr/>
        <p:txBody>
          <a:bodyPr>
            <a:normAutofit/>
          </a:bodyPr>
          <a:lstStyle/>
          <a:p>
            <a:r>
              <a:rPr lang="en-AU" sz="1600" dirty="0">
                <a:latin typeface="Arial" panose="020B0604020202020204" pitchFamily="34" charset="0"/>
                <a:cs typeface="Arial" panose="020B0604020202020204" pitchFamily="34" charset="0"/>
              </a:rPr>
              <a:t>Prenatal result - If both partners are identified as carriers of CF or SMA during the current pregnancy, recommend genetic counselling to inform and support decision-making including the option of invasive and diagnostic testing (CVS or amniocentesis). </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If the male reproductive partner declines or is unavailable for screening, discuss options for diagnostic testing. </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Implications for blood relatives -Advise carriers that blood relatives also have an increased chance of being carriers- cascade testing.</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Limitations- Not all people who are carriers will be detected (it is a risk reduction not a risk elimination screening test)• CF and SMA may arise de novo (rare and complex).</a:t>
            </a:r>
          </a:p>
          <a:p>
            <a:endParaRPr lang="en-AU" dirty="0"/>
          </a:p>
        </p:txBody>
      </p:sp>
    </p:spTree>
    <p:extLst>
      <p:ext uri="{BB962C8B-B14F-4D97-AF65-F5344CB8AC3E}">
        <p14:creationId xmlns:p14="http://schemas.microsoft.com/office/powerpoint/2010/main" val="259487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D6E2-BBC0-CA53-3DA5-BCE3F3289E9F}"/>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E2D47BBE-313B-DFCF-89C4-1E1BD57C7332}"/>
              </a:ext>
            </a:extLst>
          </p:cNvPr>
          <p:cNvSpPr>
            <a:spLocks noGrp="1"/>
          </p:cNvSpPr>
          <p:nvPr>
            <p:ph idx="1"/>
          </p:nvPr>
        </p:nvSpPr>
        <p:spPr/>
        <p:txBody>
          <a:bodyPr>
            <a:noAutofit/>
          </a:bodyPr>
          <a:lstStyle/>
          <a:p>
            <a:r>
              <a:rPr lang="en-AU" sz="1600" dirty="0">
                <a:latin typeface="Arial" panose="020B0604020202020204" pitchFamily="34" charset="0"/>
                <a:cs typeface="Arial" panose="020B0604020202020204" pitchFamily="34" charset="0"/>
              </a:rPr>
              <a:t>FXS is inherited in an </a:t>
            </a:r>
            <a:r>
              <a:rPr lang="en-AU" sz="1600" b="1" dirty="0">
                <a:latin typeface="Arial" panose="020B0604020202020204" pitchFamily="34" charset="0"/>
                <a:cs typeface="Arial" panose="020B0604020202020204" pitchFamily="34" charset="0"/>
              </a:rPr>
              <a:t>X linked </a:t>
            </a:r>
            <a:r>
              <a:rPr lang="en-AU" sz="1600" dirty="0">
                <a:latin typeface="Arial" panose="020B0604020202020204" pitchFamily="34" charset="0"/>
                <a:cs typeface="Arial" panose="020B0604020202020204" pitchFamily="34" charset="0"/>
              </a:rPr>
              <a:t>pattern.</a:t>
            </a:r>
          </a:p>
          <a:p>
            <a:r>
              <a:rPr lang="en-AU" sz="1600" dirty="0">
                <a:latin typeface="Arial" panose="020B0604020202020204" pitchFamily="34" charset="0"/>
                <a:cs typeface="Arial" panose="020B0604020202020204" pitchFamily="34" charset="0"/>
              </a:rPr>
              <a:t>The result may have potential health premutation associated with primary ovarian insufficiency(FXPOI) and fragile X associated tremor/ataxia syndrome (FXTAS) </a:t>
            </a:r>
          </a:p>
          <a:p>
            <a:r>
              <a:rPr lang="en-AU" sz="1600" dirty="0">
                <a:latin typeface="Arial" panose="020B0604020202020204" pitchFamily="34" charset="0"/>
                <a:cs typeface="Arial" panose="020B0604020202020204" pitchFamily="34" charset="0"/>
              </a:rPr>
              <a:t>Female carrier -Premutation and full mutation carriers have an increased-chance of having children with FXS.</a:t>
            </a:r>
          </a:p>
          <a:p>
            <a:r>
              <a:rPr lang="en-AU" sz="1600" dirty="0">
                <a:latin typeface="Arial" panose="020B0604020202020204" pitchFamily="34" charset="0"/>
                <a:cs typeface="Arial" panose="020B0604020202020204" pitchFamily="34" charset="0"/>
              </a:rPr>
              <a:t>Male partner screening - Male reproductive partner screening is not required.</a:t>
            </a:r>
          </a:p>
          <a:p>
            <a:r>
              <a:rPr lang="en-AU" sz="1600" dirty="0">
                <a:latin typeface="Arial" panose="020B0604020202020204" pitchFamily="34" charset="0"/>
                <a:cs typeface="Arial" panose="020B0604020202020204" pitchFamily="34" charset="0"/>
              </a:rPr>
              <a:t>Referral to an endocrinologist and/or fertility specialist may assist assessment of FXPOI symptoms, Reproductive options may include PGT-M using IVF, donor gametes, adoption, fostering, or choosing not to have children. </a:t>
            </a:r>
          </a:p>
          <a:p>
            <a:r>
              <a:rPr lang="en-AU" sz="1600" dirty="0">
                <a:latin typeface="Arial" panose="020B0604020202020204" pitchFamily="34" charset="0"/>
                <a:cs typeface="Arial" panose="020B0604020202020204" pitchFamily="34" charset="0"/>
              </a:rPr>
              <a:t> People may choose to conceive without further testing.</a:t>
            </a:r>
          </a:p>
          <a:p>
            <a:r>
              <a:rPr lang="en-AU" sz="1600" dirty="0">
                <a:latin typeface="Arial" panose="020B0604020202020204" pitchFamily="34" charset="0"/>
                <a:cs typeface="Arial" panose="020B0604020202020204" pitchFamily="34" charset="0"/>
              </a:rPr>
              <a:t> Prenatal result - Recommend genetic counselling to discuss options for the pregnancy and support decision-making including the option of invasive diagnostic testing (CVS or amniocentesis).</a:t>
            </a:r>
          </a:p>
        </p:txBody>
      </p:sp>
    </p:spTree>
    <p:extLst>
      <p:ext uri="{BB962C8B-B14F-4D97-AF65-F5344CB8AC3E}">
        <p14:creationId xmlns:p14="http://schemas.microsoft.com/office/powerpoint/2010/main" val="4264054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30DEED7AB4A04E94B881697745F54C" ma:contentTypeVersion="18" ma:contentTypeDescription="Create a new document." ma:contentTypeScope="" ma:versionID="b44c1b579da30a078f2ef65582e35f7b">
  <xsd:schema xmlns:xsd="http://www.w3.org/2001/XMLSchema" xmlns:xs="http://www.w3.org/2001/XMLSchema" xmlns:p="http://schemas.microsoft.com/office/2006/metadata/properties" xmlns:ns2="ea331a27-acc8-4329-bcfb-0aefffe00e85" xmlns:ns3="d8c4493f-f0a1-430d-8b26-816f49be4400" targetNamespace="http://schemas.microsoft.com/office/2006/metadata/properties" ma:root="true" ma:fieldsID="df49203a2e22610263b3f48f36c083fc" ns2:_="" ns3:_="">
    <xsd:import namespace="ea331a27-acc8-4329-bcfb-0aefffe00e85"/>
    <xsd:import namespace="d8c4493f-f0a1-430d-8b26-816f49be440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331a27-acc8-4329-bcfb-0aefffe00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a99e12f-6be7-4a0b-a875-b5ef68f499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c4493f-f0a1-430d-8b26-816f49be440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52342e-a65c-4fff-8f6c-c2952715c4d4}" ma:internalName="TaxCatchAll" ma:showField="CatchAllData" ma:web="d8c4493f-f0a1-430d-8b26-816f49be44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3C9A87-00E0-438A-86A7-8AD9F249216A}"/>
</file>

<file path=customXml/itemProps2.xml><?xml version="1.0" encoding="utf-8"?>
<ds:datastoreItem xmlns:ds="http://schemas.openxmlformats.org/officeDocument/2006/customXml" ds:itemID="{EF383CEC-91C6-4151-B8B3-74E04EB838F0}"/>
</file>

<file path=docProps/app.xml><?xml version="1.0" encoding="utf-8"?>
<Properties xmlns="http://schemas.openxmlformats.org/officeDocument/2006/extended-properties" xmlns:vt="http://schemas.openxmlformats.org/officeDocument/2006/docPropsVTypes">
  <Template>Facet</Template>
  <TotalTime>2057</TotalTime>
  <Words>1576</Words>
  <Application>Microsoft Office PowerPoint</Application>
  <PresentationFormat>Widescreen</PresentationFormat>
  <Paragraphs>119</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Apercu Medium</vt:lpstr>
      <vt:lpstr>Arial</vt:lpstr>
      <vt:lpstr>Lato</vt:lpstr>
      <vt:lpstr>Trebuchet MS</vt:lpstr>
      <vt:lpstr>Wingdings 3</vt:lpstr>
      <vt:lpstr>Facet</vt:lpstr>
      <vt:lpstr>Acrobat Document</vt:lpstr>
      <vt:lpstr>Pre-natal and antenatal screening and MTOP pathways </vt:lpstr>
      <vt:lpstr>Antenatal pathology tests</vt:lpstr>
      <vt:lpstr>PowerPoint Presentation</vt:lpstr>
      <vt:lpstr>Preconception/prenatal Genetic screening</vt:lpstr>
      <vt:lpstr>PowerPoint Presentation</vt:lpstr>
      <vt:lpstr>PowerPoint Presentation</vt:lpstr>
      <vt:lpstr>PowerPoint Presentation</vt:lpstr>
      <vt:lpstr>PowerPoint Presentation</vt:lpstr>
      <vt:lpstr>PowerPoint Presentation</vt:lpstr>
      <vt:lpstr>Foetal anomaly screening</vt:lpstr>
      <vt:lpstr>PowerPoint Presentation</vt:lpstr>
      <vt:lpstr>Interpretation of CFTS</vt:lpstr>
      <vt:lpstr>NIPT</vt:lpstr>
      <vt:lpstr>NIPT</vt:lpstr>
      <vt:lpstr>Questions?</vt:lpstr>
      <vt:lpstr>                     TOP</vt:lpstr>
      <vt:lpstr>ToP Act 2018 QLD</vt:lpstr>
      <vt:lpstr>MTOP pathway</vt:lpstr>
      <vt:lpstr>Obtaining consent </vt:lpstr>
      <vt:lpstr>Conscientious objection</vt:lpstr>
      <vt:lpstr>PowerPoint Presentation</vt:lpstr>
      <vt:lpstr>PowerPoint Presentation</vt:lpstr>
      <vt:lpstr>PowerPoint Presentation</vt:lpstr>
      <vt:lpstr>PowerPoint Presentation</vt:lpstr>
      <vt:lpstr>Options Clinic  True Relationships &amp; Reproductive Health  SkyArch Medical clinic  MSI Brisbane Abortion &amp; contraception clinic </vt:lpstr>
      <vt:lpstr>Cost of TOP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Antenatal Clinic</dc:creator>
  <cp:lastModifiedBy>Antenatal Clinic</cp:lastModifiedBy>
  <cp:revision>23</cp:revision>
  <dcterms:created xsi:type="dcterms:W3CDTF">2024-07-04T02:12:18Z</dcterms:created>
  <dcterms:modified xsi:type="dcterms:W3CDTF">2024-07-24T23:54:53Z</dcterms:modified>
</cp:coreProperties>
</file>