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7" r:id="rId5"/>
    <p:sldId id="260" r:id="rId6"/>
    <p:sldId id="261" r:id="rId7"/>
    <p:sldId id="310" r:id="rId8"/>
    <p:sldId id="293" r:id="rId9"/>
    <p:sldId id="311" r:id="rId10"/>
    <p:sldId id="296" r:id="rId11"/>
    <p:sldId id="312" r:id="rId12"/>
    <p:sldId id="329" r:id="rId13"/>
    <p:sldId id="330" r:id="rId14"/>
    <p:sldId id="294" r:id="rId15"/>
    <p:sldId id="331" r:id="rId16"/>
    <p:sldId id="300" r:id="rId17"/>
    <p:sldId id="297" r:id="rId18"/>
    <p:sldId id="298" r:id="rId19"/>
    <p:sldId id="314" r:id="rId20"/>
    <p:sldId id="315" r:id="rId21"/>
    <p:sldId id="324" r:id="rId22"/>
    <p:sldId id="299" r:id="rId23"/>
    <p:sldId id="313" r:id="rId24"/>
    <p:sldId id="332" r:id="rId25"/>
    <p:sldId id="333" r:id="rId26"/>
    <p:sldId id="301" r:id="rId27"/>
    <p:sldId id="316" r:id="rId28"/>
    <p:sldId id="302" r:id="rId29"/>
    <p:sldId id="304" r:id="rId30"/>
    <p:sldId id="305" r:id="rId31"/>
    <p:sldId id="325" r:id="rId32"/>
    <p:sldId id="306" r:id="rId33"/>
    <p:sldId id="328" r:id="rId34"/>
    <p:sldId id="317" r:id="rId35"/>
    <p:sldId id="318" r:id="rId36"/>
    <p:sldId id="320" r:id="rId37"/>
    <p:sldId id="321" r:id="rId38"/>
    <p:sldId id="323" r:id="rId39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D54"/>
    <a:srgbClr val="B9D432"/>
    <a:srgbClr val="0A9892"/>
    <a:srgbClr val="278EAA"/>
    <a:srgbClr val="BACE32"/>
    <a:srgbClr val="BAC122"/>
    <a:srgbClr val="C2C73F"/>
    <a:srgbClr val="E1B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8" autoAdjust="0"/>
    <p:restoredTop sz="94656" autoAdjust="0"/>
  </p:normalViewPr>
  <p:slideViewPr>
    <p:cSldViewPr>
      <p:cViewPr varScale="1">
        <p:scale>
          <a:sx n="73" d="100"/>
          <a:sy n="73" d="100"/>
        </p:scale>
        <p:origin x="160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5910"/>
    </p:cViewPr>
  </p:sorterViewPr>
  <p:notesViewPr>
    <p:cSldViewPr>
      <p:cViewPr varScale="1">
        <p:scale>
          <a:sx n="87" d="100"/>
          <a:sy n="87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08CECF-8E69-4994-BDC6-BBA70E37F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0D969B-72EE-457F-83DA-791FAD19B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85864C7-956E-4AD4-8002-1602D2CF5C94}" type="datetimeFigureOut">
              <a:rPr lang="en-AU"/>
              <a:pPr>
                <a:defRPr/>
              </a:pPr>
              <a:t>30/07/2024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F82B4-E122-4374-B15E-949017C20C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859CA-3248-4956-A895-C78D03DC9F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181BC2-0213-41E5-92A5-5D9620C6223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0B369A-3141-4A66-997D-B134382C1C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8F611-DBE7-4302-A212-25BE300651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DEE695-2899-4DE2-8954-D15619634088}" type="datetimeFigureOut">
              <a:rPr lang="en-AU"/>
              <a:pPr>
                <a:defRPr/>
              </a:pPr>
              <a:t>30/07/2024</a:t>
            </a:fld>
            <a:endParaRPr lang="en-AU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EBFB069-E910-460D-94E6-994E2D910B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5745CE4-B5BC-46CE-9DB2-439E00860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D1A7-28B3-49E2-A482-2ACA95923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DCCF3-8FAF-442E-9699-29BDB54E4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873048-7D8B-4F99-9E7A-0EAB3928D7CC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73048-7D8B-4F99-9E7A-0EAB3928D7CC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8219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73048-7D8B-4F99-9E7A-0EAB3928D7CC}" type="slidenum">
              <a:rPr lang="en-AU" altLang="en-US" smtClean="0"/>
              <a:pPr/>
              <a:t>14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3357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73048-7D8B-4F99-9E7A-0EAB3928D7CC}" type="slidenum">
              <a:rPr lang="en-AU" altLang="en-US" smtClean="0"/>
              <a:pPr/>
              <a:t>33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6797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ty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A53038-7B4B-4652-92FC-6DB26659D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D38F4B1-EBDC-4BD8-98BE-CA047FD3F7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522920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Secondary information</a:t>
            </a:r>
            <a:endParaRPr lang="en-AU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5C1F825-51A3-41F2-B29E-6E197E6B3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450912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42ED3-E2AB-4702-847A-40EC8B63F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3"/>
          <a:stretch/>
        </p:blipFill>
        <p:spPr>
          <a:xfrm>
            <a:off x="0" y="5918673"/>
            <a:ext cx="9144000" cy="9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ty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C738A-AB0F-48F7-B04D-3634ABE39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D38F4B1-EBDC-4BD8-98BE-CA047FD3F7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522920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Secondary information</a:t>
            </a:r>
            <a:endParaRPr lang="en-AU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5C1F825-51A3-41F2-B29E-6E197E6B30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450912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42ED3-E2AB-4702-847A-40EC8B63F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3"/>
          <a:stretch/>
        </p:blipFill>
        <p:spPr>
          <a:xfrm>
            <a:off x="0" y="5918673"/>
            <a:ext cx="9144000" cy="9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3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ty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3177B7-1779-487C-A7E5-0B0DEB72C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62976-026A-45CE-B60C-1088665A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522920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Secondary information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157580C-F5CA-4397-B354-CD2E1C2609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450912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EB793-4187-4DC6-98F7-03B69A3FC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3"/>
          <a:stretch/>
        </p:blipFill>
        <p:spPr>
          <a:xfrm>
            <a:off x="0" y="5918673"/>
            <a:ext cx="9144000" cy="9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BD0EBC-8FF0-403F-BE60-B08BF0AC7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" b="-303"/>
          <a:stretch/>
        </p:blipFill>
        <p:spPr>
          <a:xfrm>
            <a:off x="0" y="0"/>
            <a:ext cx="9144000" cy="5949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0879AB-4192-4F14-B95A-0488F6367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24"/>
          <a:stretch/>
        </p:blipFill>
        <p:spPr>
          <a:xfrm>
            <a:off x="0" y="1"/>
            <a:ext cx="9144000" cy="492124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F9B87F-8E2B-40B0-A8B8-1721B9C259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522920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Secondary information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659A46-5EA2-43F4-933D-2BE29A41FB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4509120"/>
            <a:ext cx="8157592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5AF71-D6D7-40BC-917B-3E2C88754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3"/>
          <a:stretch/>
        </p:blipFill>
        <p:spPr>
          <a:xfrm>
            <a:off x="0" y="5918673"/>
            <a:ext cx="9144000" cy="9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3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53F73-6BCB-4246-A456-F66696626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181" y="1556172"/>
            <a:ext cx="4823891" cy="259290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600">
                <a:solidFill>
                  <a:srgbClr val="303D54"/>
                </a:solidFill>
                <a:latin typeface="+mn-lt"/>
              </a:defRPr>
            </a:lvl1pPr>
          </a:lstStyle>
          <a:p>
            <a:pPr lvl="0"/>
            <a:r>
              <a:rPr lang="en-AU" dirty="0"/>
              <a:t>I would like to acknowledge and pay my respects to the </a:t>
            </a:r>
            <a:r>
              <a:rPr lang="en-AU" dirty="0" err="1"/>
              <a:t>Jagera</a:t>
            </a:r>
            <a:r>
              <a:rPr lang="en-AU" dirty="0"/>
              <a:t> (jag-</a:t>
            </a:r>
            <a:r>
              <a:rPr lang="en-AU" dirty="0" err="1"/>
              <a:t>er</a:t>
            </a:r>
            <a:r>
              <a:rPr lang="en-AU" dirty="0"/>
              <a:t>-a), </a:t>
            </a:r>
            <a:r>
              <a:rPr lang="en-AU" dirty="0" err="1"/>
              <a:t>Yuggera</a:t>
            </a:r>
            <a:r>
              <a:rPr lang="en-AU" dirty="0"/>
              <a:t> (</a:t>
            </a:r>
            <a:r>
              <a:rPr lang="en-AU" dirty="0" err="1"/>
              <a:t>yug</a:t>
            </a:r>
            <a:r>
              <a:rPr lang="en-AU" dirty="0"/>
              <a:t>-</a:t>
            </a:r>
            <a:r>
              <a:rPr lang="en-AU" dirty="0" err="1"/>
              <a:t>er</a:t>
            </a:r>
            <a:r>
              <a:rPr lang="en-AU" dirty="0"/>
              <a:t>-a) and </a:t>
            </a:r>
            <a:r>
              <a:rPr lang="en-AU" dirty="0" err="1"/>
              <a:t>Ugarapul</a:t>
            </a:r>
            <a:r>
              <a:rPr lang="en-AU" dirty="0"/>
              <a:t> (U-</a:t>
            </a:r>
            <a:r>
              <a:rPr lang="en-AU" dirty="0" err="1"/>
              <a:t>ga</a:t>
            </a:r>
            <a:r>
              <a:rPr lang="en-AU" dirty="0"/>
              <a:t>-ra-</a:t>
            </a:r>
            <a:r>
              <a:rPr lang="en-AU" dirty="0" err="1"/>
              <a:t>pul</a:t>
            </a:r>
            <a:r>
              <a:rPr lang="en-AU" dirty="0"/>
              <a:t>) Peoples, the Traditional Owners and Custodians of the land on which we are meeting today and recognise their continuing connection to land, waters and community.</a:t>
            </a:r>
          </a:p>
          <a:p>
            <a:pPr lvl="0"/>
            <a:r>
              <a:rPr lang="en-AU" dirty="0"/>
              <a:t>I would like to pay my respects to elders’ past, present and emerging.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AE648F-6B39-4DA6-9616-9B3177C417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765175"/>
            <a:ext cx="8157592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Acknowledgement of Traditional Owners</a:t>
            </a:r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451AB8-6164-471A-A81D-E52002341FA3}"/>
              </a:ext>
            </a:extLst>
          </p:cNvPr>
          <p:cNvSpPr/>
          <p:nvPr userDrawn="1"/>
        </p:nvSpPr>
        <p:spPr>
          <a:xfrm>
            <a:off x="395536" y="5148481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600" dirty="0">
                <a:solidFill>
                  <a:srgbClr val="303D54"/>
                </a:solidFill>
              </a:rPr>
              <a:t>I would also like to take this opportunity to acknowledge those here today who are living with a mental illness, and those providing care to people with a mental illness.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24EF06E-1A52-4557-81A2-392D4FA5B8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196" y="4356393"/>
            <a:ext cx="8229600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Mental Health Acknowledgement</a:t>
            </a:r>
            <a:endParaRPr lang="en-AU" dirty="0"/>
          </a:p>
        </p:txBody>
      </p:sp>
      <p:pic>
        <p:nvPicPr>
          <p:cNvPr id="6" name="Picture 19" descr="K:\Communications &amp; Media\2018\Design\Jobs\2018069 Staff Forum Promotion\Design\Powerpoint\2018069 Staff Forum Promotion Powerpoint 2018-03-01_01 LMK2.jpg">
            <a:extLst>
              <a:ext uri="{FF2B5EF4-FFF2-40B4-BE49-F238E27FC236}">
                <a16:creationId xmlns:a16="http://schemas.microsoft.com/office/drawing/2014/main" id="{A8CB0172-C044-4971-9008-AE43F76FA4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6" r="81100" b="28328"/>
          <a:stretch>
            <a:fillRect/>
          </a:stretch>
        </p:blipFill>
        <p:spPr bwMode="auto">
          <a:xfrm>
            <a:off x="7164288" y="1700213"/>
            <a:ext cx="17287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K:\Communications &amp; Media\2018\Design\Jobs\2018069 Staff Forum Promotion\Design\Powerpoint\2018069 Staff Forum Promotion Powerpoint 2018-03-01_01 LMK2.jpg">
            <a:extLst>
              <a:ext uri="{FF2B5EF4-FFF2-40B4-BE49-F238E27FC236}">
                <a16:creationId xmlns:a16="http://schemas.microsoft.com/office/drawing/2014/main" id="{5CF54556-5DD5-42CE-828E-D8A3364EF2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48572" r="67592" b="28328"/>
          <a:stretch>
            <a:fillRect/>
          </a:stretch>
        </p:blipFill>
        <p:spPr bwMode="auto">
          <a:xfrm>
            <a:off x="5436096" y="1341438"/>
            <a:ext cx="13017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K:\Communications &amp; Media\2018\Design\Jobs\2018069 Staff Forum Promotion\Design\Powerpoint\2018069 Staff Forum Promotion Powerpoint 2018-03-01_01 LMK2.jpg">
            <a:extLst>
              <a:ext uri="{FF2B5EF4-FFF2-40B4-BE49-F238E27FC236}">
                <a16:creationId xmlns:a16="http://schemas.microsoft.com/office/drawing/2014/main" id="{5297971D-7A7B-42CE-82EB-7CF0911F45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52763" r="50191" b="28328"/>
          <a:stretch>
            <a:fillRect/>
          </a:stretch>
        </p:blipFill>
        <p:spPr bwMode="auto">
          <a:xfrm>
            <a:off x="6444059" y="2852093"/>
            <a:ext cx="15843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5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53F73-6BCB-4246-A456-F66696626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180" y="1556172"/>
            <a:ext cx="8156948" cy="3889052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303D54"/>
                </a:solidFill>
                <a:latin typeface="+mn-lt"/>
              </a:defRPr>
            </a:lvl1pPr>
          </a:lstStyle>
          <a:p>
            <a:pPr marL="0" lvl="0" indent="0">
              <a:spcAft>
                <a:spcPts val="600"/>
              </a:spcAft>
              <a:buNone/>
            </a:pPr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dolore magna </a:t>
            </a:r>
            <a:r>
              <a:rPr lang="en-US" sz="2000" dirty="0" err="1"/>
              <a:t>aliqua</a:t>
            </a:r>
            <a:r>
              <a:rPr lang="en-US" sz="2000" dirty="0"/>
              <a:t>.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enim</a:t>
            </a:r>
            <a:r>
              <a:rPr lang="en-US" sz="2000" dirty="0"/>
              <a:t> ad minim </a:t>
            </a:r>
            <a:r>
              <a:rPr lang="en-US" sz="2000" dirty="0" err="1"/>
              <a:t>veniam</a:t>
            </a:r>
            <a:r>
              <a:rPr lang="en-US" sz="2000" dirty="0"/>
              <a:t>, </a:t>
            </a:r>
            <a:r>
              <a:rPr lang="en-US" sz="2000" dirty="0" err="1"/>
              <a:t>quis</a:t>
            </a:r>
            <a:r>
              <a:rPr lang="en-US" sz="2000" dirty="0"/>
              <a:t> </a:t>
            </a:r>
            <a:r>
              <a:rPr lang="en-US" sz="2000" dirty="0" err="1"/>
              <a:t>nostrud</a:t>
            </a:r>
            <a:r>
              <a:rPr lang="en-US" sz="2000" dirty="0"/>
              <a:t> exercitation </a:t>
            </a:r>
            <a:r>
              <a:rPr lang="en-US" sz="2000" dirty="0" err="1"/>
              <a:t>ullamco</a:t>
            </a:r>
            <a:r>
              <a:rPr lang="en-US" sz="2000" dirty="0"/>
              <a:t> </a:t>
            </a:r>
            <a:r>
              <a:rPr lang="en-US" sz="2000" dirty="0" err="1"/>
              <a:t>laboris</a:t>
            </a:r>
            <a:r>
              <a:rPr lang="en-US" sz="2000" dirty="0"/>
              <a:t> nisi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aliquip</a:t>
            </a:r>
            <a:r>
              <a:rPr lang="en-US" sz="2000" dirty="0"/>
              <a:t> ex </a:t>
            </a:r>
            <a:r>
              <a:rPr lang="en-US" sz="2000" dirty="0" err="1"/>
              <a:t>ea</a:t>
            </a:r>
            <a:r>
              <a:rPr lang="en-US" sz="2000" dirty="0"/>
              <a:t>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consequat</a:t>
            </a:r>
            <a:r>
              <a:rPr lang="en-US" sz="2000" dirty="0"/>
              <a:t>. 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AE648F-6B39-4DA6-9616-9B3177C417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765175"/>
            <a:ext cx="8157592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1-Column layout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862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B461EFE-C877-4143-AD01-C17A12F97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1556172"/>
            <a:ext cx="8157592" cy="3889052"/>
          </a:xfrm>
          <a:prstGeom prst="rect">
            <a:avLst/>
          </a:prstGeom>
        </p:spPr>
        <p:txBody>
          <a:bodyPr numCol="2" spcCol="720000"/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303D54"/>
                </a:solidFill>
                <a:latin typeface="+mn-lt"/>
              </a:defRPr>
            </a:lvl1pPr>
          </a:lstStyle>
          <a:p>
            <a:pPr marL="0" lvl="0" indent="0">
              <a:spcAft>
                <a:spcPts val="600"/>
              </a:spcAft>
              <a:buNone/>
            </a:pPr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dolore magna </a:t>
            </a:r>
            <a:r>
              <a:rPr lang="en-US" sz="2000" dirty="0" err="1"/>
              <a:t>aliqua</a:t>
            </a:r>
            <a:r>
              <a:rPr lang="en-US" sz="2000" dirty="0"/>
              <a:t>.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enim</a:t>
            </a:r>
            <a:r>
              <a:rPr lang="en-US" sz="2000" dirty="0"/>
              <a:t> ad minim </a:t>
            </a:r>
            <a:r>
              <a:rPr lang="en-US" sz="2000" dirty="0" err="1"/>
              <a:t>veniam</a:t>
            </a:r>
            <a:r>
              <a:rPr lang="en-US" sz="2000" dirty="0"/>
              <a:t>, </a:t>
            </a:r>
            <a:r>
              <a:rPr lang="en-US" sz="2000" dirty="0" err="1"/>
              <a:t>quis</a:t>
            </a:r>
            <a:r>
              <a:rPr lang="en-US" sz="2000" dirty="0"/>
              <a:t> </a:t>
            </a:r>
            <a:r>
              <a:rPr lang="en-US" sz="2000" dirty="0" err="1"/>
              <a:t>nostrud</a:t>
            </a:r>
            <a:r>
              <a:rPr lang="en-US" sz="2000" dirty="0"/>
              <a:t> exercitation </a:t>
            </a:r>
            <a:r>
              <a:rPr lang="en-US" sz="2000" dirty="0" err="1"/>
              <a:t>ullamco</a:t>
            </a:r>
            <a:r>
              <a:rPr lang="en-US" sz="2000" dirty="0"/>
              <a:t> </a:t>
            </a:r>
            <a:r>
              <a:rPr lang="en-US" sz="2000" dirty="0" err="1"/>
              <a:t>laboris</a:t>
            </a:r>
            <a:r>
              <a:rPr lang="en-US" sz="2000" dirty="0"/>
              <a:t> nisi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aliquip</a:t>
            </a:r>
            <a:r>
              <a:rPr lang="en-US" sz="2000" dirty="0"/>
              <a:t> ex </a:t>
            </a:r>
            <a:r>
              <a:rPr lang="en-US" sz="2000" dirty="0" err="1"/>
              <a:t>ea</a:t>
            </a:r>
            <a:r>
              <a:rPr lang="en-US" sz="2000" dirty="0"/>
              <a:t>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consequat</a:t>
            </a:r>
            <a:r>
              <a:rPr lang="en-US" sz="2000" dirty="0"/>
              <a:t>. </a:t>
            </a:r>
          </a:p>
          <a:p>
            <a:pPr lvl="0"/>
            <a:endParaRPr lang="en-AU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423AC3E-DBC2-4387-A09C-164307FFCE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765175"/>
            <a:ext cx="8157592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2-Column layout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636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D5D55C-60C4-4235-AA77-BE0DC744D1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1556172"/>
            <a:ext cx="4104456" cy="3889052"/>
          </a:xfrm>
          <a:prstGeom prst="rect">
            <a:avLst/>
          </a:prstGeom>
        </p:spPr>
        <p:txBody>
          <a:bodyPr numCol="1" spcCol="0"/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303D54"/>
                </a:solidFill>
                <a:latin typeface="+mn-lt"/>
              </a:defRPr>
            </a:lvl1pPr>
          </a:lstStyle>
          <a:p>
            <a:pPr marL="0" lvl="0" indent="0">
              <a:spcAft>
                <a:spcPts val="600"/>
              </a:spcAft>
              <a:buNone/>
            </a:pPr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dolore magna </a:t>
            </a:r>
            <a:r>
              <a:rPr lang="en-US" sz="2000" dirty="0" err="1"/>
              <a:t>aliqua</a:t>
            </a:r>
            <a:r>
              <a:rPr lang="en-US" sz="2000" dirty="0"/>
              <a:t>.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>
              <a:spcAft>
                <a:spcPts val="600"/>
              </a:spcAft>
            </a:pPr>
            <a:r>
              <a:rPr lang="en-US" sz="2000" dirty="0"/>
              <a:t>List item</a:t>
            </a:r>
          </a:p>
          <a:p>
            <a:pPr lvl="0"/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603635-EDD6-48E9-8ACF-357633212B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0032" y="1628775"/>
            <a:ext cx="3600450" cy="3694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AU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8CE440A-CAAA-4D44-9C1A-7F93BF6DB4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536" y="765175"/>
            <a:ext cx="8157592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1-Column with picture layout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11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ACBE3-D166-4556-A183-7BE95F18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D9D744-BAA1-4EC9-930A-51A97453AA0D}" type="datetime1">
              <a:rPr lang="en-US" altLang="en-US"/>
              <a:pPr/>
              <a:t>7/30/2024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CF00-2117-42F7-ADF4-CF4EBC0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BE794-F498-422D-9507-DAD7ACB2F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DC615-FCD1-4623-9310-EC2FBE108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6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334ED8-921B-4BCB-BEE7-ECF22786E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3"/>
          <a:stretch/>
        </p:blipFill>
        <p:spPr>
          <a:xfrm>
            <a:off x="0" y="5918673"/>
            <a:ext cx="9144000" cy="939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79BE9-F16C-4E3A-ABAA-354A810CD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24"/>
          <a:stretch/>
        </p:blipFill>
        <p:spPr>
          <a:xfrm>
            <a:off x="0" y="1"/>
            <a:ext cx="9144000" cy="4921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5" r:id="rId2"/>
    <p:sldLayoutId id="2147483854" r:id="rId3"/>
    <p:sldLayoutId id="2147483843" r:id="rId4"/>
    <p:sldLayoutId id="2147483856" r:id="rId5"/>
    <p:sldLayoutId id="2147483841" r:id="rId6"/>
    <p:sldLayoutId id="2147483853" r:id="rId7"/>
    <p:sldLayoutId id="2147483852" r:id="rId8"/>
    <p:sldLayoutId id="2147483857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BACE3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BACE3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BACE3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BACE3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BACE3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ACE32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GGhF2OuEGc?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45D46-6FC4-4D66-9519-BBA62CFDC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sz="1800" dirty="0"/>
              <a:t>Dr John Waugh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41DC51-624E-4157-844E-AD8FCFCE2B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Neonatal day 7 Assessment</a:t>
            </a:r>
          </a:p>
        </p:txBody>
      </p:sp>
    </p:spTree>
    <p:extLst>
      <p:ext uri="{BB962C8B-B14F-4D97-AF65-F5344CB8AC3E}">
        <p14:creationId xmlns:p14="http://schemas.microsoft.com/office/powerpoint/2010/main" val="46201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3EF3C5-EDB9-DC4C-B945-8C86393F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526F20-59D3-2E43-90F5-8F5BB6296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D26B8CF-C79E-334D-A5D8-7FA7AFF9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7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8EFDB-A306-5A46-89E7-7D2C0131E1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Common, probably 50% of term infants. </a:t>
            </a:r>
          </a:p>
          <a:p>
            <a:r>
              <a:rPr lang="en-US" sz="2400" dirty="0"/>
              <a:t>Unconjugated bilirubin rise due to</a:t>
            </a:r>
          </a:p>
          <a:p>
            <a:pPr lvl="1"/>
            <a:r>
              <a:rPr lang="en-US" sz="2200" dirty="0"/>
              <a:t>High turnover of red cells in newborn</a:t>
            </a:r>
          </a:p>
          <a:p>
            <a:pPr lvl="1"/>
            <a:r>
              <a:rPr lang="en-US" sz="2200" dirty="0"/>
              <a:t>slow onset of </a:t>
            </a:r>
            <a:r>
              <a:rPr lang="en-US" sz="2200" dirty="0" err="1"/>
              <a:t>glucaronyl</a:t>
            </a:r>
            <a:r>
              <a:rPr lang="en-US" sz="2200" dirty="0"/>
              <a:t> transferase activity</a:t>
            </a:r>
          </a:p>
          <a:p>
            <a:pPr lvl="1"/>
            <a:r>
              <a:rPr lang="en-US" sz="2200" dirty="0"/>
              <a:t>Enterohepatic bilirubin circulation in neonates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24A71-96AB-284A-906E-59D3DCC749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Jaundice at 7 days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6A99BB48-BCC1-FAC4-4486-741DFC3168EC}"/>
              </a:ext>
            </a:extLst>
          </p:cNvPr>
          <p:cNvPicPr>
            <a:picLocks noGrp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836712"/>
            <a:ext cx="4032448" cy="54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2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7CA1EB-B3D2-AB42-A999-1DFEB15C78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Bilirubin Induced Neurological Disorders (BIND) (acute and chronic disorders of vision, hearing and movement (cerebral palsy)) = </a:t>
            </a:r>
            <a:r>
              <a:rPr lang="en-US" sz="2400" dirty="0" err="1"/>
              <a:t>Kenicterus</a:t>
            </a:r>
            <a:endParaRPr lang="en-US" sz="2400" dirty="0"/>
          </a:p>
          <a:p>
            <a:r>
              <a:rPr lang="en-US" sz="2400" dirty="0"/>
              <a:t>Acute BIND = 0.4-1.0 per 100,000. Chronic BIND 0.4-2.3 per 100,000. </a:t>
            </a:r>
          </a:p>
          <a:p>
            <a:r>
              <a:rPr lang="en-US" sz="2400" dirty="0"/>
              <a:t>Rare but most severely affected in rich countries are related to late presentation </a:t>
            </a:r>
            <a:r>
              <a:rPr lang="en-US" sz="2400" b="1" dirty="0"/>
              <a:t>due to social disadvantage and social isolation </a:t>
            </a:r>
            <a:r>
              <a:rPr lang="en-US" sz="2400" dirty="0"/>
              <a:t>not severe </a:t>
            </a:r>
            <a:r>
              <a:rPr lang="en-US" sz="2400" dirty="0" err="1"/>
              <a:t>haemolytic</a:t>
            </a:r>
            <a:r>
              <a:rPr lang="en-US" sz="2400" dirty="0"/>
              <a:t> disease. 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2F7C2-919A-DE49-91EE-ED7F32C15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Unconjugated </a:t>
            </a:r>
            <a:r>
              <a:rPr lang="en-US" dirty="0" err="1"/>
              <a:t>hyperbilirubinaemia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6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78DA8A-2501-224D-A85E-2B499F0F7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Treatment graphs are complex. </a:t>
            </a:r>
          </a:p>
          <a:p>
            <a:r>
              <a:rPr lang="en-US" dirty="0"/>
              <a:t>Cutoff for phototherapy &gt; 5 days old without risk factors (</a:t>
            </a:r>
            <a:r>
              <a:rPr lang="en-US" dirty="0" err="1"/>
              <a:t>haemolysis</a:t>
            </a:r>
            <a:r>
              <a:rPr lang="en-US" dirty="0"/>
              <a:t>, sepsis, acidosis, asphyxia) – </a:t>
            </a:r>
          </a:p>
          <a:p>
            <a:pPr lvl="1"/>
            <a:r>
              <a:rPr lang="en-US" sz="1600" dirty="0"/>
              <a:t>350 </a:t>
            </a:r>
            <a:r>
              <a:rPr lang="en-US" sz="1600" dirty="0" err="1"/>
              <a:t>uM</a:t>
            </a:r>
            <a:r>
              <a:rPr lang="en-US" sz="1600" dirty="0"/>
              <a:t>/l for infants born &gt;38 weeks</a:t>
            </a:r>
          </a:p>
          <a:p>
            <a:pPr lvl="1"/>
            <a:r>
              <a:rPr lang="en-US" sz="1600" dirty="0"/>
              <a:t>300 </a:t>
            </a:r>
            <a:r>
              <a:rPr lang="en-US" sz="1600" dirty="0" err="1"/>
              <a:t>uM</a:t>
            </a:r>
            <a:r>
              <a:rPr lang="en-US" sz="1600" dirty="0"/>
              <a:t>/l for infants born 35-37</a:t>
            </a:r>
            <a:r>
              <a:rPr lang="en-US" sz="1600" baseline="30000" dirty="0"/>
              <a:t>6</a:t>
            </a:r>
            <a:r>
              <a:rPr lang="en-US" sz="1600" dirty="0"/>
              <a:t> weeks</a:t>
            </a:r>
          </a:p>
          <a:p>
            <a:r>
              <a:rPr lang="en-US" dirty="0"/>
              <a:t>With risk factors</a:t>
            </a:r>
          </a:p>
          <a:p>
            <a:pPr lvl="1"/>
            <a:r>
              <a:rPr lang="en-US" sz="1600" dirty="0"/>
              <a:t>300 </a:t>
            </a:r>
            <a:r>
              <a:rPr lang="en-US" sz="1600" dirty="0" err="1"/>
              <a:t>uM</a:t>
            </a:r>
            <a:r>
              <a:rPr lang="en-US" sz="1600" dirty="0"/>
              <a:t>/l for infants born &gt;38 weeks</a:t>
            </a:r>
          </a:p>
          <a:p>
            <a:pPr lvl="1"/>
            <a:r>
              <a:rPr lang="en-US" sz="1600" dirty="0"/>
              <a:t>250 </a:t>
            </a:r>
            <a:r>
              <a:rPr lang="en-US" sz="1600" dirty="0" err="1"/>
              <a:t>uM</a:t>
            </a:r>
            <a:r>
              <a:rPr lang="en-US" sz="1600" dirty="0"/>
              <a:t>/l for infants born 35-37</a:t>
            </a:r>
            <a:r>
              <a:rPr lang="en-US" sz="1600" baseline="30000" dirty="0"/>
              <a:t>6</a:t>
            </a:r>
            <a:r>
              <a:rPr lang="en-US" sz="1600" dirty="0"/>
              <a:t> weeks</a:t>
            </a:r>
            <a:endParaRPr lang="en-US" dirty="0"/>
          </a:p>
          <a:p>
            <a:endParaRPr lang="en-US" dirty="0"/>
          </a:p>
          <a:p>
            <a:r>
              <a:rPr lang="en-US" dirty="0"/>
              <a:t>Call the </a:t>
            </a:r>
            <a:r>
              <a:rPr lang="en-US" dirty="0" err="1"/>
              <a:t>paediatric</a:t>
            </a:r>
            <a:r>
              <a:rPr lang="en-US" dirty="0"/>
              <a:t> registrar if any doubt!</a:t>
            </a:r>
          </a:p>
          <a:p>
            <a:r>
              <a:rPr lang="en-US" dirty="0"/>
              <a:t>No evidence for safety or effect of indirect sunlight. </a:t>
            </a:r>
          </a:p>
          <a:p>
            <a:r>
              <a:rPr lang="en-US" dirty="0"/>
              <a:t>Google “maternity and neonatal guidelines QLD”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C7706-004E-F04B-B89D-0F253A3BB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Jaundice at 7 days</a:t>
            </a:r>
          </a:p>
        </p:txBody>
      </p:sp>
    </p:spTree>
    <p:extLst>
      <p:ext uri="{BB962C8B-B14F-4D97-AF65-F5344CB8AC3E}">
        <p14:creationId xmlns:p14="http://schemas.microsoft.com/office/powerpoint/2010/main" val="2796901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C2AD13-6341-5842-A26C-43EAD6629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4E7A6-66E3-9540-AEF9-EBADE8A9D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Jaundice at 7 days</a:t>
            </a:r>
          </a:p>
        </p:txBody>
      </p:sp>
      <p:pic>
        <p:nvPicPr>
          <p:cNvPr id="5" name="Picture 4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893089EB-F458-9F41-94AA-E4DC6733E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8" y="620688"/>
            <a:ext cx="8676924" cy="61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0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CBFCDA-2F43-4642-A7D3-CF098584D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62B89-32A3-C840-A396-2B533725D4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F320C40F-7069-C242-A9FC-986239D5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79"/>
            <a:ext cx="8645180" cy="61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E17EB-F2FE-A543-A65A-D9F2FB6FEC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Accurate in range 150-250 only</a:t>
            </a:r>
          </a:p>
          <a:p>
            <a:r>
              <a:rPr lang="en-US" dirty="0"/>
              <a:t>Useful for serial measurement to see trend.</a:t>
            </a:r>
          </a:p>
          <a:p>
            <a:r>
              <a:rPr lang="en-US" dirty="0"/>
              <a:t>Not usable if baby has had phototherapy.</a:t>
            </a:r>
          </a:p>
          <a:p>
            <a:r>
              <a:rPr lang="en-US" dirty="0"/>
              <a:t>Useful to suggest if a blood test is required for bilirubin.</a:t>
            </a:r>
          </a:p>
          <a:p>
            <a:r>
              <a:rPr lang="en-US" dirty="0"/>
              <a:t>Cost around $7500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5CB906-8927-E64A-B5FF-B5DD554C17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Flash Bilirubinometer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D1419F9-5DA5-224F-8FF0-04785DA508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25041" r="-25041"/>
          <a:stretch/>
        </p:blipFill>
        <p:spPr>
          <a:xfrm>
            <a:off x="4860032" y="1700808"/>
            <a:ext cx="3600450" cy="36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60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B58DD-B124-384E-86A6-7EBF86190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Limited accuracy</a:t>
            </a:r>
          </a:p>
          <a:p>
            <a:r>
              <a:rPr lang="en-US" dirty="0"/>
              <a:t>Useful screen – jaundice to thighs is likely &gt; 200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DA50F-C02A-DB4F-9C3D-E1578B04A5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Kramer’s rule</a:t>
            </a:r>
          </a:p>
        </p:txBody>
      </p:sp>
      <p:pic>
        <p:nvPicPr>
          <p:cNvPr id="2050" name="Picture 2" descr="Prolonged jaundice in neonates | Journal of Health Visiting">
            <a:extLst>
              <a:ext uri="{FF2B5EF4-FFF2-40B4-BE49-F238E27FC236}">
                <a16:creationId xmlns:a16="http://schemas.microsoft.com/office/drawing/2014/main" id="{75FC3CB7-F802-DD41-9652-924816577DFC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9" r="-1328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2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168DCC-D283-024D-8894-DDE29EA24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Cholestatic Jaundice</a:t>
            </a:r>
          </a:p>
          <a:p>
            <a:r>
              <a:rPr lang="en-US" sz="2400" dirty="0"/>
              <a:t>Congenital Heart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FD268-E715-9E41-B438-3559FC1C4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New diagnoses </a:t>
            </a:r>
          </a:p>
          <a:p>
            <a:r>
              <a:rPr lang="en-US" dirty="0"/>
              <a:t>(not reliably detectable at discharge)</a:t>
            </a:r>
          </a:p>
        </p:txBody>
      </p:sp>
    </p:spTree>
    <p:extLst>
      <p:ext uri="{BB962C8B-B14F-4D97-AF65-F5344CB8AC3E}">
        <p14:creationId xmlns:p14="http://schemas.microsoft.com/office/powerpoint/2010/main" val="3191814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51765-9987-4F4E-AE04-AC2BE20AB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Common neonatal jaundice is unconjugated (also termed Indirect bilirubin)</a:t>
            </a:r>
          </a:p>
          <a:p>
            <a:r>
              <a:rPr lang="en-US" sz="1800" dirty="0"/>
              <a:t>Conjugated </a:t>
            </a:r>
            <a:r>
              <a:rPr lang="en-US" sz="1800" dirty="0" err="1"/>
              <a:t>hyperbilirubinaemia</a:t>
            </a:r>
            <a:r>
              <a:rPr lang="en-US" sz="1800" dirty="0"/>
              <a:t> is always pathological, and usually very serious if a new discovery. </a:t>
            </a:r>
          </a:p>
          <a:p>
            <a:r>
              <a:rPr lang="en-US" sz="1800" b="1" dirty="0"/>
              <a:t>Conjugated </a:t>
            </a:r>
            <a:r>
              <a:rPr lang="en-US" sz="1800" b="1" dirty="0" err="1"/>
              <a:t>hyperbilirubinaemia</a:t>
            </a:r>
            <a:r>
              <a:rPr lang="en-US" sz="1800" b="1" dirty="0"/>
              <a:t> will still be mainly unconjugated bilirubin</a:t>
            </a:r>
            <a:r>
              <a:rPr lang="en-US" sz="1800" dirty="0"/>
              <a:t>. </a:t>
            </a:r>
            <a:r>
              <a:rPr lang="en-US" sz="1800" b="1" dirty="0"/>
              <a:t>Always look at the conjugated as well as the total. </a:t>
            </a:r>
          </a:p>
          <a:p>
            <a:r>
              <a:rPr lang="en-US" sz="1800" dirty="0"/>
              <a:t>Conjugated </a:t>
            </a:r>
            <a:r>
              <a:rPr lang="en-US" sz="1800" dirty="0" err="1"/>
              <a:t>hyperbilirubinaemia</a:t>
            </a:r>
            <a:r>
              <a:rPr lang="en-US" sz="1800" dirty="0"/>
              <a:t> = &gt; 20% of total bilirubin or &gt; 20 </a:t>
            </a:r>
            <a:r>
              <a:rPr lang="en-US" sz="1800" dirty="0" err="1"/>
              <a:t>uM</a:t>
            </a:r>
            <a:r>
              <a:rPr lang="en-US" sz="1800" dirty="0"/>
              <a:t>/l conjugated. (multiple definitions)</a:t>
            </a:r>
          </a:p>
          <a:p>
            <a:pPr lvl="1"/>
            <a:r>
              <a:rPr lang="en-US" sz="1800" dirty="0"/>
              <a:t>Total bilirubin 80 and conjugated 19 = abnormal</a:t>
            </a:r>
          </a:p>
          <a:p>
            <a:pPr lvl="1"/>
            <a:r>
              <a:rPr lang="en-US" sz="1800" dirty="0"/>
              <a:t>Total bilirubin 320 and conjugated 18 = normal</a:t>
            </a:r>
          </a:p>
          <a:p>
            <a:pPr lvl="1"/>
            <a:r>
              <a:rPr lang="en-US" sz="1800" dirty="0"/>
              <a:t>Total bilirubin 320 and conjugated 30 = abnormal</a:t>
            </a:r>
          </a:p>
          <a:p>
            <a:r>
              <a:rPr lang="en-US" sz="1800" dirty="0"/>
              <a:t>Laboratory normal values won’t help. </a:t>
            </a:r>
            <a:r>
              <a:rPr lang="en-US" sz="1800" b="1" dirty="0"/>
              <a:t>Call if unsure</a:t>
            </a:r>
            <a:r>
              <a:rPr lang="en-US" b="1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2B21B-BCCC-0A49-A54F-D174D44F2C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Conjugated </a:t>
            </a:r>
            <a:r>
              <a:rPr lang="en-US" sz="2000" dirty="0" err="1"/>
              <a:t>hyperbilirubinaemia</a:t>
            </a:r>
            <a:r>
              <a:rPr lang="en-US" sz="2000" dirty="0"/>
              <a:t> = Cholestatic Jaundice</a:t>
            </a:r>
          </a:p>
        </p:txBody>
      </p:sp>
    </p:spTree>
    <p:extLst>
      <p:ext uri="{BB962C8B-B14F-4D97-AF65-F5344CB8AC3E}">
        <p14:creationId xmlns:p14="http://schemas.microsoft.com/office/powerpoint/2010/main" val="38677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E2F247-47C8-4D99-A6C0-D26D533408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181" y="1556172"/>
            <a:ext cx="4823891" cy="259290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600">
                <a:solidFill>
                  <a:srgbClr val="303D54"/>
                </a:solidFill>
                <a:latin typeface="+mn-lt"/>
              </a:defRPr>
            </a:lvl1pPr>
          </a:lstStyle>
          <a:p>
            <a:pPr lvl="0"/>
            <a:r>
              <a:rPr lang="en-AU" dirty="0"/>
              <a:t>I would like to acknowledge and pay my respects to the </a:t>
            </a:r>
            <a:r>
              <a:rPr lang="en-AU" dirty="0" err="1"/>
              <a:t>Jagera</a:t>
            </a:r>
            <a:r>
              <a:rPr lang="en-AU" dirty="0"/>
              <a:t> (jag-</a:t>
            </a:r>
            <a:r>
              <a:rPr lang="en-AU" dirty="0" err="1"/>
              <a:t>er</a:t>
            </a:r>
            <a:r>
              <a:rPr lang="en-AU" dirty="0"/>
              <a:t>-a), </a:t>
            </a:r>
            <a:r>
              <a:rPr lang="en-AU" dirty="0" err="1"/>
              <a:t>Yuggera</a:t>
            </a:r>
            <a:r>
              <a:rPr lang="en-AU" dirty="0"/>
              <a:t> (</a:t>
            </a:r>
            <a:r>
              <a:rPr lang="en-AU" dirty="0" err="1"/>
              <a:t>yug</a:t>
            </a:r>
            <a:r>
              <a:rPr lang="en-AU" dirty="0"/>
              <a:t>-</a:t>
            </a:r>
            <a:r>
              <a:rPr lang="en-AU" dirty="0" err="1"/>
              <a:t>er</a:t>
            </a:r>
            <a:r>
              <a:rPr lang="en-AU" dirty="0"/>
              <a:t>-a) and </a:t>
            </a:r>
            <a:r>
              <a:rPr lang="en-AU" dirty="0" err="1"/>
              <a:t>Ugarapul</a:t>
            </a:r>
            <a:r>
              <a:rPr lang="en-AU" dirty="0"/>
              <a:t> (U-</a:t>
            </a:r>
            <a:r>
              <a:rPr lang="en-AU" dirty="0" err="1"/>
              <a:t>ga</a:t>
            </a:r>
            <a:r>
              <a:rPr lang="en-AU" dirty="0"/>
              <a:t>-ra-</a:t>
            </a:r>
            <a:r>
              <a:rPr lang="en-AU" dirty="0" err="1"/>
              <a:t>pul</a:t>
            </a:r>
            <a:r>
              <a:rPr lang="en-AU" dirty="0"/>
              <a:t>) Peoples, the Traditional Owners and Custodians of the land on which we are meeting today and recognise their continuing connection to land, waters and community.</a:t>
            </a:r>
          </a:p>
          <a:p>
            <a:pPr lvl="0"/>
            <a:r>
              <a:rPr lang="en-AU" dirty="0"/>
              <a:t>I would like to pay my respects to elders’ past, present and emerging.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8137E7-BB0C-4078-81AE-BCD4B9F662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765175"/>
            <a:ext cx="8157592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303D54"/>
                </a:solidFill>
              </a:defRPr>
            </a:lvl1pPr>
          </a:lstStyle>
          <a:p>
            <a:pPr lvl="0"/>
            <a:r>
              <a:rPr lang="en-US" dirty="0"/>
              <a:t>Acknowledgement of Traditional Owners</a:t>
            </a:r>
            <a:endParaRPr lang="en-AU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03AEB3-C4AE-45FC-BC68-5D9F2EDD01B8}"/>
              </a:ext>
            </a:extLst>
          </p:cNvPr>
          <p:cNvSpPr txBox="1">
            <a:spLocks/>
          </p:cNvSpPr>
          <p:nvPr/>
        </p:nvSpPr>
        <p:spPr>
          <a:xfrm>
            <a:off x="421196" y="4356393"/>
            <a:ext cx="8229600" cy="63023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CE32"/>
              </a:buClr>
              <a:buFont typeface="Arial" panose="020B0604020202020204" pitchFamily="34" charset="0"/>
              <a:buNone/>
              <a:defRPr sz="2600" b="1">
                <a:solidFill>
                  <a:srgbClr val="303D5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AU" kern="0" dirty="0"/>
          </a:p>
        </p:txBody>
      </p:sp>
      <p:pic>
        <p:nvPicPr>
          <p:cNvPr id="12" name="Picture 19" descr="K:\Communications &amp; Media\2018\Design\Jobs\2018069 Staff Forum Promotion\Design\Powerpoint\2018069 Staff Forum Promotion Powerpoint 2018-03-01_01 LMK2.jpg">
            <a:extLst>
              <a:ext uri="{FF2B5EF4-FFF2-40B4-BE49-F238E27FC236}">
                <a16:creationId xmlns:a16="http://schemas.microsoft.com/office/drawing/2014/main" id="{4460CDC0-E527-4785-8484-C768D38C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6" r="81100" b="28328"/>
          <a:stretch>
            <a:fillRect/>
          </a:stretch>
        </p:blipFill>
        <p:spPr bwMode="auto">
          <a:xfrm>
            <a:off x="7164288" y="1700213"/>
            <a:ext cx="17287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K:\Communications &amp; Media\2018\Design\Jobs\2018069 Staff Forum Promotion\Design\Powerpoint\2018069 Staff Forum Promotion Powerpoint 2018-03-01_01 LMK2.jpg">
            <a:extLst>
              <a:ext uri="{FF2B5EF4-FFF2-40B4-BE49-F238E27FC236}">
                <a16:creationId xmlns:a16="http://schemas.microsoft.com/office/drawing/2014/main" id="{DF8D3D70-D24C-4096-9AE2-9F773807E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48572" r="67592" b="28328"/>
          <a:stretch>
            <a:fillRect/>
          </a:stretch>
        </p:blipFill>
        <p:spPr bwMode="auto">
          <a:xfrm>
            <a:off x="5436096" y="1341438"/>
            <a:ext cx="13017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K:\Communications &amp; Media\2018\Design\Jobs\2018069 Staff Forum Promotion\Design\Powerpoint\2018069 Staff Forum Promotion Powerpoint 2018-03-01_01 LMK2.jpg">
            <a:extLst>
              <a:ext uri="{FF2B5EF4-FFF2-40B4-BE49-F238E27FC236}">
                <a16:creationId xmlns:a16="http://schemas.microsoft.com/office/drawing/2014/main" id="{47851CEE-5E27-4AD1-9FCF-27B6B4E7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52763" r="50191" b="28328"/>
          <a:stretch>
            <a:fillRect/>
          </a:stretch>
        </p:blipFill>
        <p:spPr bwMode="auto">
          <a:xfrm>
            <a:off x="6444059" y="2852093"/>
            <a:ext cx="15843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4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C3EEA-09FE-0D41-8B7F-452A32CC93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Differential diagnosis:</a:t>
            </a:r>
          </a:p>
          <a:p>
            <a:pPr lvl="1"/>
            <a:r>
              <a:rPr lang="en-US" dirty="0"/>
              <a:t>Biliary atresia – better prognosis with early surgery. </a:t>
            </a:r>
          </a:p>
          <a:p>
            <a:pPr lvl="1"/>
            <a:r>
              <a:rPr lang="en-US" dirty="0"/>
              <a:t>UTI</a:t>
            </a:r>
          </a:p>
          <a:p>
            <a:pPr lvl="1"/>
            <a:r>
              <a:rPr lang="en-US" dirty="0"/>
              <a:t>Hypothyroidism</a:t>
            </a:r>
          </a:p>
          <a:p>
            <a:pPr lvl="1"/>
            <a:r>
              <a:rPr lang="en-US" dirty="0"/>
              <a:t>Neonatal hepatitis (infectious, autoimmune)</a:t>
            </a:r>
          </a:p>
          <a:p>
            <a:pPr lvl="1"/>
            <a:r>
              <a:rPr lang="en-US" dirty="0"/>
              <a:t>Congenital syndromes </a:t>
            </a:r>
            <a:r>
              <a:rPr lang="en-US" dirty="0" err="1"/>
              <a:t>eg</a:t>
            </a:r>
            <a:r>
              <a:rPr lang="en-US" dirty="0"/>
              <a:t> Alagille (intrahepatic paucity of bile ducts)</a:t>
            </a:r>
          </a:p>
          <a:p>
            <a:pPr lvl="1"/>
            <a:r>
              <a:rPr lang="en-US" dirty="0"/>
              <a:t>Metabolic disorders</a:t>
            </a:r>
          </a:p>
          <a:p>
            <a:pPr lvl="1"/>
            <a:r>
              <a:rPr lang="en-US" dirty="0"/>
              <a:t>TRCH infections </a:t>
            </a:r>
          </a:p>
          <a:p>
            <a:pPr lvl="1"/>
            <a:r>
              <a:rPr lang="en-US" dirty="0"/>
              <a:t>Syphilis and other infections.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66CC3-90F0-8B45-9CB9-C15E834DB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Conjugated </a:t>
            </a:r>
            <a:r>
              <a:rPr lang="en-US" dirty="0" err="1"/>
              <a:t>hyperbilirubinaemia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E6ECB-969B-324F-CC23-0DFC893E36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Snuffles</a:t>
            </a:r>
          </a:p>
          <a:p>
            <a:r>
              <a:rPr lang="en-US" dirty="0"/>
              <a:t>Chest infection/pneumonia</a:t>
            </a:r>
          </a:p>
          <a:p>
            <a:r>
              <a:rPr lang="en-US" dirty="0"/>
              <a:t>Hepatomegaly</a:t>
            </a:r>
          </a:p>
          <a:p>
            <a:r>
              <a:rPr lang="en-US" dirty="0"/>
              <a:t>Poor growth</a:t>
            </a:r>
          </a:p>
          <a:p>
            <a:r>
              <a:rPr lang="en-US" dirty="0"/>
              <a:t>Fevers</a:t>
            </a:r>
          </a:p>
          <a:p>
            <a:r>
              <a:rPr lang="en-US" dirty="0"/>
              <a:t>Eye – cataract, retinitis, </a:t>
            </a:r>
          </a:p>
          <a:p>
            <a:r>
              <a:rPr lang="en-US" dirty="0"/>
              <a:t>Rectal bleeding</a:t>
            </a:r>
          </a:p>
          <a:p>
            <a:r>
              <a:rPr lang="en-US" dirty="0"/>
              <a:t>Nephrotic syndrome</a:t>
            </a:r>
          </a:p>
          <a:p>
            <a:r>
              <a:rPr lang="en-US" dirty="0"/>
              <a:t>Sepsis from other organisms. </a:t>
            </a:r>
          </a:p>
          <a:p>
            <a:r>
              <a:rPr lang="en-US" dirty="0"/>
              <a:t>Painful osteitis – limb pain.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A9B0F-5D19-2507-8F67-A1EB46479F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Syphilis – Easy to miss!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293BF18-AF25-3D0F-1B35-3DA844251885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4" b="115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648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88DA89-68AD-53F3-2B9F-28B593450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Left to right shunts (VSD)</a:t>
            </a:r>
          </a:p>
          <a:p>
            <a:r>
              <a:rPr lang="en-US" sz="2400" dirty="0"/>
              <a:t>Coarctation of the aorta</a:t>
            </a:r>
          </a:p>
          <a:p>
            <a:r>
              <a:rPr lang="en-US" sz="2400" dirty="0"/>
              <a:t>Cyanotic Heart Disease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9C1383-784D-F921-67CC-2FAC28735D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E73C85-1245-065B-225C-A5B8E1971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Congenital Heart Disease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178B2-B028-BBDF-A98A-4F0D478F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011040"/>
            <a:ext cx="5004048" cy="51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9CCF9-677A-F24B-B437-6C15AA7A2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i="1" dirty="0"/>
              <a:t>Requires an oximeter for neonates. </a:t>
            </a:r>
          </a:p>
          <a:p>
            <a:r>
              <a:rPr lang="en-US" sz="2000" dirty="0"/>
              <a:t>Left to right shunt murmurs (VSD) not audible &lt; 48 hours and rely on 7 day examination. </a:t>
            </a:r>
          </a:p>
          <a:p>
            <a:pPr lvl="1"/>
            <a:r>
              <a:rPr lang="en-US" dirty="0"/>
              <a:t>Pulmonary vascular resistance high over first 48 hours, results in high right side blood pressure, equal to left and so no shunt across VSD therefore no murmur. </a:t>
            </a:r>
          </a:p>
          <a:p>
            <a:pPr lvl="1"/>
            <a:r>
              <a:rPr lang="en-US" dirty="0"/>
              <a:t>As PVR falls, right heart pressure falls and left to right shunt commences with murmur. </a:t>
            </a:r>
          </a:p>
          <a:p>
            <a:pPr lvl="1"/>
            <a:r>
              <a:rPr lang="en-US" dirty="0"/>
              <a:t>PVR continues to fall for 6 weeks, so increasing shunt and CCF develops &gt; 6 weeks.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92C68-10C7-D841-BDFB-9EF90DE0E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Congenital Heart Disease</a:t>
            </a:r>
          </a:p>
        </p:txBody>
      </p:sp>
    </p:spTree>
    <p:extLst>
      <p:ext uri="{BB962C8B-B14F-4D97-AF65-F5344CB8AC3E}">
        <p14:creationId xmlns:p14="http://schemas.microsoft.com/office/powerpoint/2010/main" val="1373533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A090E-9D2A-FD4F-AE7A-E9CC6C308B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Ductus arteriosus maintains circulation initially. </a:t>
            </a:r>
          </a:p>
          <a:p>
            <a:r>
              <a:rPr lang="en-US" sz="2400" dirty="0"/>
              <a:t>Closing duct abolishes alternative blood pathway and as the duct contracts it makes the coarctation worse.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FD295B-9E1E-234D-BF49-93ED69A13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Coarctation of Aorta</a:t>
            </a:r>
          </a:p>
        </p:txBody>
      </p:sp>
      <p:pic>
        <p:nvPicPr>
          <p:cNvPr id="3074" name="Picture 2" descr="Coarctation of the Aorta | Congenital Heart Disease - Cove Point Foundation  | Johns Hopkins Children's Hospital">
            <a:extLst>
              <a:ext uri="{FF2B5EF4-FFF2-40B4-BE49-F238E27FC236}">
                <a16:creationId xmlns:a16="http://schemas.microsoft.com/office/drawing/2014/main" id="{01CDD3C1-1205-7E47-89CD-4CD1552C564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9" r="-1389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93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9CCF9-677A-F24B-B437-6C15AA7A2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i="1" dirty="0"/>
              <a:t>Requires an oximeter for neonates. </a:t>
            </a:r>
            <a:endParaRPr lang="en-US" sz="2000" dirty="0"/>
          </a:p>
          <a:p>
            <a:r>
              <a:rPr lang="en-US" sz="1800" dirty="0"/>
              <a:t>May be no signs while Ductus Arteriosus is open = Patent Ductus Arteriosus (PDA)</a:t>
            </a:r>
          </a:p>
          <a:p>
            <a:r>
              <a:rPr lang="en-US" sz="1800" dirty="0"/>
              <a:t>As PDA closes the coarctation obstruction may be increased and the alternate pathway through the duct is closed and the shortening </a:t>
            </a:r>
            <a:r>
              <a:rPr lang="en-US" sz="1800" dirty="0" err="1"/>
              <a:t>fibres</a:t>
            </a:r>
            <a:r>
              <a:rPr lang="en-US" sz="1800" dirty="0"/>
              <a:t> in the duct increase the coarctation.</a:t>
            </a:r>
          </a:p>
          <a:p>
            <a:r>
              <a:rPr lang="en-US" sz="1800" dirty="0"/>
              <a:t>Femoral pulses may be present at discharge and disappear by the 7 day check. </a:t>
            </a:r>
          </a:p>
          <a:p>
            <a:r>
              <a:rPr lang="en-US" sz="1800" dirty="0"/>
              <a:t>Critical diagnosis prior to deterioration to improve outcome. </a:t>
            </a:r>
          </a:p>
          <a:p>
            <a:r>
              <a:rPr lang="en-US" sz="1800" dirty="0"/>
              <a:t>Absent or weak </a:t>
            </a:r>
            <a:r>
              <a:rPr lang="en-US" sz="1800" dirty="0" err="1"/>
              <a:t>femorals</a:t>
            </a:r>
            <a:r>
              <a:rPr lang="en-US" sz="1800" dirty="0"/>
              <a:t>, active </a:t>
            </a:r>
            <a:r>
              <a:rPr lang="en-US" sz="1800" dirty="0" err="1"/>
              <a:t>praecordium</a:t>
            </a:r>
            <a:r>
              <a:rPr lang="en-US" sz="1800" dirty="0"/>
              <a:t> +/- murmur, may have reduced post ductal </a:t>
            </a:r>
            <a:r>
              <a:rPr lang="en-US" sz="1800" dirty="0" err="1"/>
              <a:t>sats</a:t>
            </a:r>
            <a:r>
              <a:rPr lang="en-US" sz="1800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92C68-10C7-D841-BDFB-9EF90DE0E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Coarctation of the aorta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4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9CCF9-677A-F24B-B437-6C15AA7A2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i="1" dirty="0"/>
              <a:t>Requires an oximeter for neonates. </a:t>
            </a:r>
          </a:p>
          <a:p>
            <a:r>
              <a:rPr lang="en-US" sz="1800" dirty="0"/>
              <a:t>Will probably not appear cyanotic at 7 day check. You cannot pick the </a:t>
            </a:r>
            <a:r>
              <a:rPr lang="en-US" sz="1800" dirty="0" err="1"/>
              <a:t>colour</a:t>
            </a:r>
            <a:r>
              <a:rPr lang="en-US" sz="1800" dirty="0"/>
              <a:t> of 90% vs 98%. </a:t>
            </a:r>
          </a:p>
          <a:p>
            <a:r>
              <a:rPr lang="en-US" sz="1800" dirty="0"/>
              <a:t>All babies have pre and post ductal </a:t>
            </a:r>
            <a:r>
              <a:rPr lang="en-US" sz="1800" dirty="0" err="1"/>
              <a:t>sats</a:t>
            </a:r>
            <a:r>
              <a:rPr lang="en-US" sz="1800" dirty="0"/>
              <a:t> recorded at discharge (right hand vs foot). </a:t>
            </a:r>
          </a:p>
          <a:p>
            <a:r>
              <a:rPr lang="en-US" sz="1800" dirty="0"/>
              <a:t>Right to left shunts may become more apparent over days, and the 7 day check is critical for early diagnosis. </a:t>
            </a:r>
          </a:p>
          <a:p>
            <a:r>
              <a:rPr lang="en-US" sz="1800" dirty="0"/>
              <a:t>Pre ductal saturation (right hand) should be 95% or better.</a:t>
            </a:r>
          </a:p>
          <a:p>
            <a:r>
              <a:rPr lang="en-US" sz="1800" dirty="0"/>
              <a:t>Post ductal saturation (either foot) should be 95% or better. </a:t>
            </a:r>
          </a:p>
          <a:p>
            <a:r>
              <a:rPr lang="en-US" sz="1800" dirty="0"/>
              <a:t>Difference between pre and post ductal should be &lt;3% (so R hand 99% and foot 95% is abnormal, repeat in 1 hour)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92C68-10C7-D841-BDFB-9EF90DE0E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Cyanotic Heart Disease</a:t>
            </a:r>
          </a:p>
        </p:txBody>
      </p:sp>
    </p:spTree>
    <p:extLst>
      <p:ext uri="{BB962C8B-B14F-4D97-AF65-F5344CB8AC3E}">
        <p14:creationId xmlns:p14="http://schemas.microsoft.com/office/powerpoint/2010/main" val="145035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FADC4B-0771-A147-B7C0-DFE6E8EA5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A4F25-D621-244A-9A89-25F19FB85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7DF12FBA-F806-AE44-B824-3D9B90B7B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52" y="-1666"/>
            <a:ext cx="5371467" cy="75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23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A3673-C0C5-874B-8E93-98FDFE57D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536" y="1844824"/>
            <a:ext cx="4104456" cy="3600400"/>
          </a:xfrm>
        </p:spPr>
        <p:txBody>
          <a:bodyPr/>
          <a:lstStyle/>
          <a:p>
            <a:r>
              <a:rPr lang="en-US" dirty="0"/>
              <a:t>Colobomas</a:t>
            </a:r>
          </a:p>
          <a:p>
            <a:r>
              <a:rPr lang="en-US" dirty="0"/>
              <a:t>Cleft Soft Palate</a:t>
            </a:r>
          </a:p>
          <a:p>
            <a:r>
              <a:rPr lang="en-US" dirty="0" err="1"/>
              <a:t>Erb’s</a:t>
            </a:r>
            <a:r>
              <a:rPr lang="en-US" dirty="0"/>
              <a:t> palsy</a:t>
            </a:r>
          </a:p>
          <a:p>
            <a:r>
              <a:rPr lang="en-US" dirty="0"/>
              <a:t>Minor hypospadias and chordee</a:t>
            </a:r>
          </a:p>
          <a:p>
            <a:r>
              <a:rPr lang="en-US" dirty="0"/>
              <a:t>Mild but significant positional talipes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F300D5-2A66-5A48-AD16-6089095054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9042E-17C9-0044-827C-EA5489D603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Stuff we get wrong </a:t>
            </a:r>
          </a:p>
          <a:p>
            <a:r>
              <a:rPr lang="en-US" dirty="0"/>
              <a:t>(oops)</a:t>
            </a:r>
          </a:p>
        </p:txBody>
      </p:sp>
      <p:pic>
        <p:nvPicPr>
          <p:cNvPr id="9218" name="Picture 2" descr="50 Times People Missed The Joke So Bad, They Made Fools Out Of Themselves  In Front Of The Whole Internet | Bored Panda">
            <a:extLst>
              <a:ext uri="{FF2B5EF4-FFF2-40B4-BE49-F238E27FC236}">
                <a16:creationId xmlns:a16="http://schemas.microsoft.com/office/drawing/2014/main" id="{A99E2938-CE14-514E-A878-E799EBF4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3241"/>
            <a:ext cx="4616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57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85E0C8-1B18-4540-BB43-CFB4559033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C9F3D-8B78-934B-AE2F-2E9C74C949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Coloboma</a:t>
            </a:r>
          </a:p>
        </p:txBody>
      </p:sp>
      <p:pic>
        <p:nvPicPr>
          <p:cNvPr id="5" name="Picture 4" descr="A close-up of a blue eye&#10;&#10;Description automatically generated with medium confidence">
            <a:extLst>
              <a:ext uri="{FF2B5EF4-FFF2-40B4-BE49-F238E27FC236}">
                <a16:creationId xmlns:a16="http://schemas.microsoft.com/office/drawing/2014/main" id="{DD6097A2-88A6-E148-A34F-D0B68DCD7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172"/>
            <a:ext cx="9201487" cy="48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AEF16-0C49-482C-9C10-48E0AFC0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2800" dirty="0"/>
              <a:t>Evolving issues</a:t>
            </a:r>
          </a:p>
          <a:p>
            <a:pPr lvl="1"/>
            <a:r>
              <a:rPr lang="en-AU" dirty="0"/>
              <a:t>hydration and feeding.</a:t>
            </a:r>
          </a:p>
          <a:p>
            <a:pPr lvl="1"/>
            <a:r>
              <a:rPr lang="en-AU" dirty="0"/>
              <a:t>Jaundice</a:t>
            </a:r>
          </a:p>
          <a:p>
            <a:r>
              <a:rPr lang="en-AU" sz="2800" dirty="0"/>
              <a:t>New detectable diagnoses</a:t>
            </a:r>
          </a:p>
          <a:p>
            <a:pPr lvl="1"/>
            <a:r>
              <a:rPr lang="en-AU" dirty="0"/>
              <a:t>Congenital heart disease</a:t>
            </a:r>
          </a:p>
          <a:p>
            <a:pPr lvl="1"/>
            <a:r>
              <a:rPr lang="en-AU" dirty="0"/>
              <a:t>Cholestasis (conjugated </a:t>
            </a:r>
            <a:r>
              <a:rPr lang="en-AU" dirty="0" err="1"/>
              <a:t>hyperbilirubinaemia</a:t>
            </a:r>
            <a:r>
              <a:rPr lang="en-AU" dirty="0"/>
              <a:t>)</a:t>
            </a:r>
          </a:p>
          <a:p>
            <a:r>
              <a:rPr lang="en-AU" sz="2800" dirty="0"/>
              <a:t>Things missed at discharge from hospital.</a:t>
            </a:r>
          </a:p>
          <a:p>
            <a:pPr lvl="1"/>
            <a:r>
              <a:rPr lang="en-AU" dirty="0"/>
              <a:t>Colobomas, genitals, soft palate clefts, </a:t>
            </a:r>
            <a:r>
              <a:rPr lang="en-AU" dirty="0" err="1"/>
              <a:t>erb’s</a:t>
            </a:r>
            <a:r>
              <a:rPr lang="en-AU" dirty="0"/>
              <a:t> palsy, feet.</a:t>
            </a:r>
          </a:p>
          <a:p>
            <a:pPr lvl="1"/>
            <a:endParaRPr lang="en-AU" dirty="0"/>
          </a:p>
          <a:p>
            <a:pPr lvl="1"/>
            <a:endParaRPr lang="en-AU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DFC72-7726-4AC2-B2DD-17DB5DDAE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Neonatal assessment on Day 7</a:t>
            </a:r>
          </a:p>
        </p:txBody>
      </p:sp>
    </p:spTree>
    <p:extLst>
      <p:ext uri="{BB962C8B-B14F-4D97-AF65-F5344CB8AC3E}">
        <p14:creationId xmlns:p14="http://schemas.microsoft.com/office/powerpoint/2010/main" val="1561089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B70CA-E3F6-A94B-ACAD-CDE3F5684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2422" y="2508974"/>
            <a:ext cx="5528952" cy="24686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B6E4A-6306-0949-9F52-77F4FF746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Posterior cleft soft palate</a:t>
            </a:r>
          </a:p>
        </p:txBody>
      </p:sp>
      <p:pic>
        <p:nvPicPr>
          <p:cNvPr id="10242" name="Picture 2" descr="Cleft Palate | Plastic Surgery Key">
            <a:extLst>
              <a:ext uri="{FF2B5EF4-FFF2-40B4-BE49-F238E27FC236}">
                <a16:creationId xmlns:a16="http://schemas.microsoft.com/office/drawing/2014/main" id="{7307E28B-2D5F-7643-AD2F-811C1B3FD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36" y="1420510"/>
            <a:ext cx="4848608" cy="46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2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E84557-FEB8-6145-83F2-35218B003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7FC1-0C0C-6142-8A44-0CDEBBE13E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Erb’s</a:t>
            </a:r>
            <a:r>
              <a:rPr lang="en-US" dirty="0"/>
              <a:t> Palsy - 15 – 40 sec 1:50 – 2:15 </a:t>
            </a:r>
          </a:p>
          <a:p>
            <a:endParaRPr lang="en-US" dirty="0"/>
          </a:p>
        </p:txBody>
      </p:sp>
      <p:pic>
        <p:nvPicPr>
          <p:cNvPr id="4" name="Online Media 3" descr="visual initial newborn assessment, abnormal Moro reflex, Erbs palsy,HIE, cerebral palsy, # clavicle">
            <a:hlinkClick r:id="" action="ppaction://media"/>
            <a:extLst>
              <a:ext uri="{FF2B5EF4-FFF2-40B4-BE49-F238E27FC236}">
                <a16:creationId xmlns:a16="http://schemas.microsoft.com/office/drawing/2014/main" id="{61B2E7B3-ADFE-4641-90DB-B301B82FE1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99592" y="1556172"/>
            <a:ext cx="6987148" cy="39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C5212B-8874-3046-A23C-43EBEC4830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May need surgical correction, depending on location of meatal orifice.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4EE81-DCCF-F14D-B609-D3BE6964A1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Mild hypospadias</a:t>
            </a:r>
          </a:p>
        </p:txBody>
      </p:sp>
      <p:pic>
        <p:nvPicPr>
          <p:cNvPr id="5122" name="Picture 2" descr="Mild hypospadias - Resource Library - Sheffield Children's NHS Foundation  Trust">
            <a:extLst>
              <a:ext uri="{FF2B5EF4-FFF2-40B4-BE49-F238E27FC236}">
                <a16:creationId xmlns:a16="http://schemas.microsoft.com/office/drawing/2014/main" id="{46FB026E-149F-B745-9D3B-FADBD2CE0164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4" r="-1169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ypospadias | BAPRAS">
            <a:extLst>
              <a:ext uri="{FF2B5EF4-FFF2-40B4-BE49-F238E27FC236}">
                <a16:creationId xmlns:a16="http://schemas.microsoft.com/office/drawing/2014/main" id="{EAA1D959-DA3E-4B44-A253-2A3D4732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86935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06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D1E709-E4FC-A347-B8F2-48697D01C2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13ABD-5C20-8448-95E0-27BA3F846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Metatarsus </a:t>
            </a:r>
            <a:r>
              <a:rPr lang="en-US" dirty="0" err="1"/>
              <a:t>Adductus</a:t>
            </a:r>
            <a:r>
              <a:rPr lang="en-US" dirty="0"/>
              <a:t> (Varus)</a:t>
            </a:r>
          </a:p>
        </p:txBody>
      </p:sp>
      <p:pic>
        <p:nvPicPr>
          <p:cNvPr id="6146" name="Picture 2" descr="Metatarsus adductus Information | Mount Sinai - New York">
            <a:extLst>
              <a:ext uri="{FF2B5EF4-FFF2-40B4-BE49-F238E27FC236}">
                <a16:creationId xmlns:a16="http://schemas.microsoft.com/office/drawing/2014/main" id="{0CE8CB57-CCF1-A64E-AFC2-8773DDAB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395413"/>
            <a:ext cx="603067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16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CD5220-3BD8-EC4D-89AB-BB9F89739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C80E9-B5F4-8D49-9630-EF687AA5FD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Positional talipes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63F9941-DC82-F649-86F1-BB5ADBE3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03" y="2434304"/>
            <a:ext cx="5283849" cy="32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sitional Talipes">
            <a:extLst>
              <a:ext uri="{FF2B5EF4-FFF2-40B4-BE49-F238E27FC236}">
                <a16:creationId xmlns:a16="http://schemas.microsoft.com/office/drawing/2014/main" id="{6514C5B8-BA83-6E4B-A8C2-E0968D10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556172"/>
            <a:ext cx="6777519" cy="45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4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1838B5-DD24-AA47-904E-852880225E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DA93C-9B7F-F44D-82FD-FEABB7CCB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Ipswich Hospital Foundation">
            <a:extLst>
              <a:ext uri="{FF2B5EF4-FFF2-40B4-BE49-F238E27FC236}">
                <a16:creationId xmlns:a16="http://schemas.microsoft.com/office/drawing/2014/main" id="{0336782F-F829-E140-AE90-835BD25B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9B68CA-6D04-AC48-9322-803F3A4FB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Cochrane review 2021 of the effect of early postnatal discharge showed moderate certainty evidence for increased rate of readmission for Jaundice, dehydration, infections within the first 28 days (RR 1.59).</a:t>
            </a:r>
          </a:p>
          <a:p>
            <a:r>
              <a:rPr lang="en-US" sz="2400" dirty="0"/>
              <a:t>Risk is likely reduced by postnatal home visiting by a midwife. </a:t>
            </a:r>
          </a:p>
          <a:p>
            <a:r>
              <a:rPr lang="en-US" sz="2400" dirty="0"/>
              <a:t>Day 7 check safety net. </a:t>
            </a:r>
          </a:p>
          <a:p>
            <a:r>
              <a:rPr lang="en-US" sz="2400" dirty="0"/>
              <a:t>Early intervention reduces severity for jaundice and dehydration.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F1714-A326-D149-8598-2D516AA7F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Hydration, feeding and jaundice</a:t>
            </a:r>
          </a:p>
        </p:txBody>
      </p:sp>
    </p:spTree>
    <p:extLst>
      <p:ext uri="{BB962C8B-B14F-4D97-AF65-F5344CB8AC3E}">
        <p14:creationId xmlns:p14="http://schemas.microsoft.com/office/powerpoint/2010/main" val="410360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017E07-C2AC-4A4D-BB87-EA778FF1E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180" y="1556171"/>
            <a:ext cx="8156948" cy="4536653"/>
          </a:xfrm>
        </p:spPr>
        <p:txBody>
          <a:bodyPr/>
          <a:lstStyle/>
          <a:p>
            <a:r>
              <a:rPr lang="en-US" sz="2400" dirty="0"/>
              <a:t>Dehydration in neonates is difficult to detect on examination.</a:t>
            </a:r>
          </a:p>
          <a:p>
            <a:pPr lvl="1"/>
            <a:r>
              <a:rPr lang="en-US" sz="2400" dirty="0"/>
              <a:t>Dry mouth, sunken fontanelle but unreliable. </a:t>
            </a:r>
          </a:p>
          <a:p>
            <a:pPr lvl="1"/>
            <a:r>
              <a:rPr lang="en-US" sz="2400" dirty="0"/>
              <a:t>History of feeding, output, state of alertness, weight are more reliable.</a:t>
            </a:r>
          </a:p>
          <a:p>
            <a:r>
              <a:rPr lang="en-US" sz="2400" dirty="0"/>
              <a:t>Output – stool or urine 4 times per day plus overnight. </a:t>
            </a:r>
          </a:p>
          <a:p>
            <a:r>
              <a:rPr lang="en-US" sz="2400" dirty="0"/>
              <a:t>Weight – 10 % loss from birth is “consider action” line but decide if rising or falling weight. Intervene if falling.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94761-BABD-FD4E-9C8E-5FC4C035C8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Hydration and feeding</a:t>
            </a:r>
          </a:p>
        </p:txBody>
      </p:sp>
    </p:spTree>
    <p:extLst>
      <p:ext uri="{BB962C8B-B14F-4D97-AF65-F5344CB8AC3E}">
        <p14:creationId xmlns:p14="http://schemas.microsoft.com/office/powerpoint/2010/main" val="95643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D6E51-71AE-D049-9E1D-5012B53ED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Breast feeding assessment of intake requires assessment of feeding </a:t>
            </a:r>
            <a:r>
              <a:rPr lang="en-US" sz="2400" dirty="0" err="1"/>
              <a:t>behaviour</a:t>
            </a:r>
            <a:r>
              <a:rPr lang="en-US" sz="2400" dirty="0"/>
              <a:t> and milk supply. </a:t>
            </a:r>
          </a:p>
          <a:p>
            <a:r>
              <a:rPr lang="en-US" sz="2400" dirty="0"/>
              <a:t>Babies may attempt to feed vigorously but get nothing. </a:t>
            </a:r>
          </a:p>
          <a:p>
            <a:r>
              <a:rPr lang="en-US" sz="2400" dirty="0"/>
              <a:t>Decide how you will assess supply</a:t>
            </a:r>
          </a:p>
          <a:p>
            <a:pPr lvl="1"/>
            <a:r>
              <a:rPr lang="en-US" sz="1800" dirty="0"/>
              <a:t>Did the breasts fill postnatally – period of engorgement. </a:t>
            </a:r>
          </a:p>
          <a:p>
            <a:pPr lvl="1"/>
            <a:r>
              <a:rPr lang="en-US" sz="1800" dirty="0"/>
              <a:t>Is there a feeling of let down? </a:t>
            </a:r>
          </a:p>
          <a:p>
            <a:pPr lvl="1"/>
            <a:r>
              <a:rPr lang="en-US" sz="1800" dirty="0"/>
              <a:t>Is there leaking of milk from the opposite breast during feeding? </a:t>
            </a:r>
          </a:p>
          <a:p>
            <a:pPr lvl="1"/>
            <a:r>
              <a:rPr lang="en-US" sz="1800" dirty="0"/>
              <a:t>Do the breasts fill and empty with feeds? </a:t>
            </a:r>
          </a:p>
          <a:p>
            <a:pPr lvl="1"/>
            <a:r>
              <a:rPr lang="en-US" sz="1800" dirty="0"/>
              <a:t>Does the baby feed with swallowing and good suck?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9400E-2C9B-FD4B-8B4E-39A1FC9E9C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Dehydration</a:t>
            </a:r>
          </a:p>
        </p:txBody>
      </p:sp>
    </p:spTree>
    <p:extLst>
      <p:ext uri="{BB962C8B-B14F-4D97-AF65-F5344CB8AC3E}">
        <p14:creationId xmlns:p14="http://schemas.microsoft.com/office/powerpoint/2010/main" val="238200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D624E7-D127-3F42-9BF6-657AEB596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Assess severity – weight/output/examination +/- serum sodium. </a:t>
            </a:r>
            <a:r>
              <a:rPr lang="en-US" sz="2400" dirty="0" err="1"/>
              <a:t>Hypernatraemic</a:t>
            </a:r>
            <a:r>
              <a:rPr lang="en-US" sz="2400" dirty="0"/>
              <a:t> dehydration is common in newborns. Sodium &gt; 145 – refer to ED</a:t>
            </a:r>
          </a:p>
          <a:p>
            <a:r>
              <a:rPr lang="en-US" sz="2400" dirty="0"/>
              <a:t>If very concerned – send to ED. Readmission due to dehydration + jaundice is common. </a:t>
            </a:r>
          </a:p>
          <a:p>
            <a:r>
              <a:rPr lang="en-US" sz="2400" dirty="0"/>
              <a:t>Engage lactation expert early – child health/home midwife service/private LC. </a:t>
            </a:r>
          </a:p>
          <a:p>
            <a:r>
              <a:rPr lang="en-US" sz="2400" dirty="0"/>
              <a:t>Lactation support medication – metoclopramide 10 mg </a:t>
            </a:r>
            <a:r>
              <a:rPr lang="en-US" sz="2400" dirty="0" err="1"/>
              <a:t>tds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F9864-D462-6141-8CE9-768FC872D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Dehydration</a:t>
            </a:r>
          </a:p>
        </p:txBody>
      </p:sp>
    </p:spTree>
    <p:extLst>
      <p:ext uri="{BB962C8B-B14F-4D97-AF65-F5344CB8AC3E}">
        <p14:creationId xmlns:p14="http://schemas.microsoft.com/office/powerpoint/2010/main" val="346690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758CB9-95D0-B54A-ADBD-090080B67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Top up feeding – avoid if possible and rely on LC advice if available. </a:t>
            </a:r>
          </a:p>
          <a:p>
            <a:r>
              <a:rPr lang="en-US" sz="2400" dirty="0"/>
              <a:t>If continuing loss despite LC input or LC unavailable + &gt;10% weight loss and ongoing concern commence 80ml/kg/day (1/2 quota and enough to meet fluid requirement) post breast feeds 4 hourly. </a:t>
            </a:r>
          </a:p>
          <a:p>
            <a:r>
              <a:rPr lang="en-US" sz="2400" dirty="0"/>
              <a:t>Multiple risks including reduced lactation, mastitis, nipple confusion and breastfeeding failure.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D03BE-DE19-D94A-8EF6-55E8ADF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Dehydration</a:t>
            </a:r>
          </a:p>
        </p:txBody>
      </p:sp>
    </p:spTree>
    <p:extLst>
      <p:ext uri="{BB962C8B-B14F-4D97-AF65-F5344CB8AC3E}">
        <p14:creationId xmlns:p14="http://schemas.microsoft.com/office/powerpoint/2010/main" val="25189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725-4F12-2C43-9671-3D5FC08F8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3" y="1628775"/>
            <a:ext cx="4248473" cy="4032473"/>
          </a:xfrm>
        </p:spPr>
        <p:txBody>
          <a:bodyPr/>
          <a:lstStyle/>
          <a:p>
            <a:r>
              <a:rPr lang="en-US" sz="1800" dirty="0"/>
              <a:t>Release can make a dramatic difference to infant feeding and maternal pain with feeding. </a:t>
            </a:r>
          </a:p>
          <a:p>
            <a:r>
              <a:rPr lang="en-US" sz="1800" dirty="0"/>
              <a:t>Anatomy has weak correlation with functional impact. </a:t>
            </a:r>
          </a:p>
          <a:p>
            <a:r>
              <a:rPr lang="en-US" sz="1800" dirty="0"/>
              <a:t>Sometimes release gives no improvement. </a:t>
            </a:r>
          </a:p>
          <a:p>
            <a:r>
              <a:rPr lang="en-US" sz="1800" dirty="0"/>
              <a:t>Controversial area for diagnosis and approach to management. </a:t>
            </a:r>
          </a:p>
          <a:p>
            <a:r>
              <a:rPr lang="en-US" sz="1800" dirty="0"/>
              <a:t>Refer to speech therapist/feeding clinic and then to </a:t>
            </a:r>
            <a:r>
              <a:rPr lang="en-US" sz="1800" dirty="0" err="1"/>
              <a:t>paediatric</a:t>
            </a:r>
            <a:r>
              <a:rPr lang="en-US" sz="1800" dirty="0"/>
              <a:t> surgeon</a:t>
            </a:r>
            <a:r>
              <a:rPr lang="en-US" sz="1600" dirty="0"/>
              <a:t>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C22C52-90B4-1F45-88F5-3015F8FB1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Tongue tie</a:t>
            </a:r>
          </a:p>
        </p:txBody>
      </p:sp>
      <p:pic>
        <p:nvPicPr>
          <p:cNvPr id="1032" name="Picture 8" descr="Could Could Tongue Tie Be The Cause Of Your Baby's Unhappiness? Jessica's  Story – Babocush Limited">
            <a:extLst>
              <a:ext uri="{FF2B5EF4-FFF2-40B4-BE49-F238E27FC236}">
                <a16:creationId xmlns:a16="http://schemas.microsoft.com/office/drawing/2014/main" id="{E56BF4D6-C460-9940-B824-5F9C2C6687E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158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1812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C4F4"/>
      </a:accent1>
      <a:accent2>
        <a:srgbClr val="0070C0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00"/>
      </a:accent6>
      <a:hlink>
        <a:srgbClr val="0070C0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/>
      <a:lstStyle>
        <a:defPPr algn="l" eaLnBrk="1" hangingPunct="1">
          <a:defRPr sz="2600"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C4F4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FBF78DACC1284A89C398C052D79D9D" ma:contentTypeVersion="15" ma:contentTypeDescription="Create a new document." ma:contentTypeScope="" ma:versionID="4d19d495f8623b517b80a3470e66d772">
  <xsd:schema xmlns:xsd="http://www.w3.org/2001/XMLSchema" xmlns:xs="http://www.w3.org/2001/XMLSchema" xmlns:p="http://schemas.microsoft.com/office/2006/metadata/properties" xmlns:ns2="a61c57ad-9bbf-482e-9511-d962c2502e28" xmlns:ns3="1ea46c23-64b6-465a-822a-c421dc1ba36a" targetNamespace="http://schemas.microsoft.com/office/2006/metadata/properties" ma:root="true" ma:fieldsID="4263a241e201a334689f0bb96f594f16" ns2:_="" ns3:_="">
    <xsd:import namespace="a61c57ad-9bbf-482e-9511-d962c2502e28"/>
    <xsd:import namespace="1ea46c23-64b6-465a-822a-c421dc1ba3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c57ad-9bbf-482e-9511-d962c2502e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a99e12f-6be7-4a0b-a875-b5ef68f49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46c23-64b6-465a-822a-c421dc1ba3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605411f-8759-4f21-8c69-fa9717fab861}" ma:internalName="TaxCatchAll" ma:showField="CatchAllData" ma:web="1ea46c23-64b6-465a-822a-c421dc1ba3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a46c23-64b6-465a-822a-c421dc1ba36a" xsi:nil="true"/>
    <lcf76f155ced4ddcb4097134ff3c332f xmlns="a61c57ad-9bbf-482e-9511-d962c2502e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5B68A8-29AF-425C-94BB-29328D19E8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DD75F6-52F0-444F-9579-2D0902120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1c57ad-9bbf-482e-9511-d962c2502e28"/>
    <ds:schemaRef ds:uri="1ea46c23-64b6-465a-822a-c421dc1ba3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6604A7-12FD-4AD3-B7B1-3517D5B2BAEC}">
  <ds:schemaRefs>
    <ds:schemaRef ds:uri="1ea46c23-64b6-465a-822a-c421dc1ba36a"/>
    <ds:schemaRef ds:uri="a61c57ad-9bbf-482e-9511-d962c2502e28"/>
    <ds:schemaRef ds:uri="bfe974b5-571a-4f18-bc8a-4c20b4443d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9917</TotalTime>
  <Words>1403</Words>
  <Application>Microsoft Office PowerPoint</Application>
  <PresentationFormat>On-screen Show (4:3)</PresentationFormat>
  <Paragraphs>161</Paragraphs>
  <Slides>35</Slides>
  <Notes>3</Notes>
  <HiddenSlides>3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Metro South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Moreton Hospital and Health Service | Powerpoint presentation template</dc:title>
  <dc:subject>Metro South Health powerpoint presentation template featuring a dark-coloured cover page.</dc:subject>
  <dc:creator>(07) 3156 4957</dc:creator>
  <cp:keywords>powerpoint, community, template</cp:keywords>
  <cp:lastModifiedBy>Erica Newman</cp:lastModifiedBy>
  <cp:revision>120</cp:revision>
  <dcterms:created xsi:type="dcterms:W3CDTF">2008-11-24T08:19:49Z</dcterms:created>
  <dcterms:modified xsi:type="dcterms:W3CDTF">2024-07-30T00:42:04Z</dcterms:modified>
  <cp:category>West Moreton Hospital and Health Service 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0x010100FAFBF78DACC1284A89C398C052D79D9D</vt:lpwstr>
  </property>
  <property fmtid="{D5CDD505-2E9C-101B-9397-08002B2CF9AE}" pid="3" name="ShowInCatalog">
    <vt:bool>true</vt:bool>
  </property>
</Properties>
</file>