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258" r:id="rId7"/>
    <p:sldId id="259" r:id="rId8"/>
    <p:sldId id="260" r:id="rId9"/>
    <p:sldId id="285" r:id="rId10"/>
    <p:sldId id="261" r:id="rId11"/>
    <p:sldId id="286" r:id="rId12"/>
    <p:sldId id="262" r:id="rId13"/>
    <p:sldId id="263" r:id="rId14"/>
    <p:sldId id="264" r:id="rId15"/>
    <p:sldId id="265" r:id="rId16"/>
    <p:sldId id="287" r:id="rId17"/>
    <p:sldId id="266" r:id="rId18"/>
    <p:sldId id="288" r:id="rId19"/>
    <p:sldId id="289" r:id="rId20"/>
    <p:sldId id="267" r:id="rId21"/>
    <p:sldId id="268" r:id="rId22"/>
    <p:sldId id="271" r:id="rId23"/>
    <p:sldId id="272" r:id="rId24"/>
    <p:sldId id="273" r:id="rId25"/>
    <p:sldId id="292" r:id="rId26"/>
    <p:sldId id="291" r:id="rId27"/>
    <p:sldId id="276" r:id="rId28"/>
    <p:sldId id="277" r:id="rId29"/>
    <p:sldId id="290" r:id="rId30"/>
    <p:sldId id="278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283" r:id="rId39"/>
    <p:sldId id="300" r:id="rId40"/>
    <p:sldId id="301" r:id="rId41"/>
    <p:sldId id="302" r:id="rId42"/>
    <p:sldId id="282" r:id="rId43"/>
    <p:sldId id="28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668C3-7347-48D5-88C3-8A37605F3F97}" type="datetimeFigureOut">
              <a:rPr lang="en-AU" smtClean="0"/>
              <a:t>26/07/2025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DB36D-60F5-4999-931D-3F55B67D1B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546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65D94-B97A-4FBE-9B18-EC572867B981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996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24C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Nurses have been recruited in hospitals across Australia and receive training to provide specialised nursing care, education and support to patients with high-risk or advanced melanoma.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65D94-B97A-4FBE-9B18-EC572867B981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935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Rura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FF99-4E5E-4FAA-AF65-5FE6679443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196" y="3816220"/>
            <a:ext cx="6414796" cy="2584579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050">
                <a:solidFill>
                  <a:srgbClr val="624C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your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1797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ent Branded 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2F4FEA-C154-4DF3-93CE-E25369050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31" y="1284311"/>
            <a:ext cx="8198720" cy="4807734"/>
          </a:xfrm>
        </p:spPr>
        <p:txBody>
          <a:bodyPr/>
          <a:lstStyle>
            <a:lvl1pPr>
              <a:defRPr sz="2400">
                <a:solidFill>
                  <a:srgbClr val="624C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1D6F0D-D78C-4642-A3D5-93CE8F931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112" y="344384"/>
            <a:ext cx="8533269" cy="70064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624C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your 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36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ent Branded 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2F4FEA-C154-4DF3-93CE-E25369050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31" y="1284311"/>
            <a:ext cx="8198720" cy="4807734"/>
          </a:xfrm>
        </p:spPr>
        <p:txBody>
          <a:bodyPr/>
          <a:lstStyle>
            <a:lvl1pPr>
              <a:defRPr sz="2400">
                <a:solidFill>
                  <a:srgbClr val="624C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1D6F0D-D78C-4642-A3D5-93CE8F931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112" y="344384"/>
            <a:ext cx="8533269" cy="70064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000">
                <a:solidFill>
                  <a:srgbClr val="624C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your 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782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63" y="586855"/>
            <a:ext cx="3541210" cy="5525392"/>
          </a:xfrm>
        </p:spPr>
        <p:txBody>
          <a:bodyPr anchor="b">
            <a:normAutofit/>
          </a:bodyPr>
          <a:lstStyle/>
          <a:p>
            <a:pPr algn="r"/>
            <a:r>
              <a:rPr lang="en-AU" sz="4900" u="sng">
                <a:solidFill>
                  <a:srgbClr val="FFFFFF"/>
                </a:solidFill>
              </a:rPr>
              <a:t>Melanoma</a:t>
            </a:r>
            <a:r>
              <a:rPr lang="en-AU" sz="3500">
                <a:solidFill>
                  <a:srgbClr val="FFFFFF"/>
                </a:solidFill>
              </a:rPr>
              <a:t>.</a:t>
            </a:r>
            <a:br>
              <a:rPr lang="en-AU" sz="3500">
                <a:solidFill>
                  <a:srgbClr val="FFFFFF"/>
                </a:solidFill>
              </a:rPr>
            </a:br>
            <a:br>
              <a:rPr lang="en-AU" sz="3500">
                <a:solidFill>
                  <a:srgbClr val="FFFFFF"/>
                </a:solidFill>
              </a:rPr>
            </a:br>
            <a:r>
              <a:rPr lang="en-AU" sz="3500">
                <a:solidFill>
                  <a:srgbClr val="FFFFFF"/>
                </a:solidFill>
              </a:rPr>
              <a:t>Diagnosis to treatment</a:t>
            </a:r>
            <a:br>
              <a:rPr lang="en-AU" sz="3500">
                <a:solidFill>
                  <a:srgbClr val="FFFFFF"/>
                </a:solidFill>
              </a:rPr>
            </a:br>
            <a:br>
              <a:rPr lang="en-AU" sz="3500">
                <a:solidFill>
                  <a:srgbClr val="FFFFFF"/>
                </a:solidFill>
              </a:rPr>
            </a:br>
            <a:r>
              <a:rPr lang="en-AU" sz="3500">
                <a:solidFill>
                  <a:srgbClr val="FFFFFF"/>
                </a:solidFill>
              </a:rPr>
              <a:t>Dr Damian Fry</a:t>
            </a:r>
            <a:br>
              <a:rPr lang="en-AU" sz="3500">
                <a:solidFill>
                  <a:srgbClr val="FFFFFF"/>
                </a:solidFill>
              </a:rPr>
            </a:br>
            <a:r>
              <a:rPr lang="en-AU" sz="3500">
                <a:solidFill>
                  <a:srgbClr val="FFFFFF"/>
                </a:solidFill>
              </a:rPr>
              <a:t>General Surgeon </a:t>
            </a:r>
            <a:br>
              <a:rPr lang="en-AU" sz="3500">
                <a:solidFill>
                  <a:srgbClr val="FFFFFF"/>
                </a:solidFill>
              </a:rPr>
            </a:br>
            <a:r>
              <a:rPr lang="en-AU" sz="3500">
                <a:solidFill>
                  <a:srgbClr val="FFFFFF"/>
                </a:solidFill>
              </a:rPr>
              <a:t>Melanoma surgeon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Australia’s National Cancer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2700">
                <a:solidFill>
                  <a:srgbClr val="FFFFFF"/>
                </a:solidFill>
              </a:rPr>
              <a:t>Recommended Surgical Margins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pPr marL="0" indent="0">
              <a:buNone/>
            </a:pPr>
            <a:r>
              <a:rPr lang="en-AU" sz="1700"/>
              <a:t>B</a:t>
            </a:r>
            <a:r>
              <a:rPr lang="en-AU" sz="1700">
                <a:effectLst/>
              </a:rPr>
              <a:t>ased on the Breslow thickness of the melanoma:</a:t>
            </a:r>
            <a:br>
              <a:rPr lang="en-AU" sz="1700"/>
            </a:br>
            <a:r>
              <a:rPr lang="en-AU" sz="1700" b="1">
                <a:effectLst/>
              </a:rPr>
              <a:t>• In situ melanoma:</a:t>
            </a:r>
            <a:r>
              <a:rPr lang="en-AU" sz="1700">
                <a:effectLst/>
              </a:rPr>
              <a:t> 0.5–1.0 cm margin</a:t>
            </a:r>
            <a:br>
              <a:rPr lang="en-AU" sz="1700"/>
            </a:br>
            <a:r>
              <a:rPr lang="en-AU" sz="1700" b="1">
                <a:effectLst/>
              </a:rPr>
              <a:t>• Melanomas ≤1 mm thick:</a:t>
            </a:r>
            <a:r>
              <a:rPr lang="en-AU" sz="1700">
                <a:effectLst/>
              </a:rPr>
              <a:t> 1 cm margin</a:t>
            </a:r>
            <a:br>
              <a:rPr lang="en-AU" sz="1700"/>
            </a:br>
            <a:r>
              <a:rPr lang="en-AU" sz="1700" b="1">
                <a:effectLst/>
              </a:rPr>
              <a:t>• Melanomas 1.1–2 mm thick:</a:t>
            </a:r>
            <a:r>
              <a:rPr lang="en-AU" sz="1700">
                <a:effectLst/>
              </a:rPr>
              <a:t> 1–2 cm margin</a:t>
            </a:r>
            <a:br>
              <a:rPr lang="en-AU" sz="1700"/>
            </a:br>
            <a:r>
              <a:rPr lang="en-AU" sz="1700" b="1">
                <a:effectLst/>
              </a:rPr>
              <a:t>• Melanomas &gt;2 mm thick:</a:t>
            </a:r>
            <a:r>
              <a:rPr lang="en-AU" sz="1700">
                <a:effectLst/>
              </a:rPr>
              <a:t> 2 cm margin</a:t>
            </a:r>
            <a:endParaRPr lang="en-AU"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/>
          <a:lstStyle/>
          <a:p>
            <a:r>
              <a:rPr lang="en-AU">
                <a:solidFill>
                  <a:srgbClr val="FFFFFF"/>
                </a:solidFill>
              </a:rPr>
              <a:t>Sentinel Lymph node biopsy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AU" sz="2000"/>
              <a:t>MLST-1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AU" sz="2000" b="1">
                <a:effectLst/>
              </a:rPr>
              <a:t>• Disease-Free Survival (DFS):</a:t>
            </a:r>
            <a:r>
              <a:rPr lang="en-AU" sz="2000">
                <a:effectLst/>
              </a:rPr>
              <a:t> The study found that patients with intermediate-thickness melanomas (1.2 to 3.5 mm) who underwent SLNB had a higher 10-year DFS rate compared to those in the observation group (71.3% vs. 64.7%). For patients with thick melanomas (&gt;3.5 mm), the 10-year DFS was also higher in the SLNB group (50.7% vs. 40.5%). </a:t>
            </a:r>
            <a:br>
              <a:rPr lang="en-AU" sz="2000"/>
            </a:br>
            <a:r>
              <a:rPr lang="en-AU" sz="2000">
                <a:effectLst/>
              </a:rPr>
              <a:t>aacrjournals.org</a:t>
            </a:r>
            <a:br>
              <a:rPr lang="en-AU" sz="2000"/>
            </a:br>
            <a:r>
              <a:rPr lang="en-AU" sz="2000" b="1">
                <a:effectLst/>
              </a:rPr>
              <a:t>• Melanoma-Specific Survival (MSS):</a:t>
            </a:r>
            <a:r>
              <a:rPr lang="en-AU" sz="2000">
                <a:effectLst/>
              </a:rPr>
              <a:t> Overall, there was no significant difference in 10-year MSS between the SLNB and observation groups. However, among patients with intermediate-thickness melanomas who had metastases detected via SLNB and subsequently underwent CLND, there was an improvement in MSS compared to those who had nodal observation and later developed nodal metastases. </a:t>
            </a:r>
            <a:endParaRPr lang="en-AU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Magseed vs Hook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en-AU" sz="1700"/>
              <a:t>More accurate</a:t>
            </a:r>
          </a:p>
          <a:p>
            <a:r>
              <a:rPr lang="en-AU" sz="1700"/>
              <a:t>Less discomfort</a:t>
            </a:r>
          </a:p>
          <a:p>
            <a:r>
              <a:rPr lang="en-AU" sz="1700"/>
              <a:t>Precise localisation</a:t>
            </a:r>
          </a:p>
          <a:p>
            <a:r>
              <a:rPr lang="en-AU" sz="1700"/>
              <a:t>Improved surgical work flow</a:t>
            </a:r>
          </a:p>
          <a:p>
            <a:r>
              <a:rPr lang="en-AU" sz="1700"/>
              <a:t>Reduced pain and discomfort</a:t>
            </a:r>
          </a:p>
          <a:p>
            <a:r>
              <a:rPr lang="en-AU" sz="1700"/>
              <a:t>Better cosmesis</a:t>
            </a:r>
          </a:p>
          <a:p>
            <a:r>
              <a:rPr lang="en-AU" sz="1700"/>
              <a:t>Multiple lesions</a:t>
            </a:r>
          </a:p>
          <a:p>
            <a:pPr lvl="2"/>
            <a:r>
              <a:rPr lang="en-AU" sz="1700"/>
              <a:t>Pacemakers</a:t>
            </a:r>
          </a:p>
          <a:p>
            <a:pPr lvl="2"/>
            <a:r>
              <a:rPr lang="en-AU" sz="1700"/>
              <a:t>Specialised expensive equipment and seeds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10B613-3F4B-5A0A-8374-5FF70A447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83" b="809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200">
                <a:solidFill>
                  <a:srgbClr val="FFFFFF"/>
                </a:solidFill>
              </a:rPr>
              <a:t>Biodegradable Temporising Matrix (BTM)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Used in reconstruction post-surgery</a:t>
            </a:r>
          </a:p>
          <a:p>
            <a:r>
              <a:rPr lang="en-AU" sz="1700">
                <a:effectLst/>
              </a:rPr>
              <a:t>BTM (Biodegradable Temporising Matrix) is a synthetic dermal scaffold used in reconstructive surgery to promote wound healing in cases of full-thickness skin loss, such as burns, trauma, and surgical excisions. It provides a temporary dermal substitute, allowing neovascularization before definitive closure with a skin graft.</a:t>
            </a:r>
          </a:p>
          <a:p>
            <a:endParaRPr lang="en-AU"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27DD2-B12F-2F6A-87DB-D96293EB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Advantages of BTM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9F317-15B4-50D4-A23B-DCF5B276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en-AU" sz="1700" b="1">
                <a:effectLst/>
              </a:rPr>
              <a:t>Advantages of BTM</a:t>
            </a:r>
            <a:br>
              <a:rPr lang="en-AU" sz="1700"/>
            </a:br>
            <a:r>
              <a:rPr lang="en-AU" sz="1700">
                <a:effectLst/>
              </a:rPr>
              <a:t>✔ </a:t>
            </a:r>
            <a:r>
              <a:rPr lang="en-AU" sz="1700" b="1">
                <a:effectLst/>
              </a:rPr>
              <a:t>Avoids need for autografts in the first stage</a:t>
            </a:r>
            <a:r>
              <a:rPr lang="en-AU" sz="1700">
                <a:effectLst/>
              </a:rPr>
              <a:t>, reducing donor site morbidity.</a:t>
            </a:r>
            <a:br>
              <a:rPr lang="en-AU" sz="1700"/>
            </a:br>
            <a:r>
              <a:rPr lang="en-AU" sz="1700">
                <a:effectLst/>
              </a:rPr>
              <a:t>✔ </a:t>
            </a:r>
            <a:r>
              <a:rPr lang="en-AU" sz="1700" b="1">
                <a:effectLst/>
              </a:rPr>
              <a:t>Promotes neodermis formation</a:t>
            </a:r>
            <a:r>
              <a:rPr lang="en-AU" sz="1700">
                <a:effectLst/>
              </a:rPr>
              <a:t>, improving graft take and reducing contracture risk.</a:t>
            </a:r>
            <a:br>
              <a:rPr lang="en-AU" sz="1700"/>
            </a:br>
            <a:r>
              <a:rPr lang="en-AU" sz="1700">
                <a:effectLst/>
              </a:rPr>
              <a:t>✔ </a:t>
            </a:r>
            <a:r>
              <a:rPr lang="en-AU" sz="1700" b="1">
                <a:effectLst/>
              </a:rPr>
              <a:t>Minimizes infection risk</a:t>
            </a:r>
            <a:r>
              <a:rPr lang="en-AU" sz="1700">
                <a:effectLst/>
              </a:rPr>
              <a:t> due to its closed-cell polyurethane structure.</a:t>
            </a:r>
            <a:br>
              <a:rPr lang="en-AU" sz="1700"/>
            </a:br>
            <a:r>
              <a:rPr lang="en-AU" sz="1700">
                <a:effectLst/>
              </a:rPr>
              <a:t>Proper adherence to these steps ensures </a:t>
            </a:r>
            <a:r>
              <a:rPr lang="en-AU" sz="1700" b="1">
                <a:effectLst/>
              </a:rPr>
              <a:t>optimal wound healing, graft success, and functional skin restoration</a:t>
            </a:r>
            <a:r>
              <a:rPr lang="en-AU" sz="1700">
                <a:effectLst/>
              </a:rPr>
              <a:t>.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70991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5F9F6C-F056-1BFA-5FA3-363B23F0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525905"/>
            <a:ext cx="8458200" cy="38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MLST-2 Trial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/>
              <a:t>MLST-2</a:t>
            </a:r>
          </a:p>
          <a:p>
            <a:pPr marL="0" indent="0">
              <a:buNone/>
            </a:pPr>
            <a:r>
              <a:rPr lang="en-AU" sz="1700" b="1">
                <a:effectLst/>
              </a:rPr>
              <a:t>• Survival Rates:</a:t>
            </a:r>
            <a:r>
              <a:rPr lang="en-AU" sz="1700">
                <a:effectLst/>
              </a:rPr>
              <a:t> There was no significant difference in melanoma-specific survival between the CLND and observation groups. This indicates that immediate CLND did not provide a survival advantage over observation with regular monitoring. </a:t>
            </a:r>
            <a:br>
              <a:rPr lang="en-AU" sz="1700"/>
            </a:br>
            <a:r>
              <a:rPr lang="en-AU" sz="1700">
                <a:effectLst/>
              </a:rPr>
              <a:t>targetedonc.com</a:t>
            </a:r>
            <a:br>
              <a:rPr lang="en-AU" sz="1700"/>
            </a:br>
            <a:r>
              <a:rPr lang="en-AU" sz="1700" b="1">
                <a:effectLst/>
              </a:rPr>
              <a:t>• Disease Control:</a:t>
            </a:r>
            <a:r>
              <a:rPr lang="en-AU" sz="1700">
                <a:effectLst/>
              </a:rPr>
              <a:t> The CLND group had a lower rate of regional lymph node recurrence compared to the observation group, suggesting better regional disease control. However, this did not translate into improved overall survival. </a:t>
            </a:r>
            <a:br>
              <a:rPr lang="en-AU" sz="1700"/>
            </a:br>
            <a:r>
              <a:rPr lang="en-AU" sz="1700">
                <a:effectLst/>
              </a:rPr>
              <a:t>ascopost.com</a:t>
            </a:r>
            <a:br>
              <a:rPr lang="en-AU" sz="1700"/>
            </a:br>
            <a:r>
              <a:rPr lang="en-AU" sz="1700" b="1">
                <a:effectLst/>
              </a:rPr>
              <a:t>• Morbidity:</a:t>
            </a:r>
            <a:r>
              <a:rPr lang="en-AU" sz="1700">
                <a:effectLst/>
              </a:rPr>
              <a:t> Patients undergoing CLND experienced higher rates of complications, particularly lymphedema, with 24% in the CLND group versus 6% in the observation group. </a:t>
            </a:r>
            <a:endParaRPr lang="en-AU" sz="1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SWOG Melanoma Trial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 b="1">
                <a:effectLst/>
              </a:rPr>
              <a:t>SWOG S1801 Trial:</a:t>
            </a:r>
            <a:br>
              <a:rPr lang="en-AU" sz="1700"/>
            </a:br>
            <a:r>
              <a:rPr lang="en-AU" sz="1700" b="1">
                <a:effectLst/>
              </a:rPr>
              <a:t>• Objective:</a:t>
            </a:r>
            <a:r>
              <a:rPr lang="en-AU" sz="1700">
                <a:effectLst/>
              </a:rPr>
              <a:t> Assess the impact of administering pembrolizumab before surgery (neoadjuvant) followed by continued therapy after surgery (adjuvant) versus pembrolizumab only after surgery in patients with resectable stage IIIB-IV melanoma.</a:t>
            </a:r>
            <a:br>
              <a:rPr lang="en-AU" sz="1700"/>
            </a:br>
            <a:r>
              <a:rPr lang="en-AU" sz="1700" b="1">
                <a:effectLst/>
              </a:rPr>
              <a:t>• Findings:</a:t>
            </a:r>
            <a:r>
              <a:rPr lang="en-AU" sz="1700">
                <a:effectLst/>
              </a:rPr>
              <a:t> The neoadjuvant–adjuvant approach led to a higher major pathologic response rate, with over 50% of patients achieving significant tumor reduction before surgery. This strategy also improved event-free survival compared to the adjuvant-only approach. </a:t>
            </a:r>
            <a:endParaRPr lang="en-AU" sz="1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NADINA Melanoma Trial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>
                <a:effectLst/>
              </a:rPr>
              <a:t>The NADINA trial is a phase III clinical study that evaluated the efficacy of neoadjuvant (pre-surgery) immunotherapy in patients with resectable, macroscopic stage III melanoma. The trial compared two treatment approaches:</a:t>
            </a:r>
            <a:br>
              <a:rPr lang="en-AU" sz="1700"/>
            </a:br>
            <a:r>
              <a:rPr lang="en-AU" sz="1700" b="1">
                <a:effectLst/>
              </a:rPr>
              <a:t>• Neoadjuvant Arm:</a:t>
            </a:r>
            <a:r>
              <a:rPr lang="en-AU" sz="1700">
                <a:effectLst/>
              </a:rPr>
              <a:t> Patients received two cycles of ipilimumab plus nivolumab before surgery, followed by response-driven adjuvant therapy.</a:t>
            </a:r>
            <a:br>
              <a:rPr lang="en-AU" sz="1700"/>
            </a:br>
            <a:r>
              <a:rPr lang="en-AU" sz="1700" b="1">
                <a:effectLst/>
              </a:rPr>
              <a:t>• Adjuvant Arm:</a:t>
            </a:r>
            <a:r>
              <a:rPr lang="en-AU" sz="1700">
                <a:effectLst/>
              </a:rPr>
              <a:t> Patients underwent surgery first, followed by 12 cycles of adjuvant nivolumab.</a:t>
            </a:r>
            <a:endParaRPr lang="en-AU"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19" y="741391"/>
            <a:ext cx="3448311" cy="1616203"/>
          </a:xfrm>
        </p:spPr>
        <p:txBody>
          <a:bodyPr anchor="b">
            <a:normAutofit/>
          </a:bodyPr>
          <a:lstStyle/>
          <a:p>
            <a:r>
              <a:rPr lang="en-AU" sz="2800"/>
              <a:t>What is Melanoma?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19" y="2533476"/>
            <a:ext cx="3448310" cy="3447832"/>
          </a:xfrm>
        </p:spPr>
        <p:txBody>
          <a:bodyPr anchor="t">
            <a:normAutofit/>
          </a:bodyPr>
          <a:lstStyle/>
          <a:p>
            <a:endParaRPr lang="en-AU" sz="1700"/>
          </a:p>
          <a:p>
            <a:r>
              <a:rPr lang="en-AU" sz="1700"/>
              <a:t>Skin cancer arising from melanocytes</a:t>
            </a:r>
          </a:p>
          <a:p>
            <a:r>
              <a:rPr lang="en-AU" sz="1700"/>
              <a:t>High potential for metastasis</a:t>
            </a:r>
          </a:p>
          <a:p>
            <a:r>
              <a:rPr lang="en-AU" sz="1700"/>
              <a:t>Function of melanocytes is provide pigment to skin hair and eyes</a:t>
            </a:r>
          </a:p>
          <a:p>
            <a:r>
              <a:rPr lang="en-AU" sz="1700"/>
              <a:t>Provides some protection against UVA/UVB rays</a:t>
            </a:r>
          </a:p>
          <a:p>
            <a:endParaRPr lang="en-AU" sz="1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791A7-A976-8938-A98D-51754C76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74119"/>
            <a:ext cx="3989297" cy="30346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NADINA Trial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 b="1">
                <a:effectLst/>
              </a:rPr>
              <a:t>• Event-Free Survival (EFS):</a:t>
            </a:r>
            <a:r>
              <a:rPr lang="en-AU" sz="1700">
                <a:effectLst/>
              </a:rPr>
              <a:t> The neoadjuvant approach resulted in a significantly higher EFS rate. At 12 months, 83.7% of patients in the neoadjuvant arm were event-free, compared to 57.2% in the adjuvant arm. </a:t>
            </a:r>
            <a:br>
              <a:rPr lang="en-AU" sz="1700"/>
            </a:br>
            <a:r>
              <a:rPr lang="en-AU" sz="1700" b="1">
                <a:effectLst/>
              </a:rPr>
              <a:t>• Distant Metastasis-Free Survival (DMFS):</a:t>
            </a:r>
            <a:r>
              <a:rPr lang="en-AU" sz="1700">
                <a:effectLst/>
              </a:rPr>
              <a:t> At 18 months of follow-up, the neoadjuvant arm demonstrated a DMFS rate of 85.7%, indicating a lower incidence of cancer spreading to distant sites. </a:t>
            </a:r>
            <a:br>
              <a:rPr lang="en-AU" sz="1700"/>
            </a:br>
            <a:r>
              <a:rPr lang="en-AU" sz="1700" b="1">
                <a:effectLst/>
              </a:rPr>
              <a:t>• Pathologic Response:</a:t>
            </a:r>
            <a:r>
              <a:rPr lang="en-AU" sz="1700">
                <a:effectLst/>
              </a:rPr>
              <a:t> A significant proportion of patients in the neoadjuvant arm achieved a major pathologic response, with some able to avoid further adjuvant therapy, thereby reducing overall treatment duration. </a:t>
            </a:r>
            <a:endParaRPr lang="en-AU"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NADINA Trial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700">
                <a:effectLst/>
              </a:rPr>
              <a:t>The NADINA trial's findings suggest that administering ipilimumab plus nivolumab before surgery, followed by response-based adjuvant therapy, offers superior outcomes compared to the traditional approach of surgery followed by adjuvant therapy. These results support the adoption of neoadjuvant immunotherapy as a new standard of care for patients with resectable stage III melanoma. </a:t>
            </a:r>
            <a:endParaRPr lang="en-AU" sz="1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7D6A89-9257-2B1E-F18C-B25B7E49A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616648"/>
            <a:ext cx="8458200" cy="56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5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0BDA-12C8-C283-434F-7F39443AE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880967"/>
            <a:ext cx="8458200" cy="50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anchor="t">
            <a:normAutofit/>
          </a:bodyPr>
          <a:lstStyle/>
          <a:p>
            <a:r>
              <a:rPr lang="en-AU" sz="3500">
                <a:solidFill>
                  <a:schemeClr val="bg1"/>
                </a:solidFill>
              </a:rPr>
              <a:t>Clearance is it a dying 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F10F0-7924-BB0B-4799-8C6C268D4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39" r="-2" b="3621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0436D-944E-9AF5-DE79-1E144C22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0" r="1" b="1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150" y="4766267"/>
            <a:ext cx="4269581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100">
              <a:solidFill>
                <a:schemeClr val="bg1">
                  <a:alpha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AU" sz="4700"/>
              <a:t>Prevention Strategies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endParaRPr lang="en-AU" sz="1900"/>
          </a:p>
          <a:p>
            <a:r>
              <a:rPr lang="en-AU" sz="1900"/>
              <a:t>Slip, Slop, Slap  campaign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1F5B3-F646-FCA0-7218-C6072DC9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E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01604-BC05-0358-738A-88A6E3958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6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51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Melanoma Screening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7648B9-7693-6BFA-539A-6A41C17DC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55" y="1675227"/>
            <a:ext cx="7543689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7E0339-FD84-A3E7-86EC-7C80CD8A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47" b="-4"/>
          <a:stretch/>
        </p:blipFill>
        <p:spPr>
          <a:xfrm>
            <a:off x="4815776" y="643467"/>
            <a:ext cx="3847338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2F774-9890-C135-0BDE-CF5B7E5A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70" r="15472" b="2"/>
          <a:stretch/>
        </p:blipFill>
        <p:spPr>
          <a:xfrm>
            <a:off x="480885" y="643467"/>
            <a:ext cx="38473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5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1FFEF6-8A2F-54DD-F793-61ED05ED61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24471" r="16135" b="-1"/>
          <a:stretch>
            <a:fillRect/>
          </a:stretch>
        </p:blipFill>
        <p:spPr>
          <a:xfrm>
            <a:off x="15" y="857257"/>
            <a:ext cx="4576557" cy="5143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1C9AD2-0824-2888-2E47-1503C0959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2" b="10193"/>
          <a:stretch>
            <a:fillRect/>
          </a:stretch>
        </p:blipFill>
        <p:spPr>
          <a:xfrm>
            <a:off x="4576572" y="857257"/>
            <a:ext cx="4567428" cy="51434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2239D85-6C42-0DBE-E265-455F4464C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16" y="1943100"/>
            <a:ext cx="6619244" cy="249718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Darling Downs Melanoma Clinic 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5FAAF0F-8E0F-937F-EE97-0B21F362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6" y="4440285"/>
            <a:ext cx="6619244" cy="646065"/>
          </a:xfrm>
        </p:spPr>
        <p:txBody>
          <a:bodyPr>
            <a:normAutofit fontScale="70000" lnSpcReduction="20000"/>
          </a:bodyPr>
          <a:lstStyle/>
          <a:p>
            <a:r>
              <a:rPr lang="en-GB">
                <a:solidFill>
                  <a:schemeClr val="tx1"/>
                </a:solidFill>
              </a:rPr>
              <a:t>Coming Soon to Toowoomba Featuring Vectra WB360 imaging</a:t>
            </a:r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AU" sz="3700">
                <a:solidFill>
                  <a:srgbClr val="FFFFFF"/>
                </a:solidFill>
              </a:rPr>
              <a:t>Melanoma Statistics in Australia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AU" sz="2700"/>
          </a:p>
          <a:p>
            <a:pPr>
              <a:lnSpc>
                <a:spcPct val="90000"/>
              </a:lnSpc>
            </a:pPr>
            <a:r>
              <a:rPr lang="en-AU" sz="2700"/>
              <a:t>18,257 cases in 2023</a:t>
            </a:r>
          </a:p>
          <a:p>
            <a:pPr>
              <a:lnSpc>
                <a:spcPct val="90000"/>
              </a:lnSpc>
            </a:pPr>
            <a:r>
              <a:rPr lang="en-AU" sz="2700"/>
              <a:t>1,340 deaths expected in 2024</a:t>
            </a:r>
          </a:p>
          <a:p>
            <a:pPr>
              <a:lnSpc>
                <a:spcPct val="90000"/>
              </a:lnSpc>
            </a:pPr>
            <a:r>
              <a:rPr lang="en-AU" sz="2700">
                <a:effectLst/>
              </a:rPr>
              <a:t>The age-standardised incidence rate for melanoma increased by 120% between 1982 and 2019, from 29.UVU6 to 65 cases per 100,000 person</a:t>
            </a:r>
          </a:p>
          <a:p>
            <a:pPr>
              <a:lnSpc>
                <a:spcPct val="90000"/>
              </a:lnSpc>
            </a:pPr>
            <a:r>
              <a:rPr lang="en-AU" sz="2700">
                <a:effectLst/>
              </a:rPr>
              <a:t>Melanoma is the most common cancer among Australians aged 20 to 39.</a:t>
            </a:r>
            <a:endParaRPr lang="en-AU" sz="27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BCD01-3185-1DC2-8693-C13B1AC7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9FAD-7F2D-C949-16F1-5724C97B1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753" y="1356490"/>
            <a:ext cx="3504197" cy="67065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050" dirty="0"/>
              <a:t>Vectra WB360</a:t>
            </a:r>
            <a:endParaRPr lang="en-AU" sz="40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B6836-4E2C-F7FD-9DC1-7A133A723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633" y="2526376"/>
            <a:ext cx="3391000" cy="2975134"/>
          </a:xfrm>
        </p:spPr>
        <p:txBody>
          <a:bodyPr>
            <a:normAutofit/>
          </a:bodyPr>
          <a:lstStyle/>
          <a:p>
            <a:pPr marL="257175" indent="-257175" algn="l">
              <a:buFontTx/>
              <a:buChar char="-"/>
            </a:pPr>
            <a:r>
              <a:rPr lang="en-GB" sz="1350" dirty="0"/>
              <a:t>Whole body 3D imaging system</a:t>
            </a:r>
          </a:p>
          <a:p>
            <a:pPr marL="257175" indent="-257175" algn="l">
              <a:buFontTx/>
              <a:buChar char="-"/>
            </a:pPr>
            <a:endParaRPr lang="en-GB" sz="1350" dirty="0"/>
          </a:p>
          <a:p>
            <a:pPr marL="257175" indent="-257175">
              <a:buFontTx/>
              <a:buChar char="-"/>
            </a:pPr>
            <a:r>
              <a:rPr lang="en-GB" sz="1350" dirty="0"/>
              <a:t>Captures entire exposed skin surface in macro quality resolution with single capture </a:t>
            </a:r>
          </a:p>
          <a:p>
            <a:pPr marL="257175" indent="-257175">
              <a:buFontTx/>
              <a:buChar char="-"/>
            </a:pPr>
            <a:endParaRPr lang="en-GB" sz="1350" dirty="0"/>
          </a:p>
          <a:p>
            <a:pPr marL="257175" indent="-257175" algn="l">
              <a:buFontTx/>
              <a:buChar char="-"/>
            </a:pPr>
            <a:r>
              <a:rPr lang="en-GB" sz="1350" dirty="0"/>
              <a:t>92 high resolution cameras that flash simultaneously with cross-polarised light</a:t>
            </a:r>
          </a:p>
          <a:p>
            <a:pPr marL="257175" indent="-257175" algn="l">
              <a:buFontTx/>
              <a:buChar char="-"/>
            </a:pPr>
            <a:endParaRPr lang="en-GB" sz="1350" dirty="0"/>
          </a:p>
          <a:p>
            <a:pPr marL="257175" indent="-257175" algn="l">
              <a:buFontTx/>
              <a:buChar char="-"/>
            </a:pPr>
            <a:endParaRPr lang="en-GB" cap="none" dirty="0"/>
          </a:p>
          <a:p>
            <a:pPr algn="l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723B1-153C-B2E2-511B-076DBB7A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795"/>
          <a:stretch>
            <a:fillRect/>
          </a:stretch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858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56F4E2-34A2-59A1-89DA-D4D0E36A2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58" y="942685"/>
            <a:ext cx="4854869" cy="295593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D8EAC-3F7D-A452-A561-51A69B609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27" y="3719122"/>
            <a:ext cx="4232373" cy="2345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3E8EF-707A-9D84-9F40-786CDAB3A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27" y="942685"/>
            <a:ext cx="4232373" cy="2776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07E5F-37C7-BD36-FD4E-DD85E198B8E5}"/>
              </a:ext>
            </a:extLst>
          </p:cNvPr>
          <p:cNvSpPr txBox="1"/>
          <p:nvPr/>
        </p:nvSpPr>
        <p:spPr>
          <a:xfrm>
            <a:off x="353083" y="4318546"/>
            <a:ext cx="464133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/>
              <a:t>Vectra WB360 combines advanced 3D imaging and AI technology to create a full-body avatar, enabling precise mapping of moles and lesions with high-resolution accuracy.</a:t>
            </a:r>
          </a:p>
        </p:txBody>
      </p:sp>
    </p:spTree>
    <p:extLst>
      <p:ext uri="{BB962C8B-B14F-4D97-AF65-F5344CB8AC3E}">
        <p14:creationId xmlns:p14="http://schemas.microsoft.com/office/powerpoint/2010/main" val="3493316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E36A3-BA51-1354-5C2A-A454A07A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C40E9-3671-D9B4-07C4-3053B36A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2977" r="11690" b="1"/>
          <a:stretch>
            <a:fillRect/>
          </a:stretch>
        </p:blipFill>
        <p:spPr>
          <a:xfrm>
            <a:off x="15" y="857249"/>
            <a:ext cx="9143985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368CF-CC56-0B5D-DA39-D6B09F878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4" y="1196788"/>
            <a:ext cx="7053542" cy="105039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150"/>
              <a:t>What it means to your General Practice?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DBD14-5E37-ABFC-0957-FC1EE0EBB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484" y="2396939"/>
            <a:ext cx="6709906" cy="3146611"/>
          </a:xfrm>
        </p:spPr>
        <p:txBody>
          <a:bodyPr vert="horz" lIns="68580" tIns="34290" rIns="68580" bIns="34290" rtlCol="0">
            <a:normAutofit fontScale="77500" lnSpcReduction="20000"/>
          </a:bodyPr>
          <a:lstStyle/>
          <a:p>
            <a:pPr marL="257175" indent="-257175">
              <a:buFont typeface="Wingdings 3" charset="2"/>
              <a:buChar char=""/>
            </a:pPr>
            <a:r>
              <a:rPr lang="en-US" cap="none" dirty="0">
                <a:solidFill>
                  <a:schemeClr val="tx1"/>
                </a:solidFill>
              </a:rPr>
              <a:t>No referral required</a:t>
            </a:r>
          </a:p>
          <a:p>
            <a:pPr marL="257175" indent="-257175"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 marL="257175" indent="-257175">
              <a:buFont typeface="Wingdings 3" charset="2"/>
              <a:buChar char=""/>
            </a:pPr>
            <a:r>
              <a:rPr lang="en-US" cap="none" dirty="0">
                <a:solidFill>
                  <a:schemeClr val="tx1"/>
                </a:solidFill>
              </a:rPr>
              <a:t>Improved diagnostic accuracy </a:t>
            </a:r>
          </a:p>
          <a:p>
            <a:pPr marL="257175" indent="-257175"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 marL="257175" indent="-257175">
              <a:buFont typeface="Wingdings 3" charset="2"/>
              <a:buChar char=""/>
            </a:pPr>
            <a:r>
              <a:rPr lang="en-US" cap="none" dirty="0">
                <a:solidFill>
                  <a:schemeClr val="tx1"/>
                </a:solidFill>
              </a:rPr>
              <a:t>Tracks subtle morphological changes over time</a:t>
            </a:r>
          </a:p>
          <a:p>
            <a:pPr marL="257175" indent="-257175"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 marL="257175" indent="-257175">
              <a:buFont typeface="Wingdings 3" charset="2"/>
              <a:buChar char=""/>
            </a:pPr>
            <a:r>
              <a:rPr lang="en-US" cap="none" dirty="0">
                <a:solidFill>
                  <a:schemeClr val="tx1"/>
                </a:solidFill>
              </a:rPr>
              <a:t>All scans stored securely with comprehensive reports with flagged lesions available to GPs</a:t>
            </a:r>
          </a:p>
          <a:p>
            <a:pPr marL="257175" indent="-257175"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24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9171-FBF2-4699-7EBE-92F7F92DF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Melanoma Nurse Program- Toowoomba Base Hospital</a:t>
            </a:r>
          </a:p>
        </p:txBody>
      </p:sp>
    </p:spTree>
    <p:extLst>
      <p:ext uri="{BB962C8B-B14F-4D97-AF65-F5344CB8AC3E}">
        <p14:creationId xmlns:p14="http://schemas.microsoft.com/office/powerpoint/2010/main" val="3869586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F8A011-77E0-7624-5208-52516B3C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dirty="0"/>
              <a:t>Registered Nurse for 9 years- predominantly in medical oncology and haematology 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Previously worked The Princess Alexandra Hospital, Brisbane and The Royal Marsden, London 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Grew up in Rural Queensland </a:t>
            </a:r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5362F5-D79E-943C-DB85-7EA0598E4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dirty="0"/>
              <a:t>Who am I </a:t>
            </a:r>
          </a:p>
        </p:txBody>
      </p:sp>
    </p:spTree>
    <p:extLst>
      <p:ext uri="{BB962C8B-B14F-4D97-AF65-F5344CB8AC3E}">
        <p14:creationId xmlns:p14="http://schemas.microsoft.com/office/powerpoint/2010/main" val="155279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51C8C-A5E8-D5A8-E6F0-34F88DBA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23" y="4239444"/>
            <a:ext cx="2832185" cy="159614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551D87-033D-AEFA-6BCF-9D7D667C2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dirty="0"/>
              <a:t>Federally funded role to support 30 Full Time Equivalent melanoma nurses by 2025-26</a:t>
            </a:r>
          </a:p>
          <a:p>
            <a:pPr marL="0" indent="0" algn="ctr">
              <a:buNone/>
            </a:pPr>
            <a:r>
              <a:rPr lang="en-AU" dirty="0"/>
              <a:t>The National Melanoma Nurses Program is an initiative aimed at improving care and outcomes for melanoma patients in Australia through expert nursing care as part of the multidisciplinary team</a:t>
            </a:r>
          </a:p>
          <a:p>
            <a:pPr marL="0" indent="0" algn="ctr" defTabSz="685800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en-AU" dirty="0"/>
              <a:t>Commenced in the role August 2024 </a:t>
            </a:r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A0CB8-8E7E-C87B-428C-ECA7BC400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/>
              <a:t>National Melanoma Nurse’s Program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6458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AA236F-0F58-FF8B-AB82-30C89BC2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71" y="4081458"/>
            <a:ext cx="2592931" cy="146130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0F869B-8A9C-D039-0CCA-4BAFE96C0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dirty="0"/>
              <a:t>The program is focused on developing nursing skill and capability to provide expert nursing care to patients with complex clinical care needs. </a:t>
            </a:r>
          </a:p>
          <a:p>
            <a:pPr marL="0" indent="0" algn="ctr" defTabSz="685800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en-AU" dirty="0"/>
              <a:t>Patients will be able to receive personalised nursing care, education on melanoma and treatment options and support throughout the pre- and post-surgical period, neoadjuvant and adjuvant therapy, radiotherapy, and advanced melanoma therapy. </a:t>
            </a:r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22AE9-AE7D-8E47-B388-827C715A18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dirty="0"/>
              <a:t>National Melanoma Nurse’s Program </a:t>
            </a:r>
          </a:p>
        </p:txBody>
      </p:sp>
    </p:spTree>
    <p:extLst>
      <p:ext uri="{BB962C8B-B14F-4D97-AF65-F5344CB8AC3E}">
        <p14:creationId xmlns:p14="http://schemas.microsoft.com/office/powerpoint/2010/main" val="1476011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unotherapy before Surgery Effective against Melanoma - NCI">
            <a:extLst>
              <a:ext uri="{FF2B5EF4-FFF2-40B4-BE49-F238E27FC236}">
                <a16:creationId xmlns:a16="http://schemas.microsoft.com/office/drawing/2014/main" id="{8B591D78-61F3-E5C2-1914-A7BCCC5A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1" y="3623383"/>
            <a:ext cx="2104461" cy="15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2EF05-073F-9D73-4754-06A34D7F4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20" y="1820483"/>
            <a:ext cx="8198720" cy="36058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AU" dirty="0"/>
              <a:t>Review patients at oncology OPD and treatment 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Complete mid cycle toxicity checks on patients 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Problem solve any adhoc issues that may come up for patients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Point of contact at the hospital </a:t>
            </a:r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dirty="0"/>
              <a:t>Endeavour to keep oncology patients out of emergency department's- can toxicities be managed as an outpatient ? 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C7161-9BD4-EEAA-C62E-558FA762D1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dirty="0"/>
              <a:t>Medical Oncology Component </a:t>
            </a:r>
          </a:p>
        </p:txBody>
      </p:sp>
    </p:spTree>
    <p:extLst>
      <p:ext uri="{BB962C8B-B14F-4D97-AF65-F5344CB8AC3E}">
        <p14:creationId xmlns:p14="http://schemas.microsoft.com/office/powerpoint/2010/main" val="2726367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A0EC4E-4688-1812-3DCA-20ECEF7B6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dirty="0"/>
              <a:t>Review all melanoma referrals </a:t>
            </a:r>
          </a:p>
          <a:p>
            <a:pPr marL="0" indent="0" algn="ctr">
              <a:buNone/>
            </a:pPr>
            <a:r>
              <a:rPr lang="en-AU" dirty="0"/>
              <a:t>Complete MIA </a:t>
            </a:r>
            <a:r>
              <a:rPr lang="en-AU" dirty="0" err="1"/>
              <a:t>SLNBx</a:t>
            </a:r>
            <a:r>
              <a:rPr lang="en-AU" dirty="0"/>
              <a:t> calculator </a:t>
            </a:r>
          </a:p>
          <a:p>
            <a:pPr marL="0" indent="0" algn="ctr">
              <a:buNone/>
            </a:pPr>
            <a:r>
              <a:rPr lang="en-AU" dirty="0"/>
              <a:t>Meet new melanoma patients in the melanoma clinic once a fortnight </a:t>
            </a:r>
          </a:p>
          <a:p>
            <a:pPr marL="0" indent="0" algn="ctr">
              <a:buNone/>
            </a:pPr>
            <a:r>
              <a:rPr lang="en-AU" dirty="0"/>
              <a:t>Provide education around procedure, administrative tasks such as patient travel, sentinel lymph node biopsy procedure  </a:t>
            </a:r>
          </a:p>
          <a:p>
            <a:pPr marL="0" indent="0" algn="ctr">
              <a:buNone/>
            </a:pPr>
            <a:r>
              <a:rPr lang="en-AU" dirty="0"/>
              <a:t>Post Operative wound reviews - BTM, skin grafts, complex wounds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C3812-164D-C645-5879-0C76B5C55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dirty="0"/>
              <a:t>Melanoma Clinic Surgical Component </a:t>
            </a:r>
          </a:p>
        </p:txBody>
      </p:sp>
      <p:pic>
        <p:nvPicPr>
          <p:cNvPr id="5124" name="Picture 4" descr="Game On Mole is back this summer - Melanoma Institute Australia">
            <a:extLst>
              <a:ext uri="{FF2B5EF4-FFF2-40B4-BE49-F238E27FC236}">
                <a16:creationId xmlns:a16="http://schemas.microsoft.com/office/drawing/2014/main" id="{A8BA8C9C-5B79-580E-578D-DA85FAE7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16" y="1656962"/>
            <a:ext cx="1798820" cy="101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43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Summary of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AU" sz="1700"/>
              <a:t>Early detection</a:t>
            </a:r>
          </a:p>
          <a:p>
            <a:r>
              <a:rPr lang="en-AU" sz="1700"/>
              <a:t>Prompt biopsy</a:t>
            </a:r>
          </a:p>
          <a:p>
            <a:r>
              <a:rPr lang="en-AU" sz="1700"/>
              <a:t>Surgical assessmment</a:t>
            </a:r>
          </a:p>
          <a:p>
            <a:pPr lvl="2"/>
            <a:r>
              <a:rPr lang="en-AU" sz="1700"/>
              <a:t>WLE / SLNBx – Node Picking</a:t>
            </a:r>
          </a:p>
          <a:p>
            <a:r>
              <a:rPr lang="en-AU" sz="1700"/>
              <a:t>Staging</a:t>
            </a:r>
          </a:p>
          <a:p>
            <a:r>
              <a:rPr lang="en-AU" sz="1700"/>
              <a:t>MDT review</a:t>
            </a:r>
          </a:p>
          <a:p>
            <a:r>
              <a:rPr lang="en-AU" sz="1700"/>
              <a:t>Follow up</a:t>
            </a:r>
          </a:p>
          <a:p>
            <a:r>
              <a:rPr lang="en-AU" sz="1700"/>
              <a:t>Support</a:t>
            </a:r>
          </a:p>
          <a:p>
            <a:r>
              <a:rPr lang="en-AU" sz="1700"/>
              <a:t>Research.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UV exposure</a:t>
            </a:r>
          </a:p>
          <a:p>
            <a:r>
              <a:rPr lang="en-AU" sz="1700"/>
              <a:t>UV apps on all phones 1-2</a:t>
            </a:r>
          </a:p>
          <a:p>
            <a:r>
              <a:rPr lang="en-AU" sz="1700"/>
              <a:t>Governments provide little legislation over shade to be provided in public spaces</a:t>
            </a:r>
          </a:p>
          <a:p>
            <a:r>
              <a:rPr lang="en-AU" sz="1700"/>
              <a:t>Fair skin, light eyes</a:t>
            </a:r>
          </a:p>
          <a:p>
            <a:r>
              <a:rPr lang="en-AU" sz="1700"/>
              <a:t>Family history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Discussion and questions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Importance of Early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90% curable if detected early</a:t>
            </a:r>
          </a:p>
          <a:p>
            <a:r>
              <a:rPr lang="en-AU" sz="1700"/>
              <a:t>ABCDE self-examination </a:t>
            </a:r>
          </a:p>
          <a:p>
            <a:r>
              <a:rPr lang="en-AU" sz="1700"/>
              <a:t>Use your smart phone – create a folder and discuss with your GP</a:t>
            </a:r>
          </a:p>
          <a:p>
            <a:r>
              <a:rPr lang="en-AU" sz="1700"/>
              <a:t>New lumps and bumps especially neck/groin/axilla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6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25629-A57F-D41C-5607-CB2B740EA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188" y="643467"/>
            <a:ext cx="469362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Dermoscopy</a:t>
            </a:r>
          </a:p>
          <a:p>
            <a:r>
              <a:rPr lang="en-AU" sz="1700"/>
              <a:t>Advanced imaging - Vectra</a:t>
            </a:r>
          </a:p>
          <a:p>
            <a:r>
              <a:rPr lang="en-AU" sz="1700"/>
              <a:t>Excisional biopsy</a:t>
            </a:r>
          </a:p>
          <a:p>
            <a:r>
              <a:rPr lang="en-AU" sz="1700"/>
              <a:t>SLNB for staging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39019-A808-D96C-8D95-B2302EBA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562856"/>
            <a:ext cx="2564892" cy="1600200"/>
          </a:xfrm>
        </p:spPr>
        <p:txBody>
          <a:bodyPr anchor="ctr">
            <a:normAutofit/>
          </a:bodyPr>
          <a:lstStyle/>
          <a:p>
            <a:endParaRPr lang="en-US" sz="4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3E042-AA16-2500-9700-82505DD2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32" r="8655" b="8"/>
          <a:stretch/>
        </p:blipFill>
        <p:spPr>
          <a:xfrm>
            <a:off x="3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1BB7F-30B2-765F-6B69-4FF1FCF4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21" r="8607" b="-1"/>
          <a:stretch/>
        </p:blipFill>
        <p:spPr>
          <a:xfrm>
            <a:off x="4514850" y="10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8703-0C3A-DD10-C53E-03B0DB6D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0" y="4562856"/>
            <a:ext cx="5177791" cy="1600200"/>
          </a:xfrm>
        </p:spPr>
        <p:txBody>
          <a:bodyPr anchor="ctr">
            <a:normAutofit/>
          </a:bodyPr>
          <a:lstStyle/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7403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97" y="586855"/>
            <a:ext cx="3172575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3500">
                <a:solidFill>
                  <a:srgbClr val="FFFFFF"/>
                </a:solidFill>
              </a:rPr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68" y="649480"/>
            <a:ext cx="3646835" cy="5546047"/>
          </a:xfrm>
        </p:spPr>
        <p:txBody>
          <a:bodyPr anchor="ctr">
            <a:normAutofit/>
          </a:bodyPr>
          <a:lstStyle/>
          <a:p>
            <a:endParaRPr lang="en-AU" sz="1700"/>
          </a:p>
          <a:p>
            <a:r>
              <a:rPr lang="en-AU" sz="1700"/>
              <a:t>Wide Local Excision (WLE)</a:t>
            </a:r>
          </a:p>
          <a:p>
            <a:r>
              <a:rPr lang="en-AU" sz="1700"/>
              <a:t>Sentinel Lymph Node Biopsy (SLNB)</a:t>
            </a:r>
          </a:p>
          <a:p>
            <a:r>
              <a:rPr lang="en-AU" sz="1700"/>
              <a:t>Regional dissection</a:t>
            </a:r>
          </a:p>
          <a:p>
            <a:pPr lvl="2"/>
            <a:r>
              <a:rPr lang="en-AU" sz="1700"/>
              <a:t>Axillary clearnce</a:t>
            </a:r>
          </a:p>
          <a:p>
            <a:pPr lvl="2"/>
            <a:r>
              <a:rPr lang="en-AU" sz="1700"/>
              <a:t>Groin dissection</a:t>
            </a:r>
          </a:p>
          <a:p>
            <a:pPr lvl="2"/>
            <a:r>
              <a:rPr lang="en-AU" sz="1700"/>
              <a:t>Neck dissection</a:t>
            </a:r>
          </a:p>
          <a:p>
            <a:pPr marL="914400" lvl="2" indent="0">
              <a:buNone/>
            </a:pPr>
            <a:endParaRPr lang="en-AU"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FF997CD70EC4E8D57F42A9D1D9458" ma:contentTypeVersion="14" ma:contentTypeDescription="Create a new document." ma:contentTypeScope="" ma:versionID="be68b92c2594d1fdc601c6644606c405">
  <xsd:schema xmlns:xsd="http://www.w3.org/2001/XMLSchema" xmlns:xs="http://www.w3.org/2001/XMLSchema" xmlns:p="http://schemas.microsoft.com/office/2006/metadata/properties" xmlns:ns2="80e4cb83-a8b8-4474-9846-9def654b56d4" xmlns:ns3="aacf7a36-f8b5-4e77-a319-3a31141a92ea" targetNamespace="http://schemas.microsoft.com/office/2006/metadata/properties" ma:root="true" ma:fieldsID="384464cdc7e75677606814e2e2a8bb35" ns2:_="" ns3:_="">
    <xsd:import namespace="80e4cb83-a8b8-4474-9846-9def654b56d4"/>
    <xsd:import namespace="aacf7a36-f8b5-4e77-a319-3a31141a9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cb83-a8b8-4474-9846-9def654b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a99e12f-6be7-4a0b-a875-b5ef68f49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f7a36-f8b5-4e77-a319-3a31141a9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d5c6b9-7be5-45e3-b894-d65c27699658}" ma:internalName="TaxCatchAll" ma:showField="CatchAllData" ma:web="aacf7a36-f8b5-4e77-a319-3a31141a9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f7a36-f8b5-4e77-a319-3a31141a92ea" xsi:nil="true"/>
    <lcf76f155ced4ddcb4097134ff3c332f xmlns="80e4cb83-a8b8-4474-9846-9def654b56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7339F0-C69F-4390-9B69-4B5A5F945FB7}"/>
</file>

<file path=customXml/itemProps2.xml><?xml version="1.0" encoding="utf-8"?>
<ds:datastoreItem xmlns:ds="http://schemas.openxmlformats.org/officeDocument/2006/customXml" ds:itemID="{C3A2C64D-B3AE-4AC2-983D-4079AB4CEF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E03480-3DEF-47D7-AD11-C3D1474672E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3102fc0f-1949-4202-9119-c7a178b82b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1446</Words>
  <Application>Microsoft Office PowerPoint</Application>
  <PresentationFormat>On-screen Show (4:3)</PresentationFormat>
  <Paragraphs>144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Arial</vt:lpstr>
      <vt:lpstr>Calibri</vt:lpstr>
      <vt:lpstr>Wingdings 3</vt:lpstr>
      <vt:lpstr>Office Theme</vt:lpstr>
      <vt:lpstr>Melanoma.  Diagnosis to treatment  Dr Damian Fry General Surgeon  Melanoma surgeon</vt:lpstr>
      <vt:lpstr>What is Melanoma?</vt:lpstr>
      <vt:lpstr>Melanoma Statistics in Australia</vt:lpstr>
      <vt:lpstr>Risk Factors</vt:lpstr>
      <vt:lpstr>Importance of Early Detection</vt:lpstr>
      <vt:lpstr>PowerPoint Presentation</vt:lpstr>
      <vt:lpstr>Diagnosis</vt:lpstr>
      <vt:lpstr>PowerPoint Presentation</vt:lpstr>
      <vt:lpstr>Surgical Treatment</vt:lpstr>
      <vt:lpstr>Recommended Surgical Margins</vt:lpstr>
      <vt:lpstr>Sentinel Lymph node biopsy</vt:lpstr>
      <vt:lpstr>Magseed vs Hook Wire</vt:lpstr>
      <vt:lpstr>PowerPoint Presentation</vt:lpstr>
      <vt:lpstr>Biodegradable Temporising Matrix (BTM)</vt:lpstr>
      <vt:lpstr>Advantages of BTM</vt:lpstr>
      <vt:lpstr>PowerPoint Presentation</vt:lpstr>
      <vt:lpstr>MLST-2 Trial Findings</vt:lpstr>
      <vt:lpstr>SWOG Melanoma Trial Overview</vt:lpstr>
      <vt:lpstr>NADINA Melanoma Trial Overview</vt:lpstr>
      <vt:lpstr>NADINA Trial Methodology</vt:lpstr>
      <vt:lpstr>NADINA Trial Findings</vt:lpstr>
      <vt:lpstr>PowerPoint Presentation</vt:lpstr>
      <vt:lpstr>PowerPoint Presentation</vt:lpstr>
      <vt:lpstr>Clearance is it a dying art</vt:lpstr>
      <vt:lpstr>Prevention Strategies</vt:lpstr>
      <vt:lpstr>PowerPoint Presentation</vt:lpstr>
      <vt:lpstr>Melanoma Screening</vt:lpstr>
      <vt:lpstr>PowerPoint Presentation</vt:lpstr>
      <vt:lpstr>Darling Downs Melanoma Clinic </vt:lpstr>
      <vt:lpstr>Vectra WB360</vt:lpstr>
      <vt:lpstr>PowerPoint Presentation</vt:lpstr>
      <vt:lpstr>What it means to your General Practice?</vt:lpstr>
      <vt:lpstr>Melanoma Nurse Program- Toowoomba Base Hospital</vt:lpstr>
      <vt:lpstr>Who am I </vt:lpstr>
      <vt:lpstr>National Melanoma Nurse’s Program </vt:lpstr>
      <vt:lpstr>National Melanoma Nurse’s Program </vt:lpstr>
      <vt:lpstr>Medical Oncology Component </vt:lpstr>
      <vt:lpstr>Melanoma Clinic Surgical Component </vt:lpstr>
      <vt:lpstr>Summary of Key Points</vt:lpstr>
      <vt:lpstr>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Melanoma.  Diagnosis to treatment  Dr Damian Fry General Surgeon  Melanoma surgeon</dc:title>
  <dc:subject/>
  <dc:creator>Damian Fry</dc:creator>
  <cp:keywords/>
  <dc:description>generated using python-pptx</dc:description>
  <cp:lastModifiedBy>Aisling Causer</cp:lastModifiedBy>
  <cp:revision>4</cp:revision>
  <dcterms:created xsi:type="dcterms:W3CDTF">2013-01-27T09:14:16Z</dcterms:created>
  <dcterms:modified xsi:type="dcterms:W3CDTF">2025-07-25T22:29:31Z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0x010100E6FFF997CD70EC4E8D57F42A9D1D9458</vt:lpwstr>
  </property>
</Properties>
</file>