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81" r:id="rId5"/>
    <p:sldId id="258" r:id="rId6"/>
    <p:sldId id="259" r:id="rId7"/>
    <p:sldId id="260" r:id="rId8"/>
    <p:sldId id="261" r:id="rId9"/>
    <p:sldId id="262" r:id="rId10"/>
    <p:sldId id="263" r:id="rId11"/>
    <p:sldId id="264" r:id="rId12"/>
    <p:sldId id="282" r:id="rId13"/>
    <p:sldId id="265" r:id="rId14"/>
    <p:sldId id="266" r:id="rId15"/>
    <p:sldId id="267" r:id="rId16"/>
    <p:sldId id="285" r:id="rId17"/>
    <p:sldId id="268" r:id="rId18"/>
    <p:sldId id="284" r:id="rId19"/>
    <p:sldId id="269" r:id="rId20"/>
    <p:sldId id="270" r:id="rId21"/>
    <p:sldId id="271" r:id="rId22"/>
    <p:sldId id="272" r:id="rId23"/>
    <p:sldId id="273" r:id="rId24"/>
    <p:sldId id="274" r:id="rId25"/>
    <p:sldId id="275" r:id="rId26"/>
    <p:sldId id="276" r:id="rId27"/>
    <p:sldId id="277" r:id="rId28"/>
    <p:sldId id="278" r:id="rId29"/>
    <p:sldId id="283" r:id="rId30"/>
    <p:sldId id="279" r:id="rId31"/>
    <p:sldId id="280" r:id="rId32"/>
  </p:sldIdLst>
  <p:sldSz cx="12192000" cy="68580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ustomXml" Target="../customXml/item3.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AU"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AU"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AU"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A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en-US" sz="6000" b="0" strike="noStrike" spc="-1">
                <a:solidFill>
                  <a:srgbClr val="000000"/>
                </a:solidFill>
                <a:latin typeface="Calibri Light"/>
              </a:rPr>
              <a:t>Click to edit Master title style</a:t>
            </a:r>
            <a:endParaRPr lang="en-US"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3F716F25-735B-419E-B0DA-060AC173F00E}" type="datetime">
              <a:rPr lang="en-AU" sz="1200" b="0" strike="noStrike" spc="-1">
                <a:solidFill>
                  <a:srgbClr val="8B8B8B"/>
                </a:solidFill>
                <a:latin typeface="Calibri"/>
              </a:rPr>
              <a:t>26/07/2025</a:t>
            </a:fld>
            <a:endParaRPr lang="en-AU"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AU"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D086B2D5-2735-4DD6-8D35-8B4BC77BE800}" type="slidenum">
              <a:rPr lang="en-AU" sz="1200" b="0" strike="noStrike" spc="-1">
                <a:solidFill>
                  <a:srgbClr val="8B8B8B"/>
                </a:solidFill>
                <a:latin typeface="Calibri"/>
              </a:rPr>
              <a:t>‹#›</a:t>
            </a:fld>
            <a:endParaRPr lang="en-AU"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en-US" sz="4400" b="0" strike="noStrike" spc="-1">
                <a:solidFill>
                  <a:srgbClr val="000000"/>
                </a:solidFill>
                <a:latin typeface="Calibri Light"/>
              </a:rPr>
              <a:t>Click to edit Master title style</a:t>
            </a:r>
            <a:endParaRPr lang="en-US"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Click to edit Master text styles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Second level</a:t>
            </a:r>
          </a:p>
          <a:p>
            <a:pPr marL="1143000" lvl="2" indent="-228240">
              <a:lnSpc>
                <a:spcPct val="90000"/>
              </a:lnSpc>
              <a:spcBef>
                <a:spcPts val="499"/>
              </a:spcBef>
              <a:buClr>
                <a:srgbClr val="000000"/>
              </a:buClr>
              <a:buFont typeface="Arial"/>
              <a:buChar char="•"/>
            </a:pPr>
            <a:r>
              <a:rPr lang="en-US" sz="2000" b="0" strike="noStrike" spc="-1">
                <a:solidFill>
                  <a:srgbClr val="000000"/>
                </a:solidFill>
                <a:latin typeface="Calibri"/>
              </a:rPr>
              <a:t>Third level</a:t>
            </a:r>
          </a:p>
          <a:p>
            <a:pPr marL="1600200" lvl="3" indent="-228240">
              <a:lnSpc>
                <a:spcPct val="90000"/>
              </a:lnSpc>
              <a:spcBef>
                <a:spcPts val="499"/>
              </a:spcBef>
              <a:buClr>
                <a:srgbClr val="000000"/>
              </a:buClr>
              <a:buFont typeface="Arial"/>
              <a:buChar char="•"/>
            </a:pPr>
            <a:r>
              <a:rPr lang="en-US" sz="1800" b="0" strike="noStrike" spc="-1">
                <a:solidFill>
                  <a:srgbClr val="000000"/>
                </a:solidFill>
                <a:latin typeface="Calibri"/>
              </a:rPr>
              <a:t>Fourth level</a:t>
            </a:r>
          </a:p>
          <a:p>
            <a:pPr marL="2057400" lvl="4" indent="-228240">
              <a:lnSpc>
                <a:spcPct val="90000"/>
              </a:lnSpc>
              <a:spcBef>
                <a:spcPts val="499"/>
              </a:spcBef>
              <a:buClr>
                <a:srgbClr val="000000"/>
              </a:buClr>
              <a:buFont typeface="Arial"/>
              <a:buChar char="•"/>
            </a:pPr>
            <a:r>
              <a:rPr lang="en-US" sz="1800" b="0" strike="noStrike" spc="-1">
                <a:solidFill>
                  <a:srgbClr val="000000"/>
                </a:solidFill>
                <a:latin typeface="Calibri"/>
              </a:rPr>
              <a:t>Fifth level</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D2664E94-00E3-4CD6-AE23-3C4944AD4CE4}" type="datetime">
              <a:rPr lang="en-AU" sz="1200" b="0" strike="noStrike" spc="-1">
                <a:solidFill>
                  <a:srgbClr val="8B8B8B"/>
                </a:solidFill>
                <a:latin typeface="Calibri"/>
              </a:rPr>
              <a:t>26/07/2025</a:t>
            </a:fld>
            <a:endParaRPr lang="en-AU"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AU"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30971F87-2033-48D8-934C-EE4E8A5A0711}" type="slidenum">
              <a:rPr lang="en-AU" sz="1200" b="0" strike="noStrike" spc="-1">
                <a:solidFill>
                  <a:srgbClr val="8B8B8B"/>
                </a:solidFill>
                <a:latin typeface="Calibri"/>
              </a:rPr>
              <a:t>‹#›</a:t>
            </a:fld>
            <a:endParaRPr lang="en-AU"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normAutofit fontScale="91500"/>
          </a:bodyPr>
          <a:lstStyle/>
          <a:p>
            <a:pPr algn="ctr">
              <a:lnSpc>
                <a:spcPct val="90000"/>
              </a:lnSpc>
            </a:pPr>
            <a:r>
              <a:rPr lang="en-US" sz="6000" b="0" strike="noStrike" spc="-1">
                <a:solidFill>
                  <a:srgbClr val="000000"/>
                </a:solidFill>
                <a:latin typeface="Calibri Light"/>
              </a:rPr>
              <a:t>Interpretation of investigations and when to refer</a:t>
            </a:r>
            <a:r>
              <a:t/>
            </a:r>
            <a:br/>
            <a:r>
              <a:rPr lang="en-US" sz="6000" b="0" strike="noStrike" spc="-1">
                <a:solidFill>
                  <a:srgbClr val="000000"/>
                </a:solidFill>
                <a:latin typeface="Calibri Light"/>
              </a:rPr>
              <a:t>(</a:t>
            </a:r>
            <a:r>
              <a:rPr lang="en-US" sz="6000" b="0" i="1" strike="noStrike" spc="-1">
                <a:solidFill>
                  <a:srgbClr val="000000"/>
                </a:solidFill>
                <a:latin typeface="Calibri Light"/>
              </a:rPr>
              <a:t>Navigating public GE referrals</a:t>
            </a:r>
            <a:r>
              <a:rPr lang="en-US" sz="6000" b="0" strike="noStrike" spc="-1">
                <a:solidFill>
                  <a:srgbClr val="000000"/>
                </a:solidFill>
                <a:latin typeface="Calibri Light"/>
              </a:rPr>
              <a:t>)</a:t>
            </a:r>
            <a:endParaRPr lang="en-US"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lnSpc>
                <a:spcPct val="90000"/>
              </a:lnSpc>
              <a:spcBef>
                <a:spcPts val="1001"/>
              </a:spcBef>
            </a:pPr>
            <a:r>
              <a:rPr lang="en-AU" sz="2400" b="0" strike="noStrike" spc="-1" dirty="0">
                <a:solidFill>
                  <a:srgbClr val="000000"/>
                </a:solidFill>
                <a:latin typeface="Calibri"/>
              </a:rPr>
              <a:t>Andrew St John</a:t>
            </a:r>
            <a:endParaRPr lang="en-AU" sz="2400" b="0" strike="noStrike" spc="-1" dirty="0">
              <a:latin typeface="Arial"/>
            </a:endParaRPr>
          </a:p>
          <a:p>
            <a:pPr algn="ctr">
              <a:lnSpc>
                <a:spcPct val="90000"/>
              </a:lnSpc>
              <a:spcBef>
                <a:spcPts val="1001"/>
              </a:spcBef>
            </a:pPr>
            <a:r>
              <a:rPr lang="en-AU" sz="2400" b="0" strike="noStrike" spc="-1" dirty="0">
                <a:solidFill>
                  <a:srgbClr val="000000"/>
                </a:solidFill>
                <a:latin typeface="Calibri"/>
              </a:rPr>
              <a:t>26</a:t>
            </a:r>
            <a:r>
              <a:rPr lang="en-AU" sz="2400" b="0" strike="noStrike" spc="-1" baseline="30000" dirty="0">
                <a:solidFill>
                  <a:srgbClr val="000000"/>
                </a:solidFill>
                <a:latin typeface="Calibri"/>
              </a:rPr>
              <a:t>th</a:t>
            </a:r>
            <a:r>
              <a:rPr lang="en-AU" sz="2400" b="0" strike="noStrike" spc="-1" dirty="0">
                <a:solidFill>
                  <a:srgbClr val="000000"/>
                </a:solidFill>
                <a:latin typeface="Calibri"/>
              </a:rPr>
              <a:t> July 2025</a:t>
            </a:r>
            <a:endParaRPr lang="en-AU" sz="24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Capsule endoscopy</a:t>
            </a:r>
            <a:endParaRPr lang="en-US" sz="4400" b="0" strike="noStrike" spc="-1">
              <a:solidFill>
                <a:srgbClr val="000000"/>
              </a:solidFill>
              <a:latin typeface="Calibri"/>
            </a:endParaRPr>
          </a:p>
        </p:txBody>
      </p:sp>
      <p:sp>
        <p:nvSpPr>
          <p:cNvPr id="99"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Unexplained IDA (not ID alone)</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Obscure GI bleeding</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After normal or equivocal gastroscopy + colonoscopy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Duodenal (and gastric) biopsies should be performed in all cases of IDA (to exclude coeliac disease, AIG and HP gastritis)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dirty="0" smtClean="0">
                <a:solidFill>
                  <a:srgbClr val="000000"/>
                </a:solidFill>
                <a:latin typeface="Calibri Light"/>
              </a:rPr>
              <a:t>Question 2</a:t>
            </a:r>
            <a:endParaRPr lang="en-US" sz="4400" b="0" strike="noStrike" spc="-1" dirty="0">
              <a:solidFill>
                <a:srgbClr val="000000"/>
              </a:solidFill>
              <a:latin typeface="Calibri"/>
            </a:endParaRPr>
          </a:p>
        </p:txBody>
      </p:sp>
      <p:sp>
        <p:nvSpPr>
          <p:cNvPr id="99" name="TextShape 2"/>
          <p:cNvSpPr txBox="1"/>
          <p:nvPr/>
        </p:nvSpPr>
        <p:spPr>
          <a:xfrm>
            <a:off x="838080" y="1825560"/>
            <a:ext cx="10515240" cy="4350960"/>
          </a:xfrm>
          <a:prstGeom prst="rect">
            <a:avLst/>
          </a:prstGeom>
          <a:noFill/>
          <a:ln>
            <a:noFill/>
          </a:ln>
        </p:spPr>
        <p:txBody>
          <a:bodyPr/>
          <a:lstStyle/>
          <a:p>
            <a:pPr marL="360">
              <a:lnSpc>
                <a:spcPct val="90000"/>
              </a:lnSpc>
              <a:spcBef>
                <a:spcPts val="1001"/>
              </a:spcBef>
              <a:buClr>
                <a:srgbClr val="000000"/>
              </a:buClr>
            </a:pPr>
            <a:r>
              <a:rPr lang="en-US" sz="2800" spc="-1" dirty="0" smtClean="0">
                <a:solidFill>
                  <a:srgbClr val="000000"/>
                </a:solidFill>
                <a:latin typeface="Calibri"/>
              </a:rPr>
              <a:t>A 36yo female presents with intermittent RUQ pain, not associated with oral intake.  Her LFTs are mildly elevated (previously normal) and a transabdominal US demonstrates a normal-appearing gallbladder with no gallstones but a 10 mm common bile duct.  What should you do next?</a:t>
            </a:r>
            <a:endParaRPr lang="en-US" sz="2800" spc="-1" dirty="0">
              <a:solidFill>
                <a:srgbClr val="000000"/>
              </a:solidFill>
              <a:latin typeface="Calibri"/>
            </a:endParaRP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a) Refer to gastroenterology for an EUS</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b) Refer to general surgery for a cholecystectomy</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c) Arrange a abdominal CT</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d) Refer to any specialist for a MRCP</a:t>
            </a:r>
          </a:p>
        </p:txBody>
      </p:sp>
    </p:spTree>
    <p:extLst>
      <p:ext uri="{BB962C8B-B14F-4D97-AF65-F5344CB8AC3E}">
        <p14:creationId xmlns:p14="http://schemas.microsoft.com/office/powerpoint/2010/main" val="137345819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Abdominal pain</a:t>
            </a:r>
            <a:endParaRPr lang="en-US" sz="4400" b="0" strike="noStrike" spc="-1">
              <a:solidFill>
                <a:srgbClr val="000000"/>
              </a:solidFill>
              <a:latin typeface="Calibri"/>
            </a:endParaRPr>
          </a:p>
        </p:txBody>
      </p:sp>
      <p:sp>
        <p:nvSpPr>
          <p:cNvPr id="101"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Non-specific</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Association with oral intake and bowel activity?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Presence of ID or IDA?</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Relevance of HP diagnosis?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Appropriate imaging</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Consider non-GI causes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Consider surgical referral for undifferentiated abdominal pain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Helicobacter pylori</a:t>
            </a:r>
            <a:endParaRPr lang="en-US" sz="4400" b="0" strike="noStrike" spc="-1">
              <a:solidFill>
                <a:srgbClr val="000000"/>
              </a:solidFill>
              <a:latin typeface="Calibri"/>
            </a:endParaRPr>
          </a:p>
        </p:txBody>
      </p:sp>
      <p:sp>
        <p:nvSpPr>
          <p:cNvPr id="103" name="TextShape 2"/>
          <p:cNvSpPr txBox="1"/>
          <p:nvPr/>
        </p:nvSpPr>
        <p:spPr>
          <a:xfrm>
            <a:off x="838080" y="1825560"/>
            <a:ext cx="10515240" cy="435096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How often is a positive result significant?</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Most cases in adults are acquired in childhood (and are asymptomatic)</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Serology remains positive for life</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Indications for treatment:</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Personal or family history of GI cancer</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Premalignant conditions of the stomach (AIG not Barrett’s)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Ulcer prevention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Concomitant aspirin or NSAIDs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Always try to confirm success or failure (UBT or faecal antigen)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GORD</a:t>
            </a:r>
            <a:endParaRPr lang="en-US" sz="4400" b="0" strike="noStrike" spc="-1">
              <a:solidFill>
                <a:srgbClr val="000000"/>
              </a:solidFill>
              <a:latin typeface="Calibri"/>
            </a:endParaRPr>
          </a:p>
        </p:txBody>
      </p:sp>
      <p:sp>
        <p:nvSpPr>
          <p:cNvPr id="105"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Initially try PPI or H2RA therapy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Titrate dose according to symptoms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Risk factors modifications (diet and weight)</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Avoid constipation and medications that could exacerbate reflux</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When to refer?</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Relevance of HP testing?</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dirty="0" smtClean="0">
                <a:solidFill>
                  <a:srgbClr val="000000"/>
                </a:solidFill>
                <a:latin typeface="Calibri Light"/>
              </a:rPr>
              <a:t>Dysphagia</a:t>
            </a:r>
            <a:endParaRPr lang="en-US" sz="4400" b="0" strike="noStrike" spc="-1" dirty="0">
              <a:solidFill>
                <a:srgbClr val="000000"/>
              </a:solidFill>
              <a:latin typeface="Calibri"/>
            </a:endParaRPr>
          </a:p>
        </p:txBody>
      </p:sp>
      <p:sp>
        <p:nvSpPr>
          <p:cNvPr id="105"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spc="-1" dirty="0" smtClean="0">
                <a:solidFill>
                  <a:srgbClr val="000000"/>
                </a:solidFill>
                <a:latin typeface="Calibri"/>
              </a:rPr>
              <a:t>Almost always indicates </a:t>
            </a:r>
            <a:r>
              <a:rPr lang="en-US" sz="2800" spc="-1" dirty="0" err="1" smtClean="0">
                <a:solidFill>
                  <a:srgbClr val="000000"/>
                </a:solidFill>
                <a:latin typeface="Calibri"/>
              </a:rPr>
              <a:t>oesophageal</a:t>
            </a:r>
            <a:r>
              <a:rPr lang="en-US" sz="2800" spc="-1" dirty="0" smtClean="0">
                <a:solidFill>
                  <a:srgbClr val="000000"/>
                </a:solidFill>
                <a:latin typeface="Calibri"/>
              </a:rPr>
              <a:t> pathology</a:t>
            </a:r>
          </a:p>
          <a:p>
            <a:pPr marL="685800" lvl="1" indent="-228240">
              <a:lnSpc>
                <a:spcPct val="90000"/>
              </a:lnSpc>
              <a:spcBef>
                <a:spcPts val="1001"/>
              </a:spcBef>
              <a:buClr>
                <a:srgbClr val="000000"/>
              </a:buClr>
              <a:buFont typeface="Arial"/>
              <a:buChar char="•"/>
            </a:pPr>
            <a:r>
              <a:rPr lang="en-US" sz="2800" b="0" strike="noStrike" spc="-1" dirty="0" smtClean="0">
                <a:solidFill>
                  <a:srgbClr val="000000"/>
                </a:solidFill>
                <a:latin typeface="Calibri"/>
              </a:rPr>
              <a:t>Unless symptoms relate to oropharyngeal dysfunction</a:t>
            </a:r>
          </a:p>
          <a:p>
            <a:pPr marL="228600" indent="-228240">
              <a:lnSpc>
                <a:spcPct val="90000"/>
              </a:lnSpc>
              <a:spcBef>
                <a:spcPts val="1001"/>
              </a:spcBef>
              <a:buClr>
                <a:srgbClr val="000000"/>
              </a:buClr>
              <a:buFont typeface="Arial"/>
              <a:buChar char="•"/>
            </a:pPr>
            <a:r>
              <a:rPr lang="en-US" sz="2800" spc="-1" dirty="0" smtClean="0">
                <a:solidFill>
                  <a:srgbClr val="000000"/>
                </a:solidFill>
                <a:latin typeface="Calibri"/>
              </a:rPr>
              <a:t>Nature of symptoms and patient age often predict pathology</a:t>
            </a:r>
          </a:p>
          <a:p>
            <a:pPr marL="228600" indent="-228240">
              <a:lnSpc>
                <a:spcPct val="90000"/>
              </a:lnSpc>
              <a:spcBef>
                <a:spcPts val="1001"/>
              </a:spcBef>
              <a:buClr>
                <a:srgbClr val="000000"/>
              </a:buClr>
              <a:buFont typeface="Arial"/>
              <a:buChar char="•"/>
            </a:pPr>
            <a:r>
              <a:rPr lang="en-US" sz="2800" spc="-1" dirty="0" smtClean="0">
                <a:solidFill>
                  <a:srgbClr val="000000"/>
                </a:solidFill>
                <a:latin typeface="Calibri"/>
              </a:rPr>
              <a:t>Diagnoses to consider</a:t>
            </a:r>
            <a:r>
              <a:rPr lang="en-US" sz="2800" b="0" strike="noStrike" spc="-1" dirty="0" smtClean="0">
                <a:solidFill>
                  <a:srgbClr val="000000"/>
                </a:solidFill>
                <a:latin typeface="Calibri"/>
              </a:rPr>
              <a:t>:</a:t>
            </a:r>
          </a:p>
          <a:p>
            <a:pPr marL="685800" lvl="1" indent="-228240">
              <a:lnSpc>
                <a:spcPct val="90000"/>
              </a:lnSpc>
              <a:spcBef>
                <a:spcPts val="1001"/>
              </a:spcBef>
              <a:buClr>
                <a:srgbClr val="000000"/>
              </a:buClr>
              <a:buFont typeface="Arial"/>
              <a:buChar char="•"/>
            </a:pPr>
            <a:r>
              <a:rPr lang="en-US" sz="2800" spc="-1" dirty="0" smtClean="0">
                <a:solidFill>
                  <a:srgbClr val="000000"/>
                </a:solidFill>
                <a:latin typeface="Calibri"/>
              </a:rPr>
              <a:t>GORD and peptic strictures</a:t>
            </a:r>
          </a:p>
          <a:p>
            <a:pPr marL="685800" lvl="1" indent="-228240">
              <a:lnSpc>
                <a:spcPct val="90000"/>
              </a:lnSpc>
              <a:spcBef>
                <a:spcPts val="1001"/>
              </a:spcBef>
              <a:buClr>
                <a:srgbClr val="000000"/>
              </a:buClr>
              <a:buFont typeface="Arial"/>
              <a:buChar char="•"/>
            </a:pPr>
            <a:r>
              <a:rPr lang="en-US" sz="2800" b="0" strike="noStrike" spc="-1" dirty="0" smtClean="0">
                <a:solidFill>
                  <a:srgbClr val="000000"/>
                </a:solidFill>
                <a:latin typeface="Calibri"/>
              </a:rPr>
              <a:t>Eosinophilic </a:t>
            </a:r>
            <a:r>
              <a:rPr lang="en-US" sz="2800" b="0" strike="noStrike" spc="-1" dirty="0" err="1" smtClean="0">
                <a:solidFill>
                  <a:srgbClr val="000000"/>
                </a:solidFill>
                <a:latin typeface="Calibri"/>
              </a:rPr>
              <a:t>oesophagitis</a:t>
            </a:r>
            <a:endParaRPr lang="en-US" sz="2800" spc="-1" dirty="0">
              <a:solidFill>
                <a:srgbClr val="000000"/>
              </a:solidFill>
              <a:latin typeface="Calibri"/>
            </a:endParaRPr>
          </a:p>
          <a:p>
            <a:pPr marL="685800" lvl="1" indent="-228240">
              <a:lnSpc>
                <a:spcPct val="90000"/>
              </a:lnSpc>
              <a:spcBef>
                <a:spcPts val="1001"/>
              </a:spcBef>
              <a:buClr>
                <a:srgbClr val="000000"/>
              </a:buClr>
              <a:buFont typeface="Arial"/>
              <a:buChar char="•"/>
            </a:pPr>
            <a:r>
              <a:rPr lang="en-US" sz="2800" b="0" strike="noStrike" spc="-1" dirty="0" err="1" smtClean="0">
                <a:solidFill>
                  <a:srgbClr val="000000"/>
                </a:solidFill>
                <a:latin typeface="Calibri"/>
              </a:rPr>
              <a:t>Oesophageal</a:t>
            </a:r>
            <a:r>
              <a:rPr lang="en-US" sz="2800" b="0" strike="noStrike" spc="-1" dirty="0" smtClean="0">
                <a:solidFill>
                  <a:srgbClr val="000000"/>
                </a:solidFill>
                <a:latin typeface="Calibri"/>
              </a:rPr>
              <a:t> </a:t>
            </a:r>
            <a:r>
              <a:rPr lang="en-US" sz="2800" b="0" strike="noStrike" spc="-1" dirty="0" err="1" smtClean="0">
                <a:solidFill>
                  <a:srgbClr val="000000"/>
                </a:solidFill>
                <a:latin typeface="Calibri"/>
              </a:rPr>
              <a:t>dysmotility</a:t>
            </a:r>
            <a:r>
              <a:rPr lang="en-US" sz="2800" b="0" strike="noStrike" spc="-1" dirty="0" smtClean="0">
                <a:solidFill>
                  <a:srgbClr val="000000"/>
                </a:solidFill>
                <a:latin typeface="Calibri"/>
              </a:rPr>
              <a:t> (achalasia)</a:t>
            </a:r>
          </a:p>
          <a:p>
            <a:pPr marL="685800" lvl="1" indent="-228240">
              <a:lnSpc>
                <a:spcPct val="90000"/>
              </a:lnSpc>
              <a:spcBef>
                <a:spcPts val="1001"/>
              </a:spcBef>
              <a:buClr>
                <a:srgbClr val="000000"/>
              </a:buClr>
              <a:buFont typeface="Arial"/>
              <a:buChar char="•"/>
            </a:pPr>
            <a:r>
              <a:rPr lang="en-US" sz="2800" spc="-1" dirty="0" smtClean="0">
                <a:solidFill>
                  <a:srgbClr val="000000"/>
                </a:solidFill>
                <a:latin typeface="Calibri"/>
              </a:rPr>
              <a:t>Intrinsic or extrinsic mass</a:t>
            </a:r>
            <a:endParaRPr lang="en-US" sz="2800" b="0" strike="noStrike" spc="-1" dirty="0" smtClean="0">
              <a:solidFill>
                <a:srgbClr val="000000"/>
              </a:solidFill>
              <a:latin typeface="Calibri"/>
            </a:endParaRPr>
          </a:p>
          <a:p>
            <a:pPr marL="360">
              <a:lnSpc>
                <a:spcPct val="90000"/>
              </a:lnSpc>
              <a:spcBef>
                <a:spcPts val="1001"/>
              </a:spcBef>
              <a:buClr>
                <a:srgbClr val="000000"/>
              </a:buClr>
            </a:pPr>
            <a:endParaRPr lang="en-US" sz="2800" b="0" strike="noStrike" spc="-1" dirty="0" smtClean="0">
              <a:solidFill>
                <a:srgbClr val="000000"/>
              </a:solidFill>
              <a:latin typeface="Calibri"/>
            </a:endParaRPr>
          </a:p>
        </p:txBody>
      </p:sp>
    </p:spTree>
    <p:extLst>
      <p:ext uri="{BB962C8B-B14F-4D97-AF65-F5344CB8AC3E}">
        <p14:creationId xmlns:p14="http://schemas.microsoft.com/office/powerpoint/2010/main" val="17239480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Barrett’s oesophagus</a:t>
            </a:r>
            <a:endParaRPr lang="en-US" sz="4400" b="0" strike="noStrike" spc="-1">
              <a:solidFill>
                <a:srgbClr val="000000"/>
              </a:solidFill>
              <a:latin typeface="Calibri"/>
            </a:endParaRPr>
          </a:p>
        </p:txBody>
      </p:sp>
      <p:sp>
        <p:nvSpPr>
          <p:cNvPr id="107"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PPI therapy essential</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Endoscopic surveillance (based on risk factors for progression)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Segment length</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Presence of dysplasia (versus atypia)</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Male sex</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FHx of oesophageal cancer</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Risk factor modification (weight and smoking)</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Consider anti-reflux surgery in select cases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spc="-1" dirty="0" smtClean="0">
                <a:solidFill>
                  <a:srgbClr val="000000"/>
                </a:solidFill>
                <a:latin typeface="Calibri Light"/>
              </a:rPr>
              <a:t>Question 3</a:t>
            </a:r>
            <a:endParaRPr lang="en-US" sz="4400" b="0" strike="noStrike" spc="-1" dirty="0">
              <a:solidFill>
                <a:srgbClr val="000000"/>
              </a:solidFill>
              <a:latin typeface="Calibri"/>
            </a:endParaRPr>
          </a:p>
        </p:txBody>
      </p:sp>
      <p:sp>
        <p:nvSpPr>
          <p:cNvPr id="107"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spc="-1" dirty="0" smtClean="0">
                <a:solidFill>
                  <a:srgbClr val="000000"/>
                </a:solidFill>
                <a:latin typeface="Calibri"/>
              </a:rPr>
              <a:t>An asymptomatic 41yo male presents for a life insurance medical assessment.  He has no known past medical history although his BMI is 34.  Blood results indicate mild LFT elevation and a ferritin of 950 with normal TF saturations.  You also check his HFE genotype, which is negative.  What should you do next?</a:t>
            </a:r>
          </a:p>
          <a:p>
            <a:pPr marL="360">
              <a:lnSpc>
                <a:spcPct val="90000"/>
              </a:lnSpc>
              <a:spcBef>
                <a:spcPts val="1001"/>
              </a:spcBef>
              <a:buClr>
                <a:srgbClr val="000000"/>
              </a:buClr>
            </a:pPr>
            <a:r>
              <a:rPr lang="en-US" sz="2800" b="0" strike="noStrike" spc="-1" dirty="0">
                <a:solidFill>
                  <a:srgbClr val="000000"/>
                </a:solidFill>
                <a:latin typeface="Calibri"/>
              </a:rPr>
              <a:t>	</a:t>
            </a:r>
            <a:r>
              <a:rPr lang="en-US" sz="2800" b="0" strike="noStrike" spc="-1" dirty="0" smtClean="0">
                <a:solidFill>
                  <a:srgbClr val="000000"/>
                </a:solidFill>
                <a:latin typeface="Calibri"/>
              </a:rPr>
              <a:t>a) Refer to S&amp;N for venesection</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b) Refer for liver </a:t>
            </a:r>
            <a:r>
              <a:rPr lang="en-US" sz="2800" spc="-1" dirty="0" err="1" smtClean="0">
                <a:solidFill>
                  <a:srgbClr val="000000"/>
                </a:solidFill>
                <a:latin typeface="Calibri"/>
              </a:rPr>
              <a:t>elastography</a:t>
            </a:r>
            <a:endParaRPr lang="en-US" sz="2800" spc="-1" dirty="0" smtClean="0">
              <a:solidFill>
                <a:srgbClr val="000000"/>
              </a:solidFill>
              <a:latin typeface="Calibri"/>
            </a:endParaRPr>
          </a:p>
          <a:p>
            <a:pPr marL="360">
              <a:lnSpc>
                <a:spcPct val="90000"/>
              </a:lnSpc>
              <a:spcBef>
                <a:spcPts val="1001"/>
              </a:spcBef>
              <a:buClr>
                <a:srgbClr val="000000"/>
              </a:buClr>
            </a:pPr>
            <a:r>
              <a:rPr lang="en-US" sz="2800" b="0" strike="noStrike" spc="-1" dirty="0">
                <a:solidFill>
                  <a:srgbClr val="000000"/>
                </a:solidFill>
                <a:latin typeface="Calibri"/>
              </a:rPr>
              <a:t>	</a:t>
            </a:r>
            <a:r>
              <a:rPr lang="en-US" sz="2800" b="0" strike="noStrike" spc="-1" dirty="0" smtClean="0">
                <a:solidFill>
                  <a:srgbClr val="000000"/>
                </a:solidFill>
                <a:latin typeface="Calibri"/>
              </a:rPr>
              <a:t>c) Refer to GE outpatients for second opinion</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d) Recommend lifestyle modifications and repeat tests in 3-6/12</a:t>
            </a:r>
            <a:endParaRPr lang="en-US" sz="2800" b="0" strike="noStrike" spc="-1" dirty="0">
              <a:solidFill>
                <a:srgbClr val="000000"/>
              </a:solidFill>
              <a:latin typeface="Calibri"/>
            </a:endParaRPr>
          </a:p>
        </p:txBody>
      </p:sp>
    </p:spTree>
    <p:extLst>
      <p:ext uri="{BB962C8B-B14F-4D97-AF65-F5344CB8AC3E}">
        <p14:creationId xmlns:p14="http://schemas.microsoft.com/office/powerpoint/2010/main" val="2247348181"/>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Liver dysfunction (asymptomatic)</a:t>
            </a:r>
            <a:endParaRPr lang="en-US" sz="4400" b="0" strike="noStrike" spc="-1">
              <a:solidFill>
                <a:srgbClr val="000000"/>
              </a:solidFill>
              <a:latin typeface="Calibri"/>
            </a:endParaRPr>
          </a:p>
        </p:txBody>
      </p:sp>
      <p:sp>
        <p:nvSpPr>
          <p:cNvPr id="109"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Liver enzymes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Pattern (hepatocellular, cholestatic or mixed)</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Natural history (stable, fluctuating, worsening or improving)</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Synthetic dysfunction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Acute liver failure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Decompensated cirrhosis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Consider other causes of apparent liver dysfunction: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Myositis, haemolysis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Systemic conditions (thyroid dysfunction, coeliac disease or sepsis)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Liver dysfunction (symptomatic)</a:t>
            </a:r>
            <a:endParaRPr lang="en-US" sz="4400" b="0" strike="noStrike" spc="-1">
              <a:solidFill>
                <a:srgbClr val="000000"/>
              </a:solidFill>
              <a:latin typeface="Calibri"/>
            </a:endParaRPr>
          </a:p>
        </p:txBody>
      </p:sp>
      <p:sp>
        <p:nvSpPr>
          <p:cNvPr id="111" name="TextShape 2"/>
          <p:cNvSpPr txBox="1"/>
          <p:nvPr/>
        </p:nvSpPr>
        <p:spPr>
          <a:xfrm>
            <a:off x="838080" y="1825560"/>
            <a:ext cx="10515240" cy="435096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RUQ pain: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Vascular problems (pre or post hepatic)</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Acute hepatitis (viral or alcoholic)</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Space-occupying lesion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Biliary-type pain: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Surgical referral if gallbladder in situ</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MRCP or EUS needed if post-cholecystectomy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Symptoms of synthetic dysfunction: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Jaundice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Confusion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Bleeding</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Red Flags</a:t>
            </a:r>
            <a:endParaRPr lang="en-US" sz="4400" b="0" strike="noStrike" spc="-1">
              <a:solidFill>
                <a:srgbClr val="000000"/>
              </a:solidFill>
              <a:latin typeface="Calibri"/>
            </a:endParaRP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Dysphagia</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Overt GI bleeding</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Iron deficiency </a:t>
            </a:r>
            <a:r>
              <a:rPr lang="en-US" sz="2800" b="0" strike="noStrike" spc="-1" dirty="0" err="1">
                <a:solidFill>
                  <a:srgbClr val="000000"/>
                </a:solidFill>
                <a:latin typeface="Calibri"/>
              </a:rPr>
              <a:t>anaemia</a:t>
            </a:r>
            <a:endParaRPr lang="en-US" sz="2800" b="0" strike="noStrike"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Positive FOBT</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Bowel habit alterations</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(weight loss)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Elevated serum ferritin</a:t>
            </a:r>
            <a:endParaRPr lang="en-US" sz="4400" b="0" strike="noStrike" spc="-1">
              <a:solidFill>
                <a:srgbClr val="000000"/>
              </a:solidFill>
              <a:latin typeface="Calibri"/>
            </a:endParaRPr>
          </a:p>
        </p:txBody>
      </p:sp>
      <p:sp>
        <p:nvSpPr>
          <p:cNvPr id="113" name="TextShape 2"/>
          <p:cNvSpPr txBox="1"/>
          <p:nvPr/>
        </p:nvSpPr>
        <p:spPr>
          <a:xfrm>
            <a:off x="838080" y="1825560"/>
            <a:ext cx="10515240" cy="4350960"/>
          </a:xfrm>
          <a:prstGeom prst="rect">
            <a:avLst/>
          </a:prstGeom>
          <a:noFill/>
          <a:ln>
            <a:noFill/>
          </a:ln>
        </p:spPr>
        <p:txBody>
          <a:bodyPr>
            <a:normAutofit/>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Interpretation: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500-1000 = common, most often associated with metabolic syndrome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1000-2500 = alcohol, acute hepatitis and rarely iron overload</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&gt;2500 = haematological problems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Consider TF saturation and always check CRP</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Check HFE genotype if ferritin high in associated with elevated TF sat</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Elevated serum ferritin associated with anaemia is usually related to alcoholic liver disease or an underlying haematological problem (i.e. haemolytic anaemia)</a:t>
            </a:r>
          </a:p>
          <a:p>
            <a:pPr>
              <a:lnSpc>
                <a:spcPct val="90000"/>
              </a:lnSpc>
              <a:spcBef>
                <a:spcPts val="1001"/>
              </a:spcBef>
            </a:pPr>
            <a:endParaRPr lang="en-US" sz="28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Elastography</a:t>
            </a:r>
            <a:endParaRPr lang="en-US" sz="4400" b="0" strike="noStrike" spc="-1">
              <a:solidFill>
                <a:srgbClr val="000000"/>
              </a:solidFill>
              <a:latin typeface="Calibri"/>
            </a:endParaRPr>
          </a:p>
        </p:txBody>
      </p:sp>
      <p:sp>
        <p:nvSpPr>
          <p:cNvPr id="115" name="TextShape 2"/>
          <p:cNvSpPr txBox="1"/>
          <p:nvPr/>
        </p:nvSpPr>
        <p:spPr>
          <a:xfrm>
            <a:off x="838080" y="1825560"/>
            <a:ext cx="10515240" cy="4350960"/>
          </a:xfrm>
          <a:prstGeom prst="rect">
            <a:avLst/>
          </a:prstGeom>
          <a:noFill/>
          <a:ln>
            <a:noFill/>
          </a:ln>
        </p:spPr>
        <p:txBody>
          <a:bodyPr>
            <a:normAutofit/>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Interpretation: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&lt;6 kPa = normal</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6-9 kPa = mild fibrosis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9-12 kPa = moderate fibrosis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&gt;12 kPa = probable cirrhosis (&gt;18 kPa = portal HTN)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Be aware of false positives :</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Acute hepatitis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Active alcohol misuse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Right heart failure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Biliary obstruction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Pancreatic disease</a:t>
            </a:r>
            <a:endParaRPr lang="en-US" sz="4400" b="0" strike="noStrike" spc="-1">
              <a:solidFill>
                <a:srgbClr val="000000"/>
              </a:solidFill>
              <a:latin typeface="Calibri"/>
            </a:endParaRPr>
          </a:p>
        </p:txBody>
      </p:sp>
      <p:sp>
        <p:nvSpPr>
          <p:cNvPr id="117"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Incidental findings are common (cysts, main duct abnormalities)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Symptoms of pancreatic disease: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Exocrine insufficiency – steatorrhoea, weight loss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Pain and/or symptoms of biliary obstruction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Acute pancreatitis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All incidental pancreatic cysts should be referred on for further investigation, provided the patient is still a surgical candidate</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Patients with chronic pancreatitis should be under regular surveillance for pancreatic cancer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Screening procedures</a:t>
            </a:r>
            <a:endParaRPr lang="en-US" sz="4400" b="0" strike="noStrike" spc="-1">
              <a:solidFill>
                <a:srgbClr val="000000"/>
              </a:solidFill>
              <a:latin typeface="Calibri"/>
            </a:endParaRPr>
          </a:p>
        </p:txBody>
      </p:sp>
      <p:sp>
        <p:nvSpPr>
          <p:cNvPr id="119"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Screening colonoscopy for patients with:</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One FDR &lt;55</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Two FDR or SDR at any age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Start 10 years younger than the youngest relative with cancer</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FHx of polyposis syndrome</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Consider screening for patients with a strong family history of gastric or pancreatic cancer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Try to avoid</a:t>
            </a:r>
            <a:endParaRPr lang="en-US" sz="4400" b="0" strike="noStrike" spc="-1">
              <a:solidFill>
                <a:srgbClr val="000000"/>
              </a:solidFill>
              <a:latin typeface="Calibri"/>
            </a:endParaRPr>
          </a:p>
        </p:txBody>
      </p:sp>
      <p:sp>
        <p:nvSpPr>
          <p:cNvPr id="121"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Not including recent blood results for patients with GI bleeding or liver dysfunction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Not acting on previous positive results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Has constipation been treated?</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Have internal haemorrhoids been banded?</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Failing to recognise common drug side effects and/or precipitants (i.e. alcohol for patients with cirrhosis)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Iatrogenic GI problems</a:t>
            </a:r>
            <a:endParaRPr lang="en-US" sz="4400" b="0" strike="noStrike" spc="-1">
              <a:solidFill>
                <a:srgbClr val="000000"/>
              </a:solidFill>
              <a:latin typeface="Calibri"/>
            </a:endParaRPr>
          </a:p>
        </p:txBody>
      </p:sp>
      <p:sp>
        <p:nvSpPr>
          <p:cNvPr id="123"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Iron tablets – epigastric pain, constipation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Doxycycline – odynophagia</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Oral 5-ASA agents – colitis symptoms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Olmesartan – severe diarrhoea</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Duloxetine – microscopic colitis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GLP1-RA – gastroparesis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Checkpoint inhibitors – immune-mediated colitis, hepatitis etc</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Iatrogenic GI problems</a:t>
            </a:r>
            <a:endParaRPr lang="en-US" sz="4400" b="0" strike="noStrike" spc="-1">
              <a:solidFill>
                <a:srgbClr val="000000"/>
              </a:solidFill>
              <a:latin typeface="Calibri"/>
            </a:endParaRPr>
          </a:p>
        </p:txBody>
      </p:sp>
      <p:sp>
        <p:nvSpPr>
          <p:cNvPr id="125"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Fundoplication – dysphagia or recurrent reflux</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Sleeve gastrectomy – GORD and Barrett’s oesophagus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RYGB – diarrhoea and/or dumping syndrome</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Any gastric resection – Fe and B12 deficiency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Ileo-colic – diarrhoea and/or B12 deficiency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IPAA – pouchitis or pouch dysfunction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Ileostomy – high-output ileostomy</a:t>
            </a:r>
          </a:p>
          <a:p>
            <a:pPr>
              <a:lnSpc>
                <a:spcPct val="90000"/>
              </a:lnSpc>
              <a:spcBef>
                <a:spcPts val="1001"/>
              </a:spcBef>
            </a:pPr>
            <a:endParaRPr lang="en-US" sz="28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Referral pathways</a:t>
            </a:r>
            <a:endParaRPr lang="en-US" sz="4400" b="0" strike="noStrike" spc="-1">
              <a:solidFill>
                <a:srgbClr val="000000"/>
              </a:solidFill>
              <a:latin typeface="Calibri"/>
            </a:endParaRPr>
          </a:p>
        </p:txBody>
      </p:sp>
      <p:sp>
        <p:nvSpPr>
          <p:cNvPr id="127"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When is outpatient referral inappropriate: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Active bleeding with anaemia and/or haemodynamic instability</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Severe diarrhoea with systemic symptoms and/or electrolyte disturbance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Jaundice due to biliary obstruction or liver failure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Impending liver failure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Luminal obstruction (severe dysphagia / bowel obstruction)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Contact the GE or medical registrar on-call</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Refer directly to your nearest hospital 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dirty="0" smtClean="0">
                <a:solidFill>
                  <a:srgbClr val="000000"/>
                </a:solidFill>
                <a:latin typeface="Calibri Light"/>
              </a:rPr>
              <a:t>Question 4</a:t>
            </a:r>
            <a:endParaRPr lang="en-US" sz="4400" b="0" strike="noStrike" spc="-1" dirty="0">
              <a:solidFill>
                <a:srgbClr val="000000"/>
              </a:solidFill>
              <a:latin typeface="Calibri"/>
            </a:endParaRPr>
          </a:p>
        </p:txBody>
      </p:sp>
      <p:sp>
        <p:nvSpPr>
          <p:cNvPr id="127" name="TextShape 2"/>
          <p:cNvSpPr txBox="1"/>
          <p:nvPr/>
        </p:nvSpPr>
        <p:spPr>
          <a:xfrm>
            <a:off x="838080" y="1825560"/>
            <a:ext cx="10515240" cy="4350960"/>
          </a:xfrm>
          <a:prstGeom prst="rect">
            <a:avLst/>
          </a:prstGeom>
          <a:noFill/>
          <a:ln>
            <a:noFill/>
          </a:ln>
        </p:spPr>
        <p:txBody>
          <a:bodyPr/>
          <a:lstStyle/>
          <a:p>
            <a:pPr marL="360">
              <a:lnSpc>
                <a:spcPct val="90000"/>
              </a:lnSpc>
              <a:spcBef>
                <a:spcPts val="1001"/>
              </a:spcBef>
              <a:buClr>
                <a:srgbClr val="000000"/>
              </a:buClr>
            </a:pPr>
            <a:r>
              <a:rPr lang="en-US" sz="2800" b="0" strike="noStrike" spc="-1" dirty="0" smtClean="0">
                <a:solidFill>
                  <a:srgbClr val="000000"/>
                </a:solidFill>
                <a:latin typeface="Calibri"/>
              </a:rPr>
              <a:t>An asymptomatic 72yo male returns a positive result on their most recent NBCSP FOBT.  He had a colonoscopy for polyp surveillance around 12 months ago with two diminutive polyps (&lt;5 mm) resected and retrieved (both TA + LGD).  What should you do next?</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a) Refer back for consideration of repeat colonoscopy</a:t>
            </a:r>
          </a:p>
          <a:p>
            <a:pPr marL="360">
              <a:lnSpc>
                <a:spcPct val="90000"/>
              </a:lnSpc>
              <a:spcBef>
                <a:spcPts val="1001"/>
              </a:spcBef>
              <a:buClr>
                <a:srgbClr val="000000"/>
              </a:buClr>
            </a:pPr>
            <a:r>
              <a:rPr lang="en-US" sz="2800" b="0" strike="noStrike" spc="-1" dirty="0">
                <a:solidFill>
                  <a:srgbClr val="000000"/>
                </a:solidFill>
                <a:latin typeface="Calibri"/>
              </a:rPr>
              <a:t>	</a:t>
            </a:r>
            <a:r>
              <a:rPr lang="en-US" sz="2800" b="0" strike="noStrike" spc="-1" dirty="0" smtClean="0">
                <a:solidFill>
                  <a:srgbClr val="000000"/>
                </a:solidFill>
                <a:latin typeface="Calibri"/>
              </a:rPr>
              <a:t>b) Repeat the FOBT immediately</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c) </a:t>
            </a:r>
            <a:r>
              <a:rPr lang="en-US" sz="2800" b="0" strike="noStrike" spc="-1" dirty="0" smtClean="0">
                <a:solidFill>
                  <a:srgbClr val="000000"/>
                </a:solidFill>
                <a:latin typeface="Calibri"/>
              </a:rPr>
              <a:t>Reassure the patient and repeat the FOBT in 2 years</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d) Refer to GE outpatients for possible capsule endoscopy</a:t>
            </a:r>
            <a:endParaRPr lang="en-US" sz="2800" b="0" strike="noStrike" spc="-1" dirty="0">
              <a:solidFill>
                <a:srgbClr val="000000"/>
              </a:solidFill>
              <a:latin typeface="Calibri"/>
            </a:endParaRPr>
          </a:p>
        </p:txBody>
      </p:sp>
    </p:spTree>
    <p:extLst>
      <p:ext uri="{BB962C8B-B14F-4D97-AF65-F5344CB8AC3E}">
        <p14:creationId xmlns:p14="http://schemas.microsoft.com/office/powerpoint/2010/main" val="57437074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When to repeat investigations?</a:t>
            </a:r>
            <a:endParaRPr lang="en-US" sz="4400" b="0" strike="noStrike" spc="-1">
              <a:solidFill>
                <a:srgbClr val="000000"/>
              </a:solidFill>
              <a:latin typeface="Calibri"/>
            </a:endParaRPr>
          </a:p>
        </p:txBody>
      </p:sp>
      <p:sp>
        <p:nvSpPr>
          <p:cNvPr id="129"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Concerns re: quality of the investigation</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Inadequate biopsies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Performed by a non-GE endoscopist</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Poor quality imaging (plain x-ray, US, CT and MRI)</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Investigations performed at the wrong time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Diagnostic gastroscopy on strict GFD</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Diagnostic colonoscopy on or shortly after steroids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If the available results don’t make sense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dirty="0" smtClean="0">
                <a:solidFill>
                  <a:srgbClr val="000000"/>
                </a:solidFill>
                <a:latin typeface="Calibri Light"/>
              </a:rPr>
              <a:t>Question 1</a:t>
            </a:r>
            <a:endParaRPr lang="en-US" sz="4400" b="0" strike="noStrike" spc="-1" dirty="0">
              <a:solidFill>
                <a:srgbClr val="000000"/>
              </a:solidFill>
              <a:latin typeface="Calibri"/>
            </a:endParaRPr>
          </a:p>
        </p:txBody>
      </p:sp>
      <p:sp>
        <p:nvSpPr>
          <p:cNvPr id="85" name="TextShape 2"/>
          <p:cNvSpPr txBox="1"/>
          <p:nvPr/>
        </p:nvSpPr>
        <p:spPr>
          <a:xfrm>
            <a:off x="838080" y="1816851"/>
            <a:ext cx="10515240" cy="4350960"/>
          </a:xfrm>
          <a:prstGeom prst="rect">
            <a:avLst/>
          </a:prstGeom>
          <a:noFill/>
          <a:ln>
            <a:noFill/>
          </a:ln>
        </p:spPr>
        <p:txBody>
          <a:bodyPr/>
          <a:lstStyle/>
          <a:p>
            <a:pPr marL="360">
              <a:lnSpc>
                <a:spcPct val="90000"/>
              </a:lnSpc>
              <a:spcBef>
                <a:spcPts val="1001"/>
              </a:spcBef>
              <a:buClr>
                <a:srgbClr val="000000"/>
              </a:buClr>
            </a:pPr>
            <a:r>
              <a:rPr lang="en-US" sz="2800" b="0" strike="noStrike" spc="-1" dirty="0" smtClean="0">
                <a:solidFill>
                  <a:srgbClr val="000000"/>
                </a:solidFill>
                <a:latin typeface="Calibri"/>
              </a:rPr>
              <a:t>A 24yo female presents with 2-3 months of painless PR bleeding and associated urgency and tenesmus.  She has no prior GI history or significant family history.  Her observations and blood results are entirely normal.  What investigation do you request next?</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a) FOBT</a:t>
            </a:r>
          </a:p>
          <a:p>
            <a:pPr marL="360">
              <a:lnSpc>
                <a:spcPct val="90000"/>
              </a:lnSpc>
              <a:spcBef>
                <a:spcPts val="1001"/>
              </a:spcBef>
              <a:buClr>
                <a:srgbClr val="000000"/>
              </a:buClr>
            </a:pPr>
            <a:r>
              <a:rPr lang="en-US" sz="2800" b="0" strike="noStrike" spc="-1" dirty="0">
                <a:solidFill>
                  <a:srgbClr val="000000"/>
                </a:solidFill>
                <a:latin typeface="Calibri"/>
              </a:rPr>
              <a:t>	</a:t>
            </a:r>
            <a:r>
              <a:rPr lang="en-US" sz="2800" b="0" strike="noStrike" spc="-1" dirty="0" smtClean="0">
                <a:solidFill>
                  <a:srgbClr val="000000"/>
                </a:solidFill>
                <a:latin typeface="Calibri"/>
              </a:rPr>
              <a:t>b) </a:t>
            </a:r>
            <a:r>
              <a:rPr lang="en-US" sz="2800" b="0" strike="noStrike" spc="-1" dirty="0" err="1" smtClean="0">
                <a:solidFill>
                  <a:srgbClr val="000000"/>
                </a:solidFill>
                <a:latin typeface="Calibri"/>
              </a:rPr>
              <a:t>Faecal</a:t>
            </a:r>
            <a:r>
              <a:rPr lang="en-US" sz="2800" b="0" strike="noStrike" spc="-1" dirty="0" smtClean="0">
                <a:solidFill>
                  <a:srgbClr val="000000"/>
                </a:solidFill>
                <a:latin typeface="Calibri"/>
              </a:rPr>
              <a:t> calprotectin</a:t>
            </a:r>
          </a:p>
          <a:p>
            <a:pPr marL="360">
              <a:lnSpc>
                <a:spcPct val="90000"/>
              </a:lnSpc>
              <a:spcBef>
                <a:spcPts val="1001"/>
              </a:spcBef>
              <a:buClr>
                <a:srgbClr val="000000"/>
              </a:buClr>
            </a:pPr>
            <a:r>
              <a:rPr lang="en-US" sz="2800" spc="-1" dirty="0">
                <a:solidFill>
                  <a:srgbClr val="000000"/>
                </a:solidFill>
                <a:latin typeface="Calibri"/>
              </a:rPr>
              <a:t>	</a:t>
            </a:r>
            <a:r>
              <a:rPr lang="en-US" sz="2800" spc="-1" dirty="0" smtClean="0">
                <a:solidFill>
                  <a:srgbClr val="000000"/>
                </a:solidFill>
                <a:latin typeface="Calibri"/>
              </a:rPr>
              <a:t>c) Colonoscopy</a:t>
            </a:r>
          </a:p>
          <a:p>
            <a:pPr marL="360">
              <a:lnSpc>
                <a:spcPct val="90000"/>
              </a:lnSpc>
              <a:spcBef>
                <a:spcPts val="1001"/>
              </a:spcBef>
              <a:buClr>
                <a:srgbClr val="000000"/>
              </a:buClr>
            </a:pPr>
            <a:r>
              <a:rPr lang="en-US" sz="2800" b="0" strike="noStrike" spc="-1" dirty="0">
                <a:solidFill>
                  <a:srgbClr val="000000"/>
                </a:solidFill>
                <a:latin typeface="Calibri"/>
              </a:rPr>
              <a:t>	</a:t>
            </a:r>
            <a:r>
              <a:rPr lang="en-US" sz="2800" b="0" strike="noStrike" spc="-1" dirty="0" smtClean="0">
                <a:solidFill>
                  <a:srgbClr val="000000"/>
                </a:solidFill>
                <a:latin typeface="Calibri"/>
              </a:rPr>
              <a:t>d) CT </a:t>
            </a:r>
            <a:r>
              <a:rPr lang="en-US" sz="2800" b="0" strike="noStrike" spc="-1" dirty="0" err="1" smtClean="0">
                <a:solidFill>
                  <a:srgbClr val="000000"/>
                </a:solidFill>
                <a:latin typeface="Calibri"/>
              </a:rPr>
              <a:t>abdo</a:t>
            </a:r>
            <a:r>
              <a:rPr lang="en-US" sz="2800" b="0" strike="noStrike" spc="-1" dirty="0" smtClean="0">
                <a:solidFill>
                  <a:srgbClr val="000000"/>
                </a:solidFill>
                <a:latin typeface="Calibri"/>
              </a:rPr>
              <a:t>/pelvis</a:t>
            </a:r>
            <a:endParaRPr lang="en-US" sz="2800" b="0" strike="noStrike" spc="-1" dirty="0">
              <a:solidFill>
                <a:srgbClr val="000000"/>
              </a:solidFill>
              <a:latin typeface="Calibri"/>
            </a:endParaRPr>
          </a:p>
        </p:txBody>
      </p:sp>
    </p:spTree>
    <p:extLst>
      <p:ext uri="{BB962C8B-B14F-4D97-AF65-F5344CB8AC3E}">
        <p14:creationId xmlns:p14="http://schemas.microsoft.com/office/powerpoint/2010/main" val="98668782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When to refer back?</a:t>
            </a:r>
            <a:endParaRPr lang="en-US" sz="4400" b="0" strike="noStrike" spc="-1">
              <a:solidFill>
                <a:srgbClr val="000000"/>
              </a:solidFill>
              <a:latin typeface="Calibri"/>
            </a:endParaRPr>
          </a:p>
        </p:txBody>
      </p:sp>
      <p:sp>
        <p:nvSpPr>
          <p:cNvPr id="131"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Persistent symptoms with no explanation/diagnosis</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Failure to improve with recommended treatment</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Deterioration in a previously stable condition</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New red flag symptoms</a:t>
            </a:r>
          </a:p>
          <a:p>
            <a:pPr marL="228600" indent="-228240">
              <a:lnSpc>
                <a:spcPct val="90000"/>
              </a:lnSpc>
              <a:spcBef>
                <a:spcPts val="1001"/>
              </a:spcBef>
              <a:buClr>
                <a:srgbClr val="000000"/>
              </a:buClr>
              <a:buFont typeface="Arial"/>
              <a:buChar char="•"/>
            </a:pPr>
            <a:r>
              <a:rPr lang="en-US" sz="2800" b="0" strike="noStrike" spc="-1" dirty="0" smtClean="0">
                <a:solidFill>
                  <a:srgbClr val="000000"/>
                </a:solidFill>
                <a:latin typeface="Calibri"/>
              </a:rPr>
              <a:t>Conundrums:</a:t>
            </a:r>
          </a:p>
          <a:p>
            <a:pPr marL="685800" lvl="1" indent="-228240">
              <a:lnSpc>
                <a:spcPct val="90000"/>
              </a:lnSpc>
              <a:spcBef>
                <a:spcPts val="1001"/>
              </a:spcBef>
              <a:buClr>
                <a:srgbClr val="000000"/>
              </a:buClr>
              <a:buFont typeface="Arial"/>
              <a:buChar char="•"/>
            </a:pPr>
            <a:r>
              <a:rPr lang="en-US" sz="2800" spc="-1" dirty="0" smtClean="0">
                <a:solidFill>
                  <a:srgbClr val="000000"/>
                </a:solidFill>
                <a:latin typeface="Calibri"/>
              </a:rPr>
              <a:t>FOBT positive after colonoscopy</a:t>
            </a:r>
          </a:p>
          <a:p>
            <a:pPr marL="685800" lvl="1" indent="-228240">
              <a:lnSpc>
                <a:spcPct val="90000"/>
              </a:lnSpc>
              <a:spcBef>
                <a:spcPts val="1001"/>
              </a:spcBef>
              <a:buClr>
                <a:srgbClr val="000000"/>
              </a:buClr>
              <a:buFont typeface="Arial"/>
              <a:buChar char="•"/>
            </a:pPr>
            <a:r>
              <a:rPr lang="en-US" sz="2800" b="0" strike="noStrike" spc="-1" dirty="0" smtClean="0">
                <a:solidFill>
                  <a:srgbClr val="000000"/>
                </a:solidFill>
                <a:latin typeface="Calibri"/>
              </a:rPr>
              <a:t>CT findings of colitis</a:t>
            </a:r>
          </a:p>
          <a:p>
            <a:pPr marL="685800" lvl="1" indent="-228240">
              <a:lnSpc>
                <a:spcPct val="90000"/>
              </a:lnSpc>
              <a:spcBef>
                <a:spcPts val="1001"/>
              </a:spcBef>
              <a:buClr>
                <a:srgbClr val="000000"/>
              </a:buClr>
              <a:buFont typeface="Arial"/>
              <a:buChar char="•"/>
            </a:pPr>
            <a:r>
              <a:rPr lang="en-US" sz="2800" spc="-1" dirty="0" smtClean="0">
                <a:solidFill>
                  <a:srgbClr val="000000"/>
                </a:solidFill>
                <a:latin typeface="Calibri"/>
              </a:rPr>
              <a:t>Recurrent red flag symptoms after negative investigations</a:t>
            </a:r>
            <a:endParaRPr lang="en-US" sz="2800" b="0" strike="noStrike" spc="-1" dirty="0">
              <a:solidFill>
                <a:srgbClr val="000000"/>
              </a:solidFill>
              <a:latin typeface="Calibri"/>
            </a:endParaRPr>
          </a:p>
          <a:p>
            <a:pPr>
              <a:lnSpc>
                <a:spcPct val="90000"/>
              </a:lnSpc>
              <a:spcBef>
                <a:spcPts val="1001"/>
              </a:spcBef>
            </a:pPr>
            <a:endParaRPr lang="en-US" sz="2800" b="0" strike="noStrike" spc="-1" dirty="0">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Diarrhoea</a:t>
            </a:r>
            <a:endParaRPr lang="en-US" sz="4400" b="0" strike="noStrike" spc="-1">
              <a:solidFill>
                <a:srgbClr val="000000"/>
              </a:solidFill>
              <a:latin typeface="Calibri"/>
            </a:endParaRPr>
          </a:p>
        </p:txBody>
      </p:sp>
      <p:sp>
        <p:nvSpPr>
          <p:cNvPr id="87"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History is critical:</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Duration and severity</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Post-prandial and/or nocturnal</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Temporal relationship with other interventions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Systemic signs (HR and temp)</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Blood and stool tests essential (don’t forget C diff)</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Second-line stool tests (elastase, a1-antitrypsin)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Does imaging have a role?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Suspected IBD</a:t>
            </a:r>
            <a:endParaRPr lang="en-US" sz="4400" b="0" strike="noStrike" spc="-1">
              <a:solidFill>
                <a:srgbClr val="000000"/>
              </a:solidFill>
              <a:latin typeface="Calibri"/>
            </a:endParaRPr>
          </a:p>
        </p:txBody>
      </p:sp>
      <p:sp>
        <p:nvSpPr>
          <p:cNvPr id="89"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Try to exclude infection first</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Be aware of false positive PCR results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Elevated faecal calprotectin can help to identify likely cases of IBD</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Red flags should be present in severe cases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Remember patients with distal colitis are systemically well</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Don’t start steroids before scope or specialist R/V</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Microscopic colitis</a:t>
            </a:r>
            <a:endParaRPr lang="en-US" sz="4400" b="0" strike="noStrike" spc="-1">
              <a:solidFill>
                <a:srgbClr val="000000"/>
              </a:solidFill>
              <a:latin typeface="Calibri"/>
            </a:endParaRPr>
          </a:p>
        </p:txBody>
      </p:sp>
      <p:sp>
        <p:nvSpPr>
          <p:cNvPr id="91"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Normal endoscopic appearance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Histology: lymphocytic colitis or collagenous colitis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Associated with other autoimmune conditions and medications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SSRI and duloxetine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NSAIDs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PPIs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First-line therapy consists of anti-diarrhoeal medications (loperamide) and/or cholestyramine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Faecal calprotectin</a:t>
            </a:r>
            <a:endParaRPr lang="en-US" sz="4400" b="0" strike="noStrike" spc="-1">
              <a:solidFill>
                <a:srgbClr val="000000"/>
              </a:solidFill>
              <a:latin typeface="Calibri"/>
            </a:endParaRPr>
          </a:p>
        </p:txBody>
      </p:sp>
      <p:sp>
        <p:nvSpPr>
          <p:cNvPr id="93"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&lt;50 = normal (IBS should be &lt;10) or active ileal Crohn’s disease</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50-100 = equivocal</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100-500 = moderate-to-severe ileal Crohn’s disease or mild colitis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&gt;1000 = moderate-to-severe colitis</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All forms of colitis can result in high calprotectin levels depending on the severity or extent of inflammation</a:t>
            </a:r>
          </a:p>
          <a:p>
            <a:pPr>
              <a:lnSpc>
                <a:spcPct val="90000"/>
              </a:lnSpc>
              <a:spcBef>
                <a:spcPts val="1001"/>
              </a:spcBef>
            </a:pPr>
            <a:endParaRPr lang="en-US" sz="28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Faecal elastase</a:t>
            </a:r>
            <a:endParaRPr lang="en-US" sz="4400" b="0" strike="noStrike" spc="-1">
              <a:solidFill>
                <a:srgbClr val="000000"/>
              </a:solidFill>
              <a:latin typeface="Calibri"/>
            </a:endParaRPr>
          </a:p>
        </p:txBody>
      </p:sp>
      <p:sp>
        <p:nvSpPr>
          <p:cNvPr id="95"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Low levels may indicated exocrine pancreatic insufficiency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However, false positive results are common and can occur in the presence of diarrhoea from any cause (infectious or inflammatory)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Consider this possibility if the elastase is low in combination with an elevated calprotectin or a1-antitrypsin</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Faecal elastase can still be checked while the patient is taking Creon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Coeliac disease</a:t>
            </a:r>
            <a:endParaRPr lang="en-US" sz="4400" b="0" strike="noStrike" spc="-1">
              <a:solidFill>
                <a:srgbClr val="000000"/>
              </a:solidFill>
              <a:latin typeface="Calibri"/>
            </a:endParaRPr>
          </a:p>
        </p:txBody>
      </p:sp>
      <p:sp>
        <p:nvSpPr>
          <p:cNvPr id="97"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TTG IgA (high specificity)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Gliadin IgG (lower sensitivity and specificity)</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Total IgA</a:t>
            </a:r>
          </a:p>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HLA tissue typing</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Only helpful if negative</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A positive result doesn’t really mean anything</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Rarely ever ordered by gastroenterologists unless we’re trying to exclude coeliac disease in someone who is already taking a strict GFD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FFF997CD70EC4E8D57F42A9D1D9458" ma:contentTypeVersion="13" ma:contentTypeDescription="Create a new document." ma:contentTypeScope="" ma:versionID="7a22569a3cfa86c46eacc49fd288a418">
  <xsd:schema xmlns:xsd="http://www.w3.org/2001/XMLSchema" xmlns:xs="http://www.w3.org/2001/XMLSchema" xmlns:p="http://schemas.microsoft.com/office/2006/metadata/properties" xmlns:ns2="80e4cb83-a8b8-4474-9846-9def654b56d4" xmlns:ns3="aacf7a36-f8b5-4e77-a319-3a31141a92ea" targetNamespace="http://schemas.microsoft.com/office/2006/metadata/properties" ma:root="true" ma:fieldsID="96b2ba89ab1c0c7d69f13d07c594942c" ns2:_="" ns3:_="">
    <xsd:import namespace="80e4cb83-a8b8-4474-9846-9def654b56d4"/>
    <xsd:import namespace="aacf7a36-f8b5-4e77-a319-3a31141a92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e4cb83-a8b8-4474-9846-9def654b56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a99e12f-6be7-4a0b-a875-b5ef68f4995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cf7a36-f8b5-4e77-a319-3a31141a92e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4d5c6b9-7be5-45e3-b894-d65c27699658}" ma:internalName="TaxCatchAll" ma:showField="CatchAllData" ma:web="aacf7a36-f8b5-4e77-a319-3a31141a92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acf7a36-f8b5-4e77-a319-3a31141a92ea" xsi:nil="true"/>
    <lcf76f155ced4ddcb4097134ff3c332f xmlns="80e4cb83-a8b8-4474-9846-9def654b56d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7E6EF06-C381-4058-A349-1F3F02294790}"/>
</file>

<file path=customXml/itemProps2.xml><?xml version="1.0" encoding="utf-8"?>
<ds:datastoreItem xmlns:ds="http://schemas.openxmlformats.org/officeDocument/2006/customXml" ds:itemID="{9807DC5F-48C8-4415-8211-D9A439C8D189}"/>
</file>

<file path=customXml/itemProps3.xml><?xml version="1.0" encoding="utf-8"?>
<ds:datastoreItem xmlns:ds="http://schemas.openxmlformats.org/officeDocument/2006/customXml" ds:itemID="{5C0CAF00-B9DE-4363-8CBF-881083145277}"/>
</file>

<file path=docProps/app.xml><?xml version="1.0" encoding="utf-8"?>
<Properties xmlns="http://schemas.openxmlformats.org/officeDocument/2006/extended-properties" xmlns:vt="http://schemas.openxmlformats.org/officeDocument/2006/docPropsVTypes">
  <Template/>
  <TotalTime>209</TotalTime>
  <Words>1431</Words>
  <Application>Microsoft Office PowerPoint</Application>
  <PresentationFormat>Widescreen</PresentationFormat>
  <Paragraphs>230</Paragraphs>
  <Slides>30</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30</vt:i4>
      </vt:variant>
    </vt:vector>
  </HeadingPairs>
  <TitlesOfParts>
    <vt:vector size="39" baseType="lpstr">
      <vt:lpstr>Arial</vt:lpstr>
      <vt:lpstr>Calibri</vt:lpstr>
      <vt:lpstr>Calibri Light</vt:lpstr>
      <vt:lpstr>DejaVu Sans</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Interpretation of investigations and when to refer: Navigating GE referrals</dc:title>
  <dc:subject/>
  <dc:creator>Andrew St John</dc:creator>
  <dc:description/>
  <cp:lastModifiedBy>Andrew St John</cp:lastModifiedBy>
  <cp:revision>44</cp:revision>
  <dcterms:created xsi:type="dcterms:W3CDTF">2025-07-19T11:55:53Z</dcterms:created>
  <dcterms:modified xsi:type="dcterms:W3CDTF">2025-07-25T23:12:17Z</dcterms:modified>
  <dc:language>en-AU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25</vt:i4>
  </property>
  <property fmtid="{D5CDD505-2E9C-101B-9397-08002B2CF9AE}" pid="12" name="ContentTypeId">
    <vt:lpwstr>0x010100E6FFF997CD70EC4E8D57F42A9D1D9458</vt:lpwstr>
  </property>
</Properties>
</file>