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9"/>
  </p:notesMasterIdLst>
  <p:sldIdLst>
    <p:sldId id="257" r:id="rId2"/>
    <p:sldId id="296" r:id="rId3"/>
    <p:sldId id="300" r:id="rId4"/>
    <p:sldId id="283" r:id="rId5"/>
    <p:sldId id="440" r:id="rId6"/>
    <p:sldId id="313" r:id="rId7"/>
    <p:sldId id="302" r:id="rId8"/>
    <p:sldId id="303" r:id="rId9"/>
    <p:sldId id="304" r:id="rId10"/>
    <p:sldId id="305" r:id="rId11"/>
    <p:sldId id="311" r:id="rId12"/>
    <p:sldId id="422" r:id="rId13"/>
    <p:sldId id="439" r:id="rId14"/>
    <p:sldId id="307" r:id="rId15"/>
    <p:sldId id="343" r:id="rId16"/>
    <p:sldId id="29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2" r:id="rId45"/>
    <p:sldId id="441" r:id="rId46"/>
    <p:sldId id="341" r:id="rId47"/>
    <p:sldId id="30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816A"/>
    <a:srgbClr val="624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E8E28-4DB4-4C21-B8F7-52B12B1B8F1E}" v="16" dt="2025-07-25T06:28:49.559"/>
    <p1510:client id="{F85D94AF-17DF-478E-87F4-96C4EDB94BAA}" v="39" dt="2025-07-25T04:29:27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6369" autoAdjust="0"/>
  </p:normalViewPr>
  <p:slideViewPr>
    <p:cSldViewPr snapToGrid="0">
      <p:cViewPr varScale="1">
        <p:scale>
          <a:sx n="96" d="100"/>
          <a:sy n="96" d="100"/>
        </p:scale>
        <p:origin x="1074" y="90"/>
      </p:cViewPr>
      <p:guideLst/>
    </p:cSldViewPr>
  </p:slideViewPr>
  <p:outlineViewPr>
    <p:cViewPr>
      <p:scale>
        <a:sx n="33" d="100"/>
        <a:sy n="33" d="100"/>
      </p:scale>
      <p:origin x="0" y="-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8605F-058A-4C98-AE8A-5FC7976B7A9B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49636-D38B-4C7C-8FD7-C05B19CDC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31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Centre of clinical redesign process around QA activity – PT infographic</a:t>
            </a:r>
          </a:p>
          <a:p>
            <a:r>
              <a:rPr lang="en-AU" dirty="0"/>
              <a:t>Shorter presentation on purpose so attendees can get as much out of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9636-D38B-4C7C-8FD7-C05B19CDC15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63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9636-D38B-4C7C-8FD7-C05B19CDC15F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721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9636-D38B-4C7C-8FD7-C05B19CDC15F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808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Discuss upgrades in Category – happening a lot</a:t>
            </a:r>
          </a:p>
          <a:p>
            <a:endParaRPr lang="en-AU" dirty="0"/>
          </a:p>
          <a:p>
            <a:r>
              <a:rPr lang="en-AU" dirty="0" err="1"/>
              <a:t>Kellgren</a:t>
            </a:r>
            <a:r>
              <a:rPr lang="en-AU" dirty="0"/>
              <a:t> and Lawrence scale</a:t>
            </a:r>
          </a:p>
          <a:p>
            <a:endParaRPr lang="en-AU" dirty="0"/>
          </a:p>
          <a:p>
            <a:r>
              <a:rPr lang="en-AU" dirty="0"/>
              <a:t>Correlation between imaging and symptoms poor – community studies</a:t>
            </a:r>
          </a:p>
          <a:p>
            <a:endParaRPr lang="en-AU" dirty="0"/>
          </a:p>
          <a:p>
            <a:r>
              <a:rPr lang="en-AU" dirty="0"/>
              <a:t>OA clinical prediction study did show worsening radiographic knee OA and varum angle – less likely to respond to clinical care in tertiary care setting</a:t>
            </a:r>
          </a:p>
          <a:p>
            <a:pPr algn="l"/>
            <a:endParaRPr lang="en-AU" sz="1800" b="0" i="0" u="none" strike="noStrike" baseline="0" dirty="0">
              <a:latin typeface="HelveticaNeueLTStd-Cn"/>
            </a:endParaRPr>
          </a:p>
          <a:p>
            <a:pPr algn="l"/>
            <a:r>
              <a:rPr lang="en-AU" sz="1800" b="0" i="0" u="none" strike="noStrike" baseline="0" dirty="0">
                <a:latin typeface="HelveticaNeueLTStd-Cn"/>
              </a:rPr>
              <a:t>The odds of a poor response increased with a greater degree of varus frontal knee alignment (OR 1.35 (1.03 to 1.78) per 5° increase in varus angle) and a severe (compared with mild) radiological rating of medial compartment degenerative</a:t>
            </a:r>
          </a:p>
          <a:p>
            <a:pPr algn="l"/>
            <a:r>
              <a:rPr lang="en-AU" sz="1800" b="0" i="0" u="none" strike="noStrike" baseline="0" dirty="0">
                <a:latin typeface="HelveticaNeueLTStd-Cn"/>
              </a:rPr>
              <a:t>change (OR 3.11 (1.04 to 9.3)) (p&lt;0.05).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9636-D38B-4C7C-8FD7-C05B19CDC15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41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Rising rates of obesity estimated at 25000 additional TKRs by 2030 – LANA report</a:t>
            </a:r>
          </a:p>
          <a:p>
            <a:endParaRPr lang="en-AU" dirty="0"/>
          </a:p>
          <a:p>
            <a:r>
              <a:rPr lang="en-AU" dirty="0"/>
              <a:t>Local outsourcing costs of surgical LWs circa $8 million (bed block, covid backlog etc) – reported by TH director TH grand grounds</a:t>
            </a:r>
          </a:p>
          <a:p>
            <a:r>
              <a:rPr lang="en-AU" dirty="0"/>
              <a:t>         - data available at SPR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9636-D38B-4C7C-8FD7-C05B19CDC15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02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Average time to see a surgeon in 2024 was &gt; 2 years, then you need to be booked a surgical waitlist (admin++ occurring in background, GP visits, access to private conservative care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9636-D38B-4C7C-8FD7-C05B19CDC15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496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OPSC wouldn’t traditionally see these patients</a:t>
            </a:r>
          </a:p>
          <a:p>
            <a:r>
              <a:rPr lang="en-AU" dirty="0"/>
              <a:t>Talk about timeframes</a:t>
            </a:r>
          </a:p>
          <a:p>
            <a:pPr marL="228600" indent="-228600">
              <a:buAutoNum type="arabicParenR"/>
            </a:pPr>
            <a:r>
              <a:rPr lang="en-AU" dirty="0"/>
              <a:t>When does GP refer – what treatments have they tried in primary care, can the patient access allied health in primary care</a:t>
            </a:r>
          </a:p>
          <a:p>
            <a:pPr marL="228600" indent="-228600">
              <a:buAutoNum type="arabicParenR"/>
            </a:pPr>
            <a:r>
              <a:rPr lang="en-AU" dirty="0"/>
              <a:t>Cat 3s take ~ 2 years to be seen in ortho OPD, 100-150 lower OA referrals / month</a:t>
            </a:r>
          </a:p>
          <a:p>
            <a:pPr marL="228600" indent="-228600">
              <a:buAutoNum type="arabicParenR"/>
            </a:pPr>
            <a:r>
              <a:rPr lang="en-AU" dirty="0"/>
              <a:t>Do orthopaedic surgeons understand what an appropriate trial of conservative care is?</a:t>
            </a:r>
          </a:p>
          <a:p>
            <a:pPr marL="228600" indent="-228600">
              <a:buAutoNum type="arabicParenR"/>
            </a:pPr>
            <a:r>
              <a:rPr lang="en-AU" dirty="0"/>
              <a:t>AH have WLs and access issues. Refer both – changes the patients perspective belief system straight away (predictor for response to conservative care)</a:t>
            </a:r>
          </a:p>
          <a:p>
            <a:pPr marL="228600" indent="-228600">
              <a:buAutoNum type="arabicParenR"/>
            </a:pPr>
            <a:r>
              <a:rPr lang="en-AU" dirty="0"/>
              <a:t>Has the patient been compliant / attended</a:t>
            </a:r>
          </a:p>
          <a:p>
            <a:pPr marL="228600" indent="-228600">
              <a:buAutoNum type="arabicParenR"/>
            </a:pPr>
            <a:r>
              <a:rPr lang="en-AU" dirty="0"/>
              <a:t>Outcomes of Surgery are worse the when premorbid </a:t>
            </a:r>
            <a:r>
              <a:rPr lang="en-AU" dirty="0" err="1"/>
              <a:t>fx</a:t>
            </a:r>
            <a:r>
              <a:rPr lang="en-AU" dirty="0"/>
              <a:t> is worse and higher rates of obesity</a:t>
            </a:r>
          </a:p>
          <a:p>
            <a:pPr marL="228600" indent="-228600">
              <a:buAutoNum type="arabicParenR"/>
            </a:pPr>
            <a:endParaRPr lang="en-AU" dirty="0"/>
          </a:p>
          <a:p>
            <a:pPr marL="228600" indent="-228600">
              <a:buAutoNum type="arabicParenR"/>
            </a:pPr>
            <a:r>
              <a:rPr lang="en-AU" dirty="0"/>
              <a:t>Tuesday  patient – GP put have referred to physio (didn’t+ and patient got better while waiting)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9636-D38B-4C7C-8FD7-C05B19CDC15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70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Team – PT, Ortho, Diet, NPC, </a:t>
            </a:r>
            <a:r>
              <a:rPr lang="en-AU" dirty="0" err="1"/>
              <a:t>GpwSI</a:t>
            </a:r>
            <a:endParaRPr lang="en-AU" dirty="0"/>
          </a:p>
          <a:p>
            <a:r>
              <a:rPr lang="en-AU" dirty="0"/>
              <a:t>No new funding (recruited a </a:t>
            </a:r>
            <a:r>
              <a:rPr lang="en-AU" dirty="0" err="1"/>
              <a:t>GPwSI</a:t>
            </a:r>
            <a:r>
              <a:rPr lang="en-AU" dirty="0"/>
              <a:t> – previously unfunded)</a:t>
            </a:r>
          </a:p>
          <a:p>
            <a:r>
              <a:rPr lang="en-AU" dirty="0"/>
              <a:t>Building scope of practice in physio and other disciplines (feels uncomfortable) </a:t>
            </a:r>
          </a:p>
          <a:p>
            <a:r>
              <a:rPr lang="en-AU" dirty="0"/>
              <a:t>Lots of meetings and </a:t>
            </a:r>
            <a:r>
              <a:rPr lang="en-AU"/>
              <a:t>tweakings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9636-D38B-4C7C-8FD7-C05B19CDC15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09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Despite agreement across all</a:t>
            </a:r>
            <a:r>
              <a:rPr lang="da-DK" baseline="0" dirty="0"/>
              <a:t> these lead organisations, and the vast amount of evidence, people with OA still aren’t receiving the support, advice and interventions they need.</a:t>
            </a:r>
          </a:p>
          <a:p>
            <a:endParaRPr lang="da-DK" baseline="0" dirty="0"/>
          </a:p>
          <a:p>
            <a:r>
              <a:rPr lang="da-DK" baseline="0" dirty="0"/>
              <a:t>The percentages in this infographic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 the current referral rates to first, second and third line treatments.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clear that evidence-based first line treatment of education and exercise therapy are not currently recommended as first line =&gt; there is a great opportunity to improve patients treatment choices based on the evidence.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9470-9A98-4A04-8C85-2EA99EFEF67D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993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F2A8D-BFA8-4E4C-94CB-266F7592116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266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9636-D38B-4C7C-8FD7-C05B19CDC15F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70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89F4-105A-4735-52AC-AA68B7E80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F176A-2247-64F2-29A8-2FE109AA4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B7CD4-7A5A-BD25-3E26-FB60D6CE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38DDB-9915-E18E-10E5-CFE8B004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65B47-F86D-BB7A-D3AB-95FCEEE1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53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BFAB-39B2-5B7B-E17D-EBE04BF5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B2B83-008B-0A12-DD8A-380259A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E2803-67E6-BC3D-AEA0-AE5CE381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43C97-E4F0-E8C4-69A0-303D5F0A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D0E60-880E-D32D-34B0-E5684167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14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1E0AC-B855-6CA3-835A-373F1545E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177E7-9442-8C8D-6539-A98D55EB9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9C0AA-5A3F-F896-DBE0-AEC070FB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17837-3909-3EE1-3D4C-96B12B03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10C1E-AA32-5DB9-C54A-D85C577B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lai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21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dd Your Own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E7EF79-A1E1-4B09-8D90-CCAAE4E75F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1103" y="1106733"/>
            <a:ext cx="3362437" cy="2952984"/>
          </a:xfrm>
          <a:custGeom>
            <a:avLst/>
            <a:gdLst>
              <a:gd name="connsiteX0" fmla="*/ 0 w 3340100"/>
              <a:gd name="connsiteY0" fmla="*/ 1446213 h 2892425"/>
              <a:gd name="connsiteX1" fmla="*/ 1670050 w 3340100"/>
              <a:gd name="connsiteY1" fmla="*/ 0 h 2892425"/>
              <a:gd name="connsiteX2" fmla="*/ 3340100 w 3340100"/>
              <a:gd name="connsiteY2" fmla="*/ 1446213 h 2892425"/>
              <a:gd name="connsiteX3" fmla="*/ 1670050 w 3340100"/>
              <a:gd name="connsiteY3" fmla="*/ 2892426 h 2892425"/>
              <a:gd name="connsiteX4" fmla="*/ 0 w 3340100"/>
              <a:gd name="connsiteY4" fmla="*/ 1446213 h 2892425"/>
              <a:gd name="connsiteX0" fmla="*/ 1301 w 3341401"/>
              <a:gd name="connsiteY0" fmla="*/ 1511527 h 2957740"/>
              <a:gd name="connsiteX1" fmla="*/ 1475408 w 3341401"/>
              <a:gd name="connsiteY1" fmla="*/ 0 h 2957740"/>
              <a:gd name="connsiteX2" fmla="*/ 3341401 w 3341401"/>
              <a:gd name="connsiteY2" fmla="*/ 1511527 h 2957740"/>
              <a:gd name="connsiteX3" fmla="*/ 1671351 w 3341401"/>
              <a:gd name="connsiteY3" fmla="*/ 2957740 h 2957740"/>
              <a:gd name="connsiteX4" fmla="*/ 1301 w 3341401"/>
              <a:gd name="connsiteY4" fmla="*/ 1511527 h 2957740"/>
              <a:gd name="connsiteX0" fmla="*/ 4561 w 3344661"/>
              <a:gd name="connsiteY0" fmla="*/ 1511527 h 2957740"/>
              <a:gd name="connsiteX1" fmla="*/ 1478668 w 3344661"/>
              <a:gd name="connsiteY1" fmla="*/ 0 h 2957740"/>
              <a:gd name="connsiteX2" fmla="*/ 3344661 w 3344661"/>
              <a:gd name="connsiteY2" fmla="*/ 1511527 h 2957740"/>
              <a:gd name="connsiteX3" fmla="*/ 1674611 w 3344661"/>
              <a:gd name="connsiteY3" fmla="*/ 2957740 h 2957740"/>
              <a:gd name="connsiteX4" fmla="*/ 4561 w 3344661"/>
              <a:gd name="connsiteY4" fmla="*/ 1511527 h 2957740"/>
              <a:gd name="connsiteX0" fmla="*/ 9316 w 3349416"/>
              <a:gd name="connsiteY0" fmla="*/ 1502196 h 2948409"/>
              <a:gd name="connsiteX1" fmla="*/ 1418108 w 3349416"/>
              <a:gd name="connsiteY1" fmla="*/ 0 h 2948409"/>
              <a:gd name="connsiteX2" fmla="*/ 3349416 w 3349416"/>
              <a:gd name="connsiteY2" fmla="*/ 1502196 h 2948409"/>
              <a:gd name="connsiteX3" fmla="*/ 1679366 w 3349416"/>
              <a:gd name="connsiteY3" fmla="*/ 2948409 h 2948409"/>
              <a:gd name="connsiteX4" fmla="*/ 9316 w 3349416"/>
              <a:gd name="connsiteY4" fmla="*/ 1502196 h 2948409"/>
              <a:gd name="connsiteX0" fmla="*/ 4604 w 3344704"/>
              <a:gd name="connsiteY0" fmla="*/ 1502196 h 2948409"/>
              <a:gd name="connsiteX1" fmla="*/ 1413396 w 3344704"/>
              <a:gd name="connsiteY1" fmla="*/ 0 h 2948409"/>
              <a:gd name="connsiteX2" fmla="*/ 3344704 w 3344704"/>
              <a:gd name="connsiteY2" fmla="*/ 1502196 h 2948409"/>
              <a:gd name="connsiteX3" fmla="*/ 1674654 w 3344704"/>
              <a:gd name="connsiteY3" fmla="*/ 2948409 h 2948409"/>
              <a:gd name="connsiteX4" fmla="*/ 4604 w 3344704"/>
              <a:gd name="connsiteY4" fmla="*/ 1502196 h 2948409"/>
              <a:gd name="connsiteX0" fmla="*/ 6428 w 3346528"/>
              <a:gd name="connsiteY0" fmla="*/ 1502196 h 2948409"/>
              <a:gd name="connsiteX1" fmla="*/ 1377897 w 3346528"/>
              <a:gd name="connsiteY1" fmla="*/ 0 h 2948409"/>
              <a:gd name="connsiteX2" fmla="*/ 3346528 w 3346528"/>
              <a:gd name="connsiteY2" fmla="*/ 1502196 h 2948409"/>
              <a:gd name="connsiteX3" fmla="*/ 1676478 w 3346528"/>
              <a:gd name="connsiteY3" fmla="*/ 2948409 h 2948409"/>
              <a:gd name="connsiteX4" fmla="*/ 6428 w 3346528"/>
              <a:gd name="connsiteY4" fmla="*/ 1502196 h 2948409"/>
              <a:gd name="connsiteX0" fmla="*/ 2039 w 3351470"/>
              <a:gd name="connsiteY0" fmla="*/ 1418375 h 2948781"/>
              <a:gd name="connsiteX1" fmla="*/ 1382839 w 3351470"/>
              <a:gd name="connsiteY1" fmla="*/ 154 h 2948781"/>
              <a:gd name="connsiteX2" fmla="*/ 3351470 w 3351470"/>
              <a:gd name="connsiteY2" fmla="*/ 1502350 h 2948781"/>
              <a:gd name="connsiteX3" fmla="*/ 1681420 w 3351470"/>
              <a:gd name="connsiteY3" fmla="*/ 2948563 h 2948781"/>
              <a:gd name="connsiteX4" fmla="*/ 2039 w 3351470"/>
              <a:gd name="connsiteY4" fmla="*/ 1418375 h 2948781"/>
              <a:gd name="connsiteX0" fmla="*/ 2824 w 3352255"/>
              <a:gd name="connsiteY0" fmla="*/ 1418539 h 2948945"/>
              <a:gd name="connsiteX1" fmla="*/ 1383624 w 3352255"/>
              <a:gd name="connsiteY1" fmla="*/ 318 h 2948945"/>
              <a:gd name="connsiteX2" fmla="*/ 3352255 w 3352255"/>
              <a:gd name="connsiteY2" fmla="*/ 1502514 h 2948945"/>
              <a:gd name="connsiteX3" fmla="*/ 1682205 w 3352255"/>
              <a:gd name="connsiteY3" fmla="*/ 2948727 h 2948945"/>
              <a:gd name="connsiteX4" fmla="*/ 2824 w 3352255"/>
              <a:gd name="connsiteY4" fmla="*/ 1418539 h 2948945"/>
              <a:gd name="connsiteX0" fmla="*/ 2718 w 3128215"/>
              <a:gd name="connsiteY0" fmla="*/ 1429494 h 2965311"/>
              <a:gd name="connsiteX1" fmla="*/ 1383518 w 3128215"/>
              <a:gd name="connsiteY1" fmla="*/ 11273 h 2965311"/>
              <a:gd name="connsiteX2" fmla="*/ 3128215 w 3128215"/>
              <a:gd name="connsiteY2" fmla="*/ 1000285 h 2965311"/>
              <a:gd name="connsiteX3" fmla="*/ 1682099 w 3128215"/>
              <a:gd name="connsiteY3" fmla="*/ 2959682 h 2965311"/>
              <a:gd name="connsiteX4" fmla="*/ 2718 w 3128215"/>
              <a:gd name="connsiteY4" fmla="*/ 1429494 h 2965311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38 w 3380262"/>
              <a:gd name="connsiteY0" fmla="*/ 1418968 h 2949709"/>
              <a:gd name="connsiteX1" fmla="*/ 1383638 w 3380262"/>
              <a:gd name="connsiteY1" fmla="*/ 747 h 2949709"/>
              <a:gd name="connsiteX2" fmla="*/ 3380262 w 3380262"/>
              <a:gd name="connsiteY2" fmla="*/ 1549596 h 2949709"/>
              <a:gd name="connsiteX3" fmla="*/ 1682219 w 3380262"/>
              <a:gd name="connsiteY3" fmla="*/ 2949156 h 2949709"/>
              <a:gd name="connsiteX4" fmla="*/ 2838 w 3380262"/>
              <a:gd name="connsiteY4" fmla="*/ 1418968 h 2949709"/>
              <a:gd name="connsiteX0" fmla="*/ 1648 w 3379072"/>
              <a:gd name="connsiteY0" fmla="*/ 1455900 h 2986641"/>
              <a:gd name="connsiteX1" fmla="*/ 1410439 w 3379072"/>
              <a:gd name="connsiteY1" fmla="*/ 356 h 2986641"/>
              <a:gd name="connsiteX2" fmla="*/ 3379072 w 3379072"/>
              <a:gd name="connsiteY2" fmla="*/ 1586528 h 2986641"/>
              <a:gd name="connsiteX3" fmla="*/ 1681029 w 3379072"/>
              <a:gd name="connsiteY3" fmla="*/ 2986088 h 2986641"/>
              <a:gd name="connsiteX4" fmla="*/ 1648 w 3379072"/>
              <a:gd name="connsiteY4" fmla="*/ 1455900 h 2986641"/>
              <a:gd name="connsiteX0" fmla="*/ 2955 w 3380379"/>
              <a:gd name="connsiteY0" fmla="*/ 1457321 h 2988062"/>
              <a:gd name="connsiteX1" fmla="*/ 1411746 w 3380379"/>
              <a:gd name="connsiteY1" fmla="*/ 1777 h 2988062"/>
              <a:gd name="connsiteX2" fmla="*/ 3380379 w 3380379"/>
              <a:gd name="connsiteY2" fmla="*/ 1587949 h 2988062"/>
              <a:gd name="connsiteX3" fmla="*/ 1682336 w 3380379"/>
              <a:gd name="connsiteY3" fmla="*/ 2987509 h 2988062"/>
              <a:gd name="connsiteX4" fmla="*/ 2955 w 3380379"/>
              <a:gd name="connsiteY4" fmla="*/ 1457321 h 2988062"/>
              <a:gd name="connsiteX0" fmla="*/ 4311 w 3381735"/>
              <a:gd name="connsiteY0" fmla="*/ 1401422 h 2932163"/>
              <a:gd name="connsiteX1" fmla="*/ 1366449 w 3381735"/>
              <a:gd name="connsiteY1" fmla="*/ 1861 h 2932163"/>
              <a:gd name="connsiteX2" fmla="*/ 3381735 w 3381735"/>
              <a:gd name="connsiteY2" fmla="*/ 1532050 h 2932163"/>
              <a:gd name="connsiteX3" fmla="*/ 1683692 w 3381735"/>
              <a:gd name="connsiteY3" fmla="*/ 2931610 h 2932163"/>
              <a:gd name="connsiteX4" fmla="*/ 4311 w 3381735"/>
              <a:gd name="connsiteY4" fmla="*/ 1401422 h 2932163"/>
              <a:gd name="connsiteX0" fmla="*/ 3590 w 3381014"/>
              <a:gd name="connsiteY0" fmla="*/ 1406017 h 2936758"/>
              <a:gd name="connsiteX1" fmla="*/ 1365728 w 3381014"/>
              <a:gd name="connsiteY1" fmla="*/ 6456 h 2936758"/>
              <a:gd name="connsiteX2" fmla="*/ 3381014 w 3381014"/>
              <a:gd name="connsiteY2" fmla="*/ 1536645 h 2936758"/>
              <a:gd name="connsiteX3" fmla="*/ 1682971 w 3381014"/>
              <a:gd name="connsiteY3" fmla="*/ 2936205 h 2936758"/>
              <a:gd name="connsiteX4" fmla="*/ 3590 w 3381014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1796 w 3379220"/>
              <a:gd name="connsiteY0" fmla="*/ 1443159 h 2973900"/>
              <a:gd name="connsiteX1" fmla="*/ 1466571 w 3379220"/>
              <a:gd name="connsiteY1" fmla="*/ 6276 h 2973900"/>
              <a:gd name="connsiteX2" fmla="*/ 3379220 w 3379220"/>
              <a:gd name="connsiteY2" fmla="*/ 1573787 h 2973900"/>
              <a:gd name="connsiteX3" fmla="*/ 1681177 w 3379220"/>
              <a:gd name="connsiteY3" fmla="*/ 2973347 h 2973900"/>
              <a:gd name="connsiteX4" fmla="*/ 1796 w 3379220"/>
              <a:gd name="connsiteY4" fmla="*/ 1443159 h 2973900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247"/>
              <a:gd name="connsiteX1" fmla="*/ 1457421 w 3379401"/>
              <a:gd name="connsiteY1" fmla="*/ 6321 h 2964247"/>
              <a:gd name="connsiteX2" fmla="*/ 3379401 w 3379401"/>
              <a:gd name="connsiteY2" fmla="*/ 1564502 h 2964247"/>
              <a:gd name="connsiteX3" fmla="*/ 1681358 w 3379401"/>
              <a:gd name="connsiteY3" fmla="*/ 2964062 h 2964247"/>
              <a:gd name="connsiteX4" fmla="*/ 1977 w 3379401"/>
              <a:gd name="connsiteY4" fmla="*/ 1433874 h 2964247"/>
              <a:gd name="connsiteX0" fmla="*/ 532 w 3377956"/>
              <a:gd name="connsiteY0" fmla="*/ 1433882 h 2973584"/>
              <a:gd name="connsiteX1" fmla="*/ 1455976 w 3377956"/>
              <a:gd name="connsiteY1" fmla="*/ 6329 h 2973584"/>
              <a:gd name="connsiteX2" fmla="*/ 3377956 w 3377956"/>
              <a:gd name="connsiteY2" fmla="*/ 1564510 h 2973584"/>
              <a:gd name="connsiteX3" fmla="*/ 1567946 w 3377956"/>
              <a:gd name="connsiteY3" fmla="*/ 2973401 h 2973584"/>
              <a:gd name="connsiteX4" fmla="*/ 532 w 3377956"/>
              <a:gd name="connsiteY4" fmla="*/ 1433882 h 2973584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6641"/>
              <a:gd name="connsiteX1" fmla="*/ 1455976 w 3377956"/>
              <a:gd name="connsiteY1" fmla="*/ 6329 h 2976641"/>
              <a:gd name="connsiteX2" fmla="*/ 3377956 w 3377956"/>
              <a:gd name="connsiteY2" fmla="*/ 1564510 h 2976641"/>
              <a:gd name="connsiteX3" fmla="*/ 1567946 w 3377956"/>
              <a:gd name="connsiteY3" fmla="*/ 2973401 h 2976641"/>
              <a:gd name="connsiteX4" fmla="*/ 532 w 3377956"/>
              <a:gd name="connsiteY4" fmla="*/ 1433882 h 2976641"/>
              <a:gd name="connsiteX0" fmla="*/ 532 w 3377956"/>
              <a:gd name="connsiteY0" fmla="*/ 1433882 h 2975854"/>
              <a:gd name="connsiteX1" fmla="*/ 1455976 w 3377956"/>
              <a:gd name="connsiteY1" fmla="*/ 6329 h 2975854"/>
              <a:gd name="connsiteX2" fmla="*/ 3377956 w 3377956"/>
              <a:gd name="connsiteY2" fmla="*/ 1564510 h 2975854"/>
              <a:gd name="connsiteX3" fmla="*/ 1567946 w 3377956"/>
              <a:gd name="connsiteY3" fmla="*/ 2973401 h 2975854"/>
              <a:gd name="connsiteX4" fmla="*/ 532 w 3377956"/>
              <a:gd name="connsiteY4" fmla="*/ 1433882 h 2975854"/>
              <a:gd name="connsiteX0" fmla="*/ 714 w 3378138"/>
              <a:gd name="connsiteY0" fmla="*/ 1433866 h 2957219"/>
              <a:gd name="connsiteX1" fmla="*/ 1456158 w 3378138"/>
              <a:gd name="connsiteY1" fmla="*/ 6313 h 2957219"/>
              <a:gd name="connsiteX2" fmla="*/ 3378138 w 3378138"/>
              <a:gd name="connsiteY2" fmla="*/ 1564494 h 2957219"/>
              <a:gd name="connsiteX3" fmla="*/ 1586789 w 3378138"/>
              <a:gd name="connsiteY3" fmla="*/ 2954723 h 2957219"/>
              <a:gd name="connsiteX4" fmla="*/ 714 w 3378138"/>
              <a:gd name="connsiteY4" fmla="*/ 1433866 h 2957219"/>
              <a:gd name="connsiteX0" fmla="*/ 814 w 3378238"/>
              <a:gd name="connsiteY0" fmla="*/ 1433882 h 2975854"/>
              <a:gd name="connsiteX1" fmla="*/ 1456258 w 3378238"/>
              <a:gd name="connsiteY1" fmla="*/ 6329 h 2975854"/>
              <a:gd name="connsiteX2" fmla="*/ 3378238 w 3378238"/>
              <a:gd name="connsiteY2" fmla="*/ 1564510 h 2975854"/>
              <a:gd name="connsiteX3" fmla="*/ 1596220 w 3378238"/>
              <a:gd name="connsiteY3" fmla="*/ 2973401 h 2975854"/>
              <a:gd name="connsiteX4" fmla="*/ 814 w 3378238"/>
              <a:gd name="connsiteY4" fmla="*/ 1433882 h 2975854"/>
              <a:gd name="connsiteX0" fmla="*/ 426 w 3405842"/>
              <a:gd name="connsiteY0" fmla="*/ 1316960 h 2969631"/>
              <a:gd name="connsiteX1" fmla="*/ 1483862 w 3405842"/>
              <a:gd name="connsiteY1" fmla="*/ 1375 h 2969631"/>
              <a:gd name="connsiteX2" fmla="*/ 3405842 w 3405842"/>
              <a:gd name="connsiteY2" fmla="*/ 1559556 h 2969631"/>
              <a:gd name="connsiteX3" fmla="*/ 1623824 w 3405842"/>
              <a:gd name="connsiteY3" fmla="*/ 2968447 h 2969631"/>
              <a:gd name="connsiteX4" fmla="*/ 426 w 3405842"/>
              <a:gd name="connsiteY4" fmla="*/ 1316960 h 2969631"/>
              <a:gd name="connsiteX0" fmla="*/ 2697 w 3408113"/>
              <a:gd name="connsiteY0" fmla="*/ 1320653 h 2973324"/>
              <a:gd name="connsiteX1" fmla="*/ 1486133 w 3408113"/>
              <a:gd name="connsiteY1" fmla="*/ 5068 h 2973324"/>
              <a:gd name="connsiteX2" fmla="*/ 3408113 w 3408113"/>
              <a:gd name="connsiteY2" fmla="*/ 1563249 h 2973324"/>
              <a:gd name="connsiteX3" fmla="*/ 1626095 w 3408113"/>
              <a:gd name="connsiteY3" fmla="*/ 2972140 h 2973324"/>
              <a:gd name="connsiteX4" fmla="*/ 2697 w 3408113"/>
              <a:gd name="connsiteY4" fmla="*/ 1320653 h 2973324"/>
              <a:gd name="connsiteX0" fmla="*/ 2804 w 3361567"/>
              <a:gd name="connsiteY0" fmla="*/ 1428728 h 2968601"/>
              <a:gd name="connsiteX1" fmla="*/ 1439587 w 3361567"/>
              <a:gd name="connsiteY1" fmla="*/ 1175 h 2968601"/>
              <a:gd name="connsiteX2" fmla="*/ 3361567 w 3361567"/>
              <a:gd name="connsiteY2" fmla="*/ 1559356 h 2968601"/>
              <a:gd name="connsiteX3" fmla="*/ 1579549 w 3361567"/>
              <a:gd name="connsiteY3" fmla="*/ 2968247 h 2968601"/>
              <a:gd name="connsiteX4" fmla="*/ 2804 w 3361567"/>
              <a:gd name="connsiteY4" fmla="*/ 1428728 h 2968601"/>
              <a:gd name="connsiteX0" fmla="*/ 142 w 3358905"/>
              <a:gd name="connsiteY0" fmla="*/ 1428663 h 2968536"/>
              <a:gd name="connsiteX1" fmla="*/ 1436925 w 3358905"/>
              <a:gd name="connsiteY1" fmla="*/ 1110 h 2968536"/>
              <a:gd name="connsiteX2" fmla="*/ 3358905 w 3358905"/>
              <a:gd name="connsiteY2" fmla="*/ 1559291 h 2968536"/>
              <a:gd name="connsiteX3" fmla="*/ 1576887 w 3358905"/>
              <a:gd name="connsiteY3" fmla="*/ 2968182 h 2968536"/>
              <a:gd name="connsiteX4" fmla="*/ 142 w 3358905"/>
              <a:gd name="connsiteY4" fmla="*/ 1428663 h 2968536"/>
              <a:gd name="connsiteX0" fmla="*/ 19 w 3358782"/>
              <a:gd name="connsiteY0" fmla="*/ 1428402 h 2968275"/>
              <a:gd name="connsiteX1" fmla="*/ 1436802 w 3358782"/>
              <a:gd name="connsiteY1" fmla="*/ 849 h 2968275"/>
              <a:gd name="connsiteX2" fmla="*/ 3358782 w 3358782"/>
              <a:gd name="connsiteY2" fmla="*/ 1559030 h 2968275"/>
              <a:gd name="connsiteX3" fmla="*/ 1576764 w 3358782"/>
              <a:gd name="connsiteY3" fmla="*/ 2967921 h 2968275"/>
              <a:gd name="connsiteX4" fmla="*/ 19 w 3358782"/>
              <a:gd name="connsiteY4" fmla="*/ 1428402 h 2968275"/>
              <a:gd name="connsiteX0" fmla="*/ 17 w 3386772"/>
              <a:gd name="connsiteY0" fmla="*/ 1355265 h 2970286"/>
              <a:gd name="connsiteX1" fmla="*/ 1464792 w 3386772"/>
              <a:gd name="connsiteY1" fmla="*/ 2357 h 2970286"/>
              <a:gd name="connsiteX2" fmla="*/ 3386772 w 3386772"/>
              <a:gd name="connsiteY2" fmla="*/ 1560538 h 2970286"/>
              <a:gd name="connsiteX3" fmla="*/ 1604754 w 3386772"/>
              <a:gd name="connsiteY3" fmla="*/ 2969429 h 2970286"/>
              <a:gd name="connsiteX4" fmla="*/ 17 w 3386772"/>
              <a:gd name="connsiteY4" fmla="*/ 1355265 h 2970286"/>
              <a:gd name="connsiteX0" fmla="*/ 17 w 3386772"/>
              <a:gd name="connsiteY0" fmla="*/ 1355649 h 2970670"/>
              <a:gd name="connsiteX1" fmla="*/ 1464792 w 3386772"/>
              <a:gd name="connsiteY1" fmla="*/ 2741 h 2970670"/>
              <a:gd name="connsiteX2" fmla="*/ 3386772 w 3386772"/>
              <a:gd name="connsiteY2" fmla="*/ 1560922 h 2970670"/>
              <a:gd name="connsiteX3" fmla="*/ 1604754 w 3386772"/>
              <a:gd name="connsiteY3" fmla="*/ 2969813 h 2970670"/>
              <a:gd name="connsiteX4" fmla="*/ 17 w 3386772"/>
              <a:gd name="connsiteY4" fmla="*/ 1355649 h 2970670"/>
              <a:gd name="connsiteX0" fmla="*/ 89 w 3386844"/>
              <a:gd name="connsiteY0" fmla="*/ 1381832 h 2996853"/>
              <a:gd name="connsiteX1" fmla="*/ 1539509 w 3386844"/>
              <a:gd name="connsiteY1" fmla="*/ 932 h 2996853"/>
              <a:gd name="connsiteX2" fmla="*/ 3386844 w 3386844"/>
              <a:gd name="connsiteY2" fmla="*/ 1587105 h 2996853"/>
              <a:gd name="connsiteX3" fmla="*/ 1604826 w 3386844"/>
              <a:gd name="connsiteY3" fmla="*/ 2995996 h 2996853"/>
              <a:gd name="connsiteX4" fmla="*/ 89 w 3386844"/>
              <a:gd name="connsiteY4" fmla="*/ 1381832 h 2996853"/>
              <a:gd name="connsiteX0" fmla="*/ 190 w 3386945"/>
              <a:gd name="connsiteY0" fmla="*/ 1389187 h 3004208"/>
              <a:gd name="connsiteX1" fmla="*/ 1539610 w 3386945"/>
              <a:gd name="connsiteY1" fmla="*/ 8287 h 3004208"/>
              <a:gd name="connsiteX2" fmla="*/ 3386945 w 3386945"/>
              <a:gd name="connsiteY2" fmla="*/ 1594460 h 3004208"/>
              <a:gd name="connsiteX3" fmla="*/ 1604927 w 3386945"/>
              <a:gd name="connsiteY3" fmla="*/ 3003351 h 3004208"/>
              <a:gd name="connsiteX4" fmla="*/ 190 w 3386945"/>
              <a:gd name="connsiteY4" fmla="*/ 1389187 h 3004208"/>
              <a:gd name="connsiteX0" fmla="*/ 90 w 3386845"/>
              <a:gd name="connsiteY0" fmla="*/ 1381833 h 2996854"/>
              <a:gd name="connsiteX1" fmla="*/ 1539510 w 3386845"/>
              <a:gd name="connsiteY1" fmla="*/ 933 h 2996854"/>
              <a:gd name="connsiteX2" fmla="*/ 3386845 w 3386845"/>
              <a:gd name="connsiteY2" fmla="*/ 1587106 h 2996854"/>
              <a:gd name="connsiteX3" fmla="*/ 1604827 w 3386845"/>
              <a:gd name="connsiteY3" fmla="*/ 2995997 h 2996854"/>
              <a:gd name="connsiteX4" fmla="*/ 90 w 3386845"/>
              <a:gd name="connsiteY4" fmla="*/ 1381833 h 2996854"/>
              <a:gd name="connsiteX0" fmla="*/ 90 w 3386845"/>
              <a:gd name="connsiteY0" fmla="*/ 1381833 h 2997847"/>
              <a:gd name="connsiteX1" fmla="*/ 1539510 w 3386845"/>
              <a:gd name="connsiteY1" fmla="*/ 933 h 2997847"/>
              <a:gd name="connsiteX2" fmla="*/ 3386845 w 3386845"/>
              <a:gd name="connsiteY2" fmla="*/ 1587106 h 2997847"/>
              <a:gd name="connsiteX3" fmla="*/ 1604827 w 3386845"/>
              <a:gd name="connsiteY3" fmla="*/ 2995997 h 2997847"/>
              <a:gd name="connsiteX4" fmla="*/ 90 w 3386845"/>
              <a:gd name="connsiteY4" fmla="*/ 1381833 h 2997847"/>
              <a:gd name="connsiteX0" fmla="*/ 90 w 3386845"/>
              <a:gd name="connsiteY0" fmla="*/ 1381833 h 3003551"/>
              <a:gd name="connsiteX1" fmla="*/ 1539510 w 3386845"/>
              <a:gd name="connsiteY1" fmla="*/ 933 h 3003551"/>
              <a:gd name="connsiteX2" fmla="*/ 3386845 w 3386845"/>
              <a:gd name="connsiteY2" fmla="*/ 1587106 h 3003551"/>
              <a:gd name="connsiteX3" fmla="*/ 1604827 w 3386845"/>
              <a:gd name="connsiteY3" fmla="*/ 2995997 h 3003551"/>
              <a:gd name="connsiteX4" fmla="*/ 90 w 3386845"/>
              <a:gd name="connsiteY4" fmla="*/ 1381833 h 3003551"/>
              <a:gd name="connsiteX0" fmla="*/ 46 w 3386801"/>
              <a:gd name="connsiteY0" fmla="*/ 1381826 h 2966404"/>
              <a:gd name="connsiteX1" fmla="*/ 1539466 w 3386801"/>
              <a:gd name="connsiteY1" fmla="*/ 926 h 2966404"/>
              <a:gd name="connsiteX2" fmla="*/ 3386801 w 3386801"/>
              <a:gd name="connsiteY2" fmla="*/ 1587099 h 2966404"/>
              <a:gd name="connsiteX3" fmla="*/ 1586122 w 3386801"/>
              <a:gd name="connsiteY3" fmla="*/ 2958667 h 2966404"/>
              <a:gd name="connsiteX4" fmla="*/ 46 w 3386801"/>
              <a:gd name="connsiteY4" fmla="*/ 1381826 h 2966404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7 w 3386792"/>
              <a:gd name="connsiteY0" fmla="*/ 1381827 h 2975689"/>
              <a:gd name="connsiteX1" fmla="*/ 1539457 w 3386792"/>
              <a:gd name="connsiteY1" fmla="*/ 927 h 2975689"/>
              <a:gd name="connsiteX2" fmla="*/ 3386792 w 3386792"/>
              <a:gd name="connsiteY2" fmla="*/ 1587100 h 2975689"/>
              <a:gd name="connsiteX3" fmla="*/ 1576782 w 3386792"/>
              <a:gd name="connsiteY3" fmla="*/ 2967999 h 2975689"/>
              <a:gd name="connsiteX4" fmla="*/ 37 w 3386792"/>
              <a:gd name="connsiteY4" fmla="*/ 1381827 h 2975689"/>
              <a:gd name="connsiteX0" fmla="*/ 66 w 3386821"/>
              <a:gd name="connsiteY0" fmla="*/ 1389152 h 2983014"/>
              <a:gd name="connsiteX1" fmla="*/ 1539486 w 3386821"/>
              <a:gd name="connsiteY1" fmla="*/ 8252 h 2983014"/>
              <a:gd name="connsiteX2" fmla="*/ 3386821 w 3386821"/>
              <a:gd name="connsiteY2" fmla="*/ 1594425 h 2983014"/>
              <a:gd name="connsiteX3" fmla="*/ 1576811 w 3386821"/>
              <a:gd name="connsiteY3" fmla="*/ 2975324 h 2983014"/>
              <a:gd name="connsiteX4" fmla="*/ 66 w 3386821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15 w 3386770"/>
              <a:gd name="connsiteY0" fmla="*/ 1342808 h 2936625"/>
              <a:gd name="connsiteX1" fmla="*/ 1558096 w 3386770"/>
              <a:gd name="connsiteY1" fmla="*/ 8561 h 2936625"/>
              <a:gd name="connsiteX2" fmla="*/ 3386770 w 3386770"/>
              <a:gd name="connsiteY2" fmla="*/ 1548081 h 2936625"/>
              <a:gd name="connsiteX3" fmla="*/ 1576760 w 3386770"/>
              <a:gd name="connsiteY3" fmla="*/ 2928980 h 2936625"/>
              <a:gd name="connsiteX4" fmla="*/ 15 w 3386770"/>
              <a:gd name="connsiteY4" fmla="*/ 1342808 h 2936625"/>
              <a:gd name="connsiteX0" fmla="*/ 57 w 3386812"/>
              <a:gd name="connsiteY0" fmla="*/ 1342844 h 2964519"/>
              <a:gd name="connsiteX1" fmla="*/ 1558138 w 3386812"/>
              <a:gd name="connsiteY1" fmla="*/ 8597 h 2964519"/>
              <a:gd name="connsiteX2" fmla="*/ 3386812 w 3386812"/>
              <a:gd name="connsiteY2" fmla="*/ 1548117 h 2964519"/>
              <a:gd name="connsiteX3" fmla="*/ 1595463 w 3386812"/>
              <a:gd name="connsiteY3" fmla="*/ 2957008 h 2964519"/>
              <a:gd name="connsiteX4" fmla="*/ 57 w 3386812"/>
              <a:gd name="connsiteY4" fmla="*/ 1342844 h 2964519"/>
              <a:gd name="connsiteX0" fmla="*/ 57 w 3386812"/>
              <a:gd name="connsiteY0" fmla="*/ 1342844 h 2959836"/>
              <a:gd name="connsiteX1" fmla="*/ 1558138 w 3386812"/>
              <a:gd name="connsiteY1" fmla="*/ 8597 h 2959836"/>
              <a:gd name="connsiteX2" fmla="*/ 3386812 w 3386812"/>
              <a:gd name="connsiteY2" fmla="*/ 1548117 h 2959836"/>
              <a:gd name="connsiteX3" fmla="*/ 1595463 w 3386812"/>
              <a:gd name="connsiteY3" fmla="*/ 2957008 h 2959836"/>
              <a:gd name="connsiteX4" fmla="*/ 57 w 3386812"/>
              <a:gd name="connsiteY4" fmla="*/ 1342844 h 2959836"/>
              <a:gd name="connsiteX0" fmla="*/ 29 w 3386784"/>
              <a:gd name="connsiteY0" fmla="*/ 1335220 h 2950938"/>
              <a:gd name="connsiteX1" fmla="*/ 1558110 w 3386784"/>
              <a:gd name="connsiteY1" fmla="*/ 973 h 2950938"/>
              <a:gd name="connsiteX2" fmla="*/ 3386784 w 3386784"/>
              <a:gd name="connsiteY2" fmla="*/ 1540493 h 2950938"/>
              <a:gd name="connsiteX3" fmla="*/ 1595435 w 3386784"/>
              <a:gd name="connsiteY3" fmla="*/ 2949384 h 2950938"/>
              <a:gd name="connsiteX4" fmla="*/ 29 w 3386784"/>
              <a:gd name="connsiteY4" fmla="*/ 1335220 h 2950938"/>
              <a:gd name="connsiteX0" fmla="*/ 332 w 3387087"/>
              <a:gd name="connsiteY0" fmla="*/ 1337685 h 2953403"/>
              <a:gd name="connsiteX1" fmla="*/ 1558413 w 3387087"/>
              <a:gd name="connsiteY1" fmla="*/ 3438 h 2953403"/>
              <a:gd name="connsiteX2" fmla="*/ 3387087 w 3387087"/>
              <a:gd name="connsiteY2" fmla="*/ 1542958 h 2953403"/>
              <a:gd name="connsiteX3" fmla="*/ 1595738 w 3387087"/>
              <a:gd name="connsiteY3" fmla="*/ 2951849 h 2953403"/>
              <a:gd name="connsiteX4" fmla="*/ 332 w 3387087"/>
              <a:gd name="connsiteY4" fmla="*/ 1337685 h 2953403"/>
              <a:gd name="connsiteX0" fmla="*/ 340 w 3359103"/>
              <a:gd name="connsiteY0" fmla="*/ 1346652 h 2952908"/>
              <a:gd name="connsiteX1" fmla="*/ 1530429 w 3359103"/>
              <a:gd name="connsiteY1" fmla="*/ 3074 h 2952908"/>
              <a:gd name="connsiteX2" fmla="*/ 3359103 w 3359103"/>
              <a:gd name="connsiteY2" fmla="*/ 1542594 h 2952908"/>
              <a:gd name="connsiteX3" fmla="*/ 1567754 w 3359103"/>
              <a:gd name="connsiteY3" fmla="*/ 2951485 h 2952908"/>
              <a:gd name="connsiteX4" fmla="*/ 340 w 3359103"/>
              <a:gd name="connsiteY4" fmla="*/ 1346652 h 2952908"/>
              <a:gd name="connsiteX0" fmla="*/ 340 w 3359103"/>
              <a:gd name="connsiteY0" fmla="*/ 1355518 h 2961774"/>
              <a:gd name="connsiteX1" fmla="*/ 1530429 w 3359103"/>
              <a:gd name="connsiteY1" fmla="*/ 11940 h 2961774"/>
              <a:gd name="connsiteX2" fmla="*/ 3359103 w 3359103"/>
              <a:gd name="connsiteY2" fmla="*/ 1551460 h 2961774"/>
              <a:gd name="connsiteX3" fmla="*/ 1567754 w 3359103"/>
              <a:gd name="connsiteY3" fmla="*/ 2960351 h 2961774"/>
              <a:gd name="connsiteX4" fmla="*/ 340 w 3359103"/>
              <a:gd name="connsiteY4" fmla="*/ 1355518 h 2961774"/>
              <a:gd name="connsiteX0" fmla="*/ 400 w 3359163"/>
              <a:gd name="connsiteY0" fmla="*/ 1355518 h 2961774"/>
              <a:gd name="connsiteX1" fmla="*/ 1530489 w 3359163"/>
              <a:gd name="connsiteY1" fmla="*/ 11940 h 2961774"/>
              <a:gd name="connsiteX2" fmla="*/ 3359163 w 3359163"/>
              <a:gd name="connsiteY2" fmla="*/ 1551460 h 2961774"/>
              <a:gd name="connsiteX3" fmla="*/ 1567814 w 3359163"/>
              <a:gd name="connsiteY3" fmla="*/ 2960351 h 2961774"/>
              <a:gd name="connsiteX4" fmla="*/ 400 w 3359163"/>
              <a:gd name="connsiteY4" fmla="*/ 1355518 h 2961774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801 w 3359564"/>
              <a:gd name="connsiteY0" fmla="*/ 1350614 h 2956870"/>
              <a:gd name="connsiteX1" fmla="*/ 1530890 w 3359564"/>
              <a:gd name="connsiteY1" fmla="*/ 7036 h 2956870"/>
              <a:gd name="connsiteX2" fmla="*/ 3359564 w 3359564"/>
              <a:gd name="connsiteY2" fmla="*/ 1546556 h 2956870"/>
              <a:gd name="connsiteX3" fmla="*/ 1568215 w 3359564"/>
              <a:gd name="connsiteY3" fmla="*/ 2955447 h 2956870"/>
              <a:gd name="connsiteX4" fmla="*/ 801 w 3359564"/>
              <a:gd name="connsiteY4" fmla="*/ 1350614 h 2956870"/>
              <a:gd name="connsiteX0" fmla="*/ 913 w 3359676"/>
              <a:gd name="connsiteY0" fmla="*/ 1350614 h 2955726"/>
              <a:gd name="connsiteX1" fmla="*/ 1531002 w 3359676"/>
              <a:gd name="connsiteY1" fmla="*/ 7036 h 2955726"/>
              <a:gd name="connsiteX2" fmla="*/ 3359676 w 3359676"/>
              <a:gd name="connsiteY2" fmla="*/ 1546556 h 2955726"/>
              <a:gd name="connsiteX3" fmla="*/ 1568327 w 3359676"/>
              <a:gd name="connsiteY3" fmla="*/ 2955447 h 2955726"/>
              <a:gd name="connsiteX4" fmla="*/ 913 w 3359676"/>
              <a:gd name="connsiteY4" fmla="*/ 1350614 h 2955726"/>
              <a:gd name="connsiteX0" fmla="*/ 883 w 3359646"/>
              <a:gd name="connsiteY0" fmla="*/ 1350614 h 2955726"/>
              <a:gd name="connsiteX1" fmla="*/ 1530972 w 3359646"/>
              <a:gd name="connsiteY1" fmla="*/ 7036 h 2955726"/>
              <a:gd name="connsiteX2" fmla="*/ 3359646 w 3359646"/>
              <a:gd name="connsiteY2" fmla="*/ 1546556 h 2955726"/>
              <a:gd name="connsiteX3" fmla="*/ 1568297 w 3359646"/>
              <a:gd name="connsiteY3" fmla="*/ 2955447 h 2955726"/>
              <a:gd name="connsiteX4" fmla="*/ 883 w 3359646"/>
              <a:gd name="connsiteY4" fmla="*/ 1350614 h 2955726"/>
              <a:gd name="connsiteX0" fmla="*/ 10 w 3358773"/>
              <a:gd name="connsiteY0" fmla="*/ 1350614 h 2955726"/>
              <a:gd name="connsiteX1" fmla="*/ 1530099 w 3358773"/>
              <a:gd name="connsiteY1" fmla="*/ 7036 h 2955726"/>
              <a:gd name="connsiteX2" fmla="*/ 3358773 w 3358773"/>
              <a:gd name="connsiteY2" fmla="*/ 1546556 h 2955726"/>
              <a:gd name="connsiteX3" fmla="*/ 1567424 w 3358773"/>
              <a:gd name="connsiteY3" fmla="*/ 2955447 h 2955726"/>
              <a:gd name="connsiteX4" fmla="*/ 10 w 3358773"/>
              <a:gd name="connsiteY4" fmla="*/ 1350614 h 2955726"/>
              <a:gd name="connsiteX0" fmla="*/ 37 w 3358800"/>
              <a:gd name="connsiteY0" fmla="*/ 1350614 h 2955726"/>
              <a:gd name="connsiteX1" fmla="*/ 1530126 w 3358800"/>
              <a:gd name="connsiteY1" fmla="*/ 7036 h 2955726"/>
              <a:gd name="connsiteX2" fmla="*/ 3358800 w 3358800"/>
              <a:gd name="connsiteY2" fmla="*/ 1546556 h 2955726"/>
              <a:gd name="connsiteX3" fmla="*/ 1567451 w 3358800"/>
              <a:gd name="connsiteY3" fmla="*/ 2955447 h 2955726"/>
              <a:gd name="connsiteX4" fmla="*/ 37 w 3358800"/>
              <a:gd name="connsiteY4" fmla="*/ 1350614 h 2955726"/>
              <a:gd name="connsiteX0" fmla="*/ 85 w 3358848"/>
              <a:gd name="connsiteY0" fmla="*/ 1345006 h 2950118"/>
              <a:gd name="connsiteX1" fmla="*/ 1530174 w 3358848"/>
              <a:gd name="connsiteY1" fmla="*/ 1428 h 2950118"/>
              <a:gd name="connsiteX2" fmla="*/ 3358848 w 3358848"/>
              <a:gd name="connsiteY2" fmla="*/ 1540948 h 2950118"/>
              <a:gd name="connsiteX3" fmla="*/ 1567499 w 3358848"/>
              <a:gd name="connsiteY3" fmla="*/ 2949839 h 2950118"/>
              <a:gd name="connsiteX4" fmla="*/ 85 w 3358848"/>
              <a:gd name="connsiteY4" fmla="*/ 1345006 h 2950118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904"/>
              <a:gd name="connsiteY0" fmla="*/ 1347344 h 2952461"/>
              <a:gd name="connsiteX1" fmla="*/ 1530166 w 3358904"/>
              <a:gd name="connsiteY1" fmla="*/ 3766 h 2952461"/>
              <a:gd name="connsiteX2" fmla="*/ 3358840 w 3358904"/>
              <a:gd name="connsiteY2" fmla="*/ 1543286 h 2952461"/>
              <a:gd name="connsiteX3" fmla="*/ 1567491 w 3358904"/>
              <a:gd name="connsiteY3" fmla="*/ 2952177 h 2952461"/>
              <a:gd name="connsiteX4" fmla="*/ 77 w 3358904"/>
              <a:gd name="connsiteY4" fmla="*/ 1347344 h 2952461"/>
              <a:gd name="connsiteX0" fmla="*/ 3945 w 3362772"/>
              <a:gd name="connsiteY0" fmla="*/ 1347821 h 2952938"/>
              <a:gd name="connsiteX1" fmla="*/ 1534034 w 3362772"/>
              <a:gd name="connsiteY1" fmla="*/ 4243 h 2952938"/>
              <a:gd name="connsiteX2" fmla="*/ 3362708 w 3362772"/>
              <a:gd name="connsiteY2" fmla="*/ 1543763 h 2952938"/>
              <a:gd name="connsiteX3" fmla="*/ 1571359 w 3362772"/>
              <a:gd name="connsiteY3" fmla="*/ 2952654 h 2952938"/>
              <a:gd name="connsiteX4" fmla="*/ 3945 w 3362772"/>
              <a:gd name="connsiteY4" fmla="*/ 1347821 h 2952938"/>
              <a:gd name="connsiteX0" fmla="*/ 3001 w 3361828"/>
              <a:gd name="connsiteY0" fmla="*/ 1347867 h 2952984"/>
              <a:gd name="connsiteX1" fmla="*/ 1533090 w 3361828"/>
              <a:gd name="connsiteY1" fmla="*/ 4289 h 2952984"/>
              <a:gd name="connsiteX2" fmla="*/ 3361764 w 3361828"/>
              <a:gd name="connsiteY2" fmla="*/ 1543809 h 2952984"/>
              <a:gd name="connsiteX3" fmla="*/ 1570415 w 3361828"/>
              <a:gd name="connsiteY3" fmla="*/ 2952700 h 2952984"/>
              <a:gd name="connsiteX4" fmla="*/ 3001 w 3361828"/>
              <a:gd name="connsiteY4" fmla="*/ 1347867 h 2952984"/>
              <a:gd name="connsiteX0" fmla="*/ 3598 w 3362437"/>
              <a:gd name="connsiteY0" fmla="*/ 1347867 h 2952984"/>
              <a:gd name="connsiteX1" fmla="*/ 1533687 w 3362437"/>
              <a:gd name="connsiteY1" fmla="*/ 4289 h 2952984"/>
              <a:gd name="connsiteX2" fmla="*/ 3362361 w 3362437"/>
              <a:gd name="connsiteY2" fmla="*/ 1543809 h 2952984"/>
              <a:gd name="connsiteX3" fmla="*/ 1571012 w 3362437"/>
              <a:gd name="connsiteY3" fmla="*/ 2952700 h 2952984"/>
              <a:gd name="connsiteX4" fmla="*/ 3598 w 3362437"/>
              <a:gd name="connsiteY4" fmla="*/ 1347867 h 295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437" h="2952984">
                <a:moveTo>
                  <a:pt x="3598" y="1347867"/>
                </a:moveTo>
                <a:cubicBezTo>
                  <a:pt x="62691" y="735166"/>
                  <a:pt x="367402" y="-65691"/>
                  <a:pt x="1533687" y="4289"/>
                </a:cubicBezTo>
                <a:cubicBezTo>
                  <a:pt x="2699972" y="74269"/>
                  <a:pt x="3278385" y="595798"/>
                  <a:pt x="3362361" y="1543809"/>
                </a:cubicBezTo>
                <a:cubicBezTo>
                  <a:pt x="3371691" y="2463828"/>
                  <a:pt x="2522691" y="2966696"/>
                  <a:pt x="1571012" y="2952700"/>
                </a:cubicBezTo>
                <a:cubicBezTo>
                  <a:pt x="619333" y="2938704"/>
                  <a:pt x="-55495" y="1960568"/>
                  <a:pt x="3598" y="1347867"/>
                </a:cubicBez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33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171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20" y="1284311"/>
            <a:ext cx="7698198" cy="2144689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1902" y="344384"/>
            <a:ext cx="7733824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CF7411A-E4CC-4BB3-AFC1-C45DDDA860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762" y="1785580"/>
            <a:ext cx="4313358" cy="3788109"/>
          </a:xfrm>
          <a:custGeom>
            <a:avLst/>
            <a:gdLst>
              <a:gd name="connsiteX0" fmla="*/ 0 w 3340100"/>
              <a:gd name="connsiteY0" fmla="*/ 1446213 h 2892425"/>
              <a:gd name="connsiteX1" fmla="*/ 1670050 w 3340100"/>
              <a:gd name="connsiteY1" fmla="*/ 0 h 2892425"/>
              <a:gd name="connsiteX2" fmla="*/ 3340100 w 3340100"/>
              <a:gd name="connsiteY2" fmla="*/ 1446213 h 2892425"/>
              <a:gd name="connsiteX3" fmla="*/ 1670050 w 3340100"/>
              <a:gd name="connsiteY3" fmla="*/ 2892426 h 2892425"/>
              <a:gd name="connsiteX4" fmla="*/ 0 w 3340100"/>
              <a:gd name="connsiteY4" fmla="*/ 1446213 h 2892425"/>
              <a:gd name="connsiteX0" fmla="*/ 1301 w 3341401"/>
              <a:gd name="connsiteY0" fmla="*/ 1511527 h 2957740"/>
              <a:gd name="connsiteX1" fmla="*/ 1475408 w 3341401"/>
              <a:gd name="connsiteY1" fmla="*/ 0 h 2957740"/>
              <a:gd name="connsiteX2" fmla="*/ 3341401 w 3341401"/>
              <a:gd name="connsiteY2" fmla="*/ 1511527 h 2957740"/>
              <a:gd name="connsiteX3" fmla="*/ 1671351 w 3341401"/>
              <a:gd name="connsiteY3" fmla="*/ 2957740 h 2957740"/>
              <a:gd name="connsiteX4" fmla="*/ 1301 w 3341401"/>
              <a:gd name="connsiteY4" fmla="*/ 1511527 h 2957740"/>
              <a:gd name="connsiteX0" fmla="*/ 4561 w 3344661"/>
              <a:gd name="connsiteY0" fmla="*/ 1511527 h 2957740"/>
              <a:gd name="connsiteX1" fmla="*/ 1478668 w 3344661"/>
              <a:gd name="connsiteY1" fmla="*/ 0 h 2957740"/>
              <a:gd name="connsiteX2" fmla="*/ 3344661 w 3344661"/>
              <a:gd name="connsiteY2" fmla="*/ 1511527 h 2957740"/>
              <a:gd name="connsiteX3" fmla="*/ 1674611 w 3344661"/>
              <a:gd name="connsiteY3" fmla="*/ 2957740 h 2957740"/>
              <a:gd name="connsiteX4" fmla="*/ 4561 w 3344661"/>
              <a:gd name="connsiteY4" fmla="*/ 1511527 h 2957740"/>
              <a:gd name="connsiteX0" fmla="*/ 9316 w 3349416"/>
              <a:gd name="connsiteY0" fmla="*/ 1502196 h 2948409"/>
              <a:gd name="connsiteX1" fmla="*/ 1418108 w 3349416"/>
              <a:gd name="connsiteY1" fmla="*/ 0 h 2948409"/>
              <a:gd name="connsiteX2" fmla="*/ 3349416 w 3349416"/>
              <a:gd name="connsiteY2" fmla="*/ 1502196 h 2948409"/>
              <a:gd name="connsiteX3" fmla="*/ 1679366 w 3349416"/>
              <a:gd name="connsiteY3" fmla="*/ 2948409 h 2948409"/>
              <a:gd name="connsiteX4" fmla="*/ 9316 w 3349416"/>
              <a:gd name="connsiteY4" fmla="*/ 1502196 h 2948409"/>
              <a:gd name="connsiteX0" fmla="*/ 4604 w 3344704"/>
              <a:gd name="connsiteY0" fmla="*/ 1502196 h 2948409"/>
              <a:gd name="connsiteX1" fmla="*/ 1413396 w 3344704"/>
              <a:gd name="connsiteY1" fmla="*/ 0 h 2948409"/>
              <a:gd name="connsiteX2" fmla="*/ 3344704 w 3344704"/>
              <a:gd name="connsiteY2" fmla="*/ 1502196 h 2948409"/>
              <a:gd name="connsiteX3" fmla="*/ 1674654 w 3344704"/>
              <a:gd name="connsiteY3" fmla="*/ 2948409 h 2948409"/>
              <a:gd name="connsiteX4" fmla="*/ 4604 w 3344704"/>
              <a:gd name="connsiteY4" fmla="*/ 1502196 h 2948409"/>
              <a:gd name="connsiteX0" fmla="*/ 6428 w 3346528"/>
              <a:gd name="connsiteY0" fmla="*/ 1502196 h 2948409"/>
              <a:gd name="connsiteX1" fmla="*/ 1377897 w 3346528"/>
              <a:gd name="connsiteY1" fmla="*/ 0 h 2948409"/>
              <a:gd name="connsiteX2" fmla="*/ 3346528 w 3346528"/>
              <a:gd name="connsiteY2" fmla="*/ 1502196 h 2948409"/>
              <a:gd name="connsiteX3" fmla="*/ 1676478 w 3346528"/>
              <a:gd name="connsiteY3" fmla="*/ 2948409 h 2948409"/>
              <a:gd name="connsiteX4" fmla="*/ 6428 w 3346528"/>
              <a:gd name="connsiteY4" fmla="*/ 1502196 h 2948409"/>
              <a:gd name="connsiteX0" fmla="*/ 2039 w 3351470"/>
              <a:gd name="connsiteY0" fmla="*/ 1418375 h 2948781"/>
              <a:gd name="connsiteX1" fmla="*/ 1382839 w 3351470"/>
              <a:gd name="connsiteY1" fmla="*/ 154 h 2948781"/>
              <a:gd name="connsiteX2" fmla="*/ 3351470 w 3351470"/>
              <a:gd name="connsiteY2" fmla="*/ 1502350 h 2948781"/>
              <a:gd name="connsiteX3" fmla="*/ 1681420 w 3351470"/>
              <a:gd name="connsiteY3" fmla="*/ 2948563 h 2948781"/>
              <a:gd name="connsiteX4" fmla="*/ 2039 w 3351470"/>
              <a:gd name="connsiteY4" fmla="*/ 1418375 h 2948781"/>
              <a:gd name="connsiteX0" fmla="*/ 2824 w 3352255"/>
              <a:gd name="connsiteY0" fmla="*/ 1418539 h 2948945"/>
              <a:gd name="connsiteX1" fmla="*/ 1383624 w 3352255"/>
              <a:gd name="connsiteY1" fmla="*/ 318 h 2948945"/>
              <a:gd name="connsiteX2" fmla="*/ 3352255 w 3352255"/>
              <a:gd name="connsiteY2" fmla="*/ 1502514 h 2948945"/>
              <a:gd name="connsiteX3" fmla="*/ 1682205 w 3352255"/>
              <a:gd name="connsiteY3" fmla="*/ 2948727 h 2948945"/>
              <a:gd name="connsiteX4" fmla="*/ 2824 w 3352255"/>
              <a:gd name="connsiteY4" fmla="*/ 1418539 h 2948945"/>
              <a:gd name="connsiteX0" fmla="*/ 2718 w 3128215"/>
              <a:gd name="connsiteY0" fmla="*/ 1429494 h 2965311"/>
              <a:gd name="connsiteX1" fmla="*/ 1383518 w 3128215"/>
              <a:gd name="connsiteY1" fmla="*/ 11273 h 2965311"/>
              <a:gd name="connsiteX2" fmla="*/ 3128215 w 3128215"/>
              <a:gd name="connsiteY2" fmla="*/ 1000285 h 2965311"/>
              <a:gd name="connsiteX3" fmla="*/ 1682099 w 3128215"/>
              <a:gd name="connsiteY3" fmla="*/ 2959682 h 2965311"/>
              <a:gd name="connsiteX4" fmla="*/ 2718 w 3128215"/>
              <a:gd name="connsiteY4" fmla="*/ 1429494 h 2965311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38 w 3380262"/>
              <a:gd name="connsiteY0" fmla="*/ 1418968 h 2949709"/>
              <a:gd name="connsiteX1" fmla="*/ 1383638 w 3380262"/>
              <a:gd name="connsiteY1" fmla="*/ 747 h 2949709"/>
              <a:gd name="connsiteX2" fmla="*/ 3380262 w 3380262"/>
              <a:gd name="connsiteY2" fmla="*/ 1549596 h 2949709"/>
              <a:gd name="connsiteX3" fmla="*/ 1682219 w 3380262"/>
              <a:gd name="connsiteY3" fmla="*/ 2949156 h 2949709"/>
              <a:gd name="connsiteX4" fmla="*/ 2838 w 3380262"/>
              <a:gd name="connsiteY4" fmla="*/ 1418968 h 2949709"/>
              <a:gd name="connsiteX0" fmla="*/ 1648 w 3379072"/>
              <a:gd name="connsiteY0" fmla="*/ 1455900 h 2986641"/>
              <a:gd name="connsiteX1" fmla="*/ 1410439 w 3379072"/>
              <a:gd name="connsiteY1" fmla="*/ 356 h 2986641"/>
              <a:gd name="connsiteX2" fmla="*/ 3379072 w 3379072"/>
              <a:gd name="connsiteY2" fmla="*/ 1586528 h 2986641"/>
              <a:gd name="connsiteX3" fmla="*/ 1681029 w 3379072"/>
              <a:gd name="connsiteY3" fmla="*/ 2986088 h 2986641"/>
              <a:gd name="connsiteX4" fmla="*/ 1648 w 3379072"/>
              <a:gd name="connsiteY4" fmla="*/ 1455900 h 2986641"/>
              <a:gd name="connsiteX0" fmla="*/ 2955 w 3380379"/>
              <a:gd name="connsiteY0" fmla="*/ 1457321 h 2988062"/>
              <a:gd name="connsiteX1" fmla="*/ 1411746 w 3380379"/>
              <a:gd name="connsiteY1" fmla="*/ 1777 h 2988062"/>
              <a:gd name="connsiteX2" fmla="*/ 3380379 w 3380379"/>
              <a:gd name="connsiteY2" fmla="*/ 1587949 h 2988062"/>
              <a:gd name="connsiteX3" fmla="*/ 1682336 w 3380379"/>
              <a:gd name="connsiteY3" fmla="*/ 2987509 h 2988062"/>
              <a:gd name="connsiteX4" fmla="*/ 2955 w 3380379"/>
              <a:gd name="connsiteY4" fmla="*/ 1457321 h 2988062"/>
              <a:gd name="connsiteX0" fmla="*/ 4311 w 3381735"/>
              <a:gd name="connsiteY0" fmla="*/ 1401422 h 2932163"/>
              <a:gd name="connsiteX1" fmla="*/ 1366449 w 3381735"/>
              <a:gd name="connsiteY1" fmla="*/ 1861 h 2932163"/>
              <a:gd name="connsiteX2" fmla="*/ 3381735 w 3381735"/>
              <a:gd name="connsiteY2" fmla="*/ 1532050 h 2932163"/>
              <a:gd name="connsiteX3" fmla="*/ 1683692 w 3381735"/>
              <a:gd name="connsiteY3" fmla="*/ 2931610 h 2932163"/>
              <a:gd name="connsiteX4" fmla="*/ 4311 w 3381735"/>
              <a:gd name="connsiteY4" fmla="*/ 1401422 h 2932163"/>
              <a:gd name="connsiteX0" fmla="*/ 3590 w 3381014"/>
              <a:gd name="connsiteY0" fmla="*/ 1406017 h 2936758"/>
              <a:gd name="connsiteX1" fmla="*/ 1365728 w 3381014"/>
              <a:gd name="connsiteY1" fmla="*/ 6456 h 2936758"/>
              <a:gd name="connsiteX2" fmla="*/ 3381014 w 3381014"/>
              <a:gd name="connsiteY2" fmla="*/ 1536645 h 2936758"/>
              <a:gd name="connsiteX3" fmla="*/ 1682971 w 3381014"/>
              <a:gd name="connsiteY3" fmla="*/ 2936205 h 2936758"/>
              <a:gd name="connsiteX4" fmla="*/ 3590 w 3381014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1796 w 3379220"/>
              <a:gd name="connsiteY0" fmla="*/ 1443159 h 2973900"/>
              <a:gd name="connsiteX1" fmla="*/ 1466571 w 3379220"/>
              <a:gd name="connsiteY1" fmla="*/ 6276 h 2973900"/>
              <a:gd name="connsiteX2" fmla="*/ 3379220 w 3379220"/>
              <a:gd name="connsiteY2" fmla="*/ 1573787 h 2973900"/>
              <a:gd name="connsiteX3" fmla="*/ 1681177 w 3379220"/>
              <a:gd name="connsiteY3" fmla="*/ 2973347 h 2973900"/>
              <a:gd name="connsiteX4" fmla="*/ 1796 w 3379220"/>
              <a:gd name="connsiteY4" fmla="*/ 1443159 h 2973900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247"/>
              <a:gd name="connsiteX1" fmla="*/ 1457421 w 3379401"/>
              <a:gd name="connsiteY1" fmla="*/ 6321 h 2964247"/>
              <a:gd name="connsiteX2" fmla="*/ 3379401 w 3379401"/>
              <a:gd name="connsiteY2" fmla="*/ 1564502 h 2964247"/>
              <a:gd name="connsiteX3" fmla="*/ 1681358 w 3379401"/>
              <a:gd name="connsiteY3" fmla="*/ 2964062 h 2964247"/>
              <a:gd name="connsiteX4" fmla="*/ 1977 w 3379401"/>
              <a:gd name="connsiteY4" fmla="*/ 1433874 h 2964247"/>
              <a:gd name="connsiteX0" fmla="*/ 532 w 3377956"/>
              <a:gd name="connsiteY0" fmla="*/ 1433882 h 2973584"/>
              <a:gd name="connsiteX1" fmla="*/ 1455976 w 3377956"/>
              <a:gd name="connsiteY1" fmla="*/ 6329 h 2973584"/>
              <a:gd name="connsiteX2" fmla="*/ 3377956 w 3377956"/>
              <a:gd name="connsiteY2" fmla="*/ 1564510 h 2973584"/>
              <a:gd name="connsiteX3" fmla="*/ 1567946 w 3377956"/>
              <a:gd name="connsiteY3" fmla="*/ 2973401 h 2973584"/>
              <a:gd name="connsiteX4" fmla="*/ 532 w 3377956"/>
              <a:gd name="connsiteY4" fmla="*/ 1433882 h 2973584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6641"/>
              <a:gd name="connsiteX1" fmla="*/ 1455976 w 3377956"/>
              <a:gd name="connsiteY1" fmla="*/ 6329 h 2976641"/>
              <a:gd name="connsiteX2" fmla="*/ 3377956 w 3377956"/>
              <a:gd name="connsiteY2" fmla="*/ 1564510 h 2976641"/>
              <a:gd name="connsiteX3" fmla="*/ 1567946 w 3377956"/>
              <a:gd name="connsiteY3" fmla="*/ 2973401 h 2976641"/>
              <a:gd name="connsiteX4" fmla="*/ 532 w 3377956"/>
              <a:gd name="connsiteY4" fmla="*/ 1433882 h 2976641"/>
              <a:gd name="connsiteX0" fmla="*/ 532 w 3377956"/>
              <a:gd name="connsiteY0" fmla="*/ 1433882 h 2975854"/>
              <a:gd name="connsiteX1" fmla="*/ 1455976 w 3377956"/>
              <a:gd name="connsiteY1" fmla="*/ 6329 h 2975854"/>
              <a:gd name="connsiteX2" fmla="*/ 3377956 w 3377956"/>
              <a:gd name="connsiteY2" fmla="*/ 1564510 h 2975854"/>
              <a:gd name="connsiteX3" fmla="*/ 1567946 w 3377956"/>
              <a:gd name="connsiteY3" fmla="*/ 2973401 h 2975854"/>
              <a:gd name="connsiteX4" fmla="*/ 532 w 3377956"/>
              <a:gd name="connsiteY4" fmla="*/ 1433882 h 2975854"/>
              <a:gd name="connsiteX0" fmla="*/ 714 w 3378138"/>
              <a:gd name="connsiteY0" fmla="*/ 1433866 h 2957219"/>
              <a:gd name="connsiteX1" fmla="*/ 1456158 w 3378138"/>
              <a:gd name="connsiteY1" fmla="*/ 6313 h 2957219"/>
              <a:gd name="connsiteX2" fmla="*/ 3378138 w 3378138"/>
              <a:gd name="connsiteY2" fmla="*/ 1564494 h 2957219"/>
              <a:gd name="connsiteX3" fmla="*/ 1586789 w 3378138"/>
              <a:gd name="connsiteY3" fmla="*/ 2954723 h 2957219"/>
              <a:gd name="connsiteX4" fmla="*/ 714 w 3378138"/>
              <a:gd name="connsiteY4" fmla="*/ 1433866 h 2957219"/>
              <a:gd name="connsiteX0" fmla="*/ 814 w 3378238"/>
              <a:gd name="connsiteY0" fmla="*/ 1433882 h 2975854"/>
              <a:gd name="connsiteX1" fmla="*/ 1456258 w 3378238"/>
              <a:gd name="connsiteY1" fmla="*/ 6329 h 2975854"/>
              <a:gd name="connsiteX2" fmla="*/ 3378238 w 3378238"/>
              <a:gd name="connsiteY2" fmla="*/ 1564510 h 2975854"/>
              <a:gd name="connsiteX3" fmla="*/ 1596220 w 3378238"/>
              <a:gd name="connsiteY3" fmla="*/ 2973401 h 2975854"/>
              <a:gd name="connsiteX4" fmla="*/ 814 w 3378238"/>
              <a:gd name="connsiteY4" fmla="*/ 1433882 h 2975854"/>
              <a:gd name="connsiteX0" fmla="*/ 426 w 3405842"/>
              <a:gd name="connsiteY0" fmla="*/ 1316960 h 2969631"/>
              <a:gd name="connsiteX1" fmla="*/ 1483862 w 3405842"/>
              <a:gd name="connsiteY1" fmla="*/ 1375 h 2969631"/>
              <a:gd name="connsiteX2" fmla="*/ 3405842 w 3405842"/>
              <a:gd name="connsiteY2" fmla="*/ 1559556 h 2969631"/>
              <a:gd name="connsiteX3" fmla="*/ 1623824 w 3405842"/>
              <a:gd name="connsiteY3" fmla="*/ 2968447 h 2969631"/>
              <a:gd name="connsiteX4" fmla="*/ 426 w 3405842"/>
              <a:gd name="connsiteY4" fmla="*/ 1316960 h 2969631"/>
              <a:gd name="connsiteX0" fmla="*/ 2697 w 3408113"/>
              <a:gd name="connsiteY0" fmla="*/ 1320653 h 2973324"/>
              <a:gd name="connsiteX1" fmla="*/ 1486133 w 3408113"/>
              <a:gd name="connsiteY1" fmla="*/ 5068 h 2973324"/>
              <a:gd name="connsiteX2" fmla="*/ 3408113 w 3408113"/>
              <a:gd name="connsiteY2" fmla="*/ 1563249 h 2973324"/>
              <a:gd name="connsiteX3" fmla="*/ 1626095 w 3408113"/>
              <a:gd name="connsiteY3" fmla="*/ 2972140 h 2973324"/>
              <a:gd name="connsiteX4" fmla="*/ 2697 w 3408113"/>
              <a:gd name="connsiteY4" fmla="*/ 1320653 h 2973324"/>
              <a:gd name="connsiteX0" fmla="*/ 2804 w 3361567"/>
              <a:gd name="connsiteY0" fmla="*/ 1428728 h 2968601"/>
              <a:gd name="connsiteX1" fmla="*/ 1439587 w 3361567"/>
              <a:gd name="connsiteY1" fmla="*/ 1175 h 2968601"/>
              <a:gd name="connsiteX2" fmla="*/ 3361567 w 3361567"/>
              <a:gd name="connsiteY2" fmla="*/ 1559356 h 2968601"/>
              <a:gd name="connsiteX3" fmla="*/ 1579549 w 3361567"/>
              <a:gd name="connsiteY3" fmla="*/ 2968247 h 2968601"/>
              <a:gd name="connsiteX4" fmla="*/ 2804 w 3361567"/>
              <a:gd name="connsiteY4" fmla="*/ 1428728 h 2968601"/>
              <a:gd name="connsiteX0" fmla="*/ 142 w 3358905"/>
              <a:gd name="connsiteY0" fmla="*/ 1428663 h 2968536"/>
              <a:gd name="connsiteX1" fmla="*/ 1436925 w 3358905"/>
              <a:gd name="connsiteY1" fmla="*/ 1110 h 2968536"/>
              <a:gd name="connsiteX2" fmla="*/ 3358905 w 3358905"/>
              <a:gd name="connsiteY2" fmla="*/ 1559291 h 2968536"/>
              <a:gd name="connsiteX3" fmla="*/ 1576887 w 3358905"/>
              <a:gd name="connsiteY3" fmla="*/ 2968182 h 2968536"/>
              <a:gd name="connsiteX4" fmla="*/ 142 w 3358905"/>
              <a:gd name="connsiteY4" fmla="*/ 1428663 h 2968536"/>
              <a:gd name="connsiteX0" fmla="*/ 19 w 3358782"/>
              <a:gd name="connsiteY0" fmla="*/ 1428402 h 2968275"/>
              <a:gd name="connsiteX1" fmla="*/ 1436802 w 3358782"/>
              <a:gd name="connsiteY1" fmla="*/ 849 h 2968275"/>
              <a:gd name="connsiteX2" fmla="*/ 3358782 w 3358782"/>
              <a:gd name="connsiteY2" fmla="*/ 1559030 h 2968275"/>
              <a:gd name="connsiteX3" fmla="*/ 1576764 w 3358782"/>
              <a:gd name="connsiteY3" fmla="*/ 2967921 h 2968275"/>
              <a:gd name="connsiteX4" fmla="*/ 19 w 3358782"/>
              <a:gd name="connsiteY4" fmla="*/ 1428402 h 2968275"/>
              <a:gd name="connsiteX0" fmla="*/ 17 w 3386772"/>
              <a:gd name="connsiteY0" fmla="*/ 1355265 h 2970286"/>
              <a:gd name="connsiteX1" fmla="*/ 1464792 w 3386772"/>
              <a:gd name="connsiteY1" fmla="*/ 2357 h 2970286"/>
              <a:gd name="connsiteX2" fmla="*/ 3386772 w 3386772"/>
              <a:gd name="connsiteY2" fmla="*/ 1560538 h 2970286"/>
              <a:gd name="connsiteX3" fmla="*/ 1604754 w 3386772"/>
              <a:gd name="connsiteY3" fmla="*/ 2969429 h 2970286"/>
              <a:gd name="connsiteX4" fmla="*/ 17 w 3386772"/>
              <a:gd name="connsiteY4" fmla="*/ 1355265 h 2970286"/>
              <a:gd name="connsiteX0" fmla="*/ 17 w 3386772"/>
              <a:gd name="connsiteY0" fmla="*/ 1355649 h 2970670"/>
              <a:gd name="connsiteX1" fmla="*/ 1464792 w 3386772"/>
              <a:gd name="connsiteY1" fmla="*/ 2741 h 2970670"/>
              <a:gd name="connsiteX2" fmla="*/ 3386772 w 3386772"/>
              <a:gd name="connsiteY2" fmla="*/ 1560922 h 2970670"/>
              <a:gd name="connsiteX3" fmla="*/ 1604754 w 3386772"/>
              <a:gd name="connsiteY3" fmla="*/ 2969813 h 2970670"/>
              <a:gd name="connsiteX4" fmla="*/ 17 w 3386772"/>
              <a:gd name="connsiteY4" fmla="*/ 1355649 h 2970670"/>
              <a:gd name="connsiteX0" fmla="*/ 89 w 3386844"/>
              <a:gd name="connsiteY0" fmla="*/ 1381832 h 2996853"/>
              <a:gd name="connsiteX1" fmla="*/ 1539509 w 3386844"/>
              <a:gd name="connsiteY1" fmla="*/ 932 h 2996853"/>
              <a:gd name="connsiteX2" fmla="*/ 3386844 w 3386844"/>
              <a:gd name="connsiteY2" fmla="*/ 1587105 h 2996853"/>
              <a:gd name="connsiteX3" fmla="*/ 1604826 w 3386844"/>
              <a:gd name="connsiteY3" fmla="*/ 2995996 h 2996853"/>
              <a:gd name="connsiteX4" fmla="*/ 89 w 3386844"/>
              <a:gd name="connsiteY4" fmla="*/ 1381832 h 2996853"/>
              <a:gd name="connsiteX0" fmla="*/ 190 w 3386945"/>
              <a:gd name="connsiteY0" fmla="*/ 1389187 h 3004208"/>
              <a:gd name="connsiteX1" fmla="*/ 1539610 w 3386945"/>
              <a:gd name="connsiteY1" fmla="*/ 8287 h 3004208"/>
              <a:gd name="connsiteX2" fmla="*/ 3386945 w 3386945"/>
              <a:gd name="connsiteY2" fmla="*/ 1594460 h 3004208"/>
              <a:gd name="connsiteX3" fmla="*/ 1604927 w 3386945"/>
              <a:gd name="connsiteY3" fmla="*/ 3003351 h 3004208"/>
              <a:gd name="connsiteX4" fmla="*/ 190 w 3386945"/>
              <a:gd name="connsiteY4" fmla="*/ 1389187 h 3004208"/>
              <a:gd name="connsiteX0" fmla="*/ 90 w 3386845"/>
              <a:gd name="connsiteY0" fmla="*/ 1381833 h 2996854"/>
              <a:gd name="connsiteX1" fmla="*/ 1539510 w 3386845"/>
              <a:gd name="connsiteY1" fmla="*/ 933 h 2996854"/>
              <a:gd name="connsiteX2" fmla="*/ 3386845 w 3386845"/>
              <a:gd name="connsiteY2" fmla="*/ 1587106 h 2996854"/>
              <a:gd name="connsiteX3" fmla="*/ 1604827 w 3386845"/>
              <a:gd name="connsiteY3" fmla="*/ 2995997 h 2996854"/>
              <a:gd name="connsiteX4" fmla="*/ 90 w 3386845"/>
              <a:gd name="connsiteY4" fmla="*/ 1381833 h 2996854"/>
              <a:gd name="connsiteX0" fmla="*/ 90 w 3386845"/>
              <a:gd name="connsiteY0" fmla="*/ 1381833 h 2997847"/>
              <a:gd name="connsiteX1" fmla="*/ 1539510 w 3386845"/>
              <a:gd name="connsiteY1" fmla="*/ 933 h 2997847"/>
              <a:gd name="connsiteX2" fmla="*/ 3386845 w 3386845"/>
              <a:gd name="connsiteY2" fmla="*/ 1587106 h 2997847"/>
              <a:gd name="connsiteX3" fmla="*/ 1604827 w 3386845"/>
              <a:gd name="connsiteY3" fmla="*/ 2995997 h 2997847"/>
              <a:gd name="connsiteX4" fmla="*/ 90 w 3386845"/>
              <a:gd name="connsiteY4" fmla="*/ 1381833 h 2997847"/>
              <a:gd name="connsiteX0" fmla="*/ 90 w 3386845"/>
              <a:gd name="connsiteY0" fmla="*/ 1381833 h 3003551"/>
              <a:gd name="connsiteX1" fmla="*/ 1539510 w 3386845"/>
              <a:gd name="connsiteY1" fmla="*/ 933 h 3003551"/>
              <a:gd name="connsiteX2" fmla="*/ 3386845 w 3386845"/>
              <a:gd name="connsiteY2" fmla="*/ 1587106 h 3003551"/>
              <a:gd name="connsiteX3" fmla="*/ 1604827 w 3386845"/>
              <a:gd name="connsiteY3" fmla="*/ 2995997 h 3003551"/>
              <a:gd name="connsiteX4" fmla="*/ 90 w 3386845"/>
              <a:gd name="connsiteY4" fmla="*/ 1381833 h 3003551"/>
              <a:gd name="connsiteX0" fmla="*/ 46 w 3386801"/>
              <a:gd name="connsiteY0" fmla="*/ 1381826 h 2966404"/>
              <a:gd name="connsiteX1" fmla="*/ 1539466 w 3386801"/>
              <a:gd name="connsiteY1" fmla="*/ 926 h 2966404"/>
              <a:gd name="connsiteX2" fmla="*/ 3386801 w 3386801"/>
              <a:gd name="connsiteY2" fmla="*/ 1587099 h 2966404"/>
              <a:gd name="connsiteX3" fmla="*/ 1586122 w 3386801"/>
              <a:gd name="connsiteY3" fmla="*/ 2958667 h 2966404"/>
              <a:gd name="connsiteX4" fmla="*/ 46 w 3386801"/>
              <a:gd name="connsiteY4" fmla="*/ 1381826 h 2966404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7 w 3386792"/>
              <a:gd name="connsiteY0" fmla="*/ 1381827 h 2975689"/>
              <a:gd name="connsiteX1" fmla="*/ 1539457 w 3386792"/>
              <a:gd name="connsiteY1" fmla="*/ 927 h 2975689"/>
              <a:gd name="connsiteX2" fmla="*/ 3386792 w 3386792"/>
              <a:gd name="connsiteY2" fmla="*/ 1587100 h 2975689"/>
              <a:gd name="connsiteX3" fmla="*/ 1576782 w 3386792"/>
              <a:gd name="connsiteY3" fmla="*/ 2967999 h 2975689"/>
              <a:gd name="connsiteX4" fmla="*/ 37 w 3386792"/>
              <a:gd name="connsiteY4" fmla="*/ 1381827 h 2975689"/>
              <a:gd name="connsiteX0" fmla="*/ 66 w 3386821"/>
              <a:gd name="connsiteY0" fmla="*/ 1389152 h 2983014"/>
              <a:gd name="connsiteX1" fmla="*/ 1539486 w 3386821"/>
              <a:gd name="connsiteY1" fmla="*/ 8252 h 2983014"/>
              <a:gd name="connsiteX2" fmla="*/ 3386821 w 3386821"/>
              <a:gd name="connsiteY2" fmla="*/ 1594425 h 2983014"/>
              <a:gd name="connsiteX3" fmla="*/ 1576811 w 3386821"/>
              <a:gd name="connsiteY3" fmla="*/ 2975324 h 2983014"/>
              <a:gd name="connsiteX4" fmla="*/ 66 w 3386821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15 w 3386770"/>
              <a:gd name="connsiteY0" fmla="*/ 1342808 h 2936625"/>
              <a:gd name="connsiteX1" fmla="*/ 1558096 w 3386770"/>
              <a:gd name="connsiteY1" fmla="*/ 8561 h 2936625"/>
              <a:gd name="connsiteX2" fmla="*/ 3386770 w 3386770"/>
              <a:gd name="connsiteY2" fmla="*/ 1548081 h 2936625"/>
              <a:gd name="connsiteX3" fmla="*/ 1576760 w 3386770"/>
              <a:gd name="connsiteY3" fmla="*/ 2928980 h 2936625"/>
              <a:gd name="connsiteX4" fmla="*/ 15 w 3386770"/>
              <a:gd name="connsiteY4" fmla="*/ 1342808 h 2936625"/>
              <a:gd name="connsiteX0" fmla="*/ 57 w 3386812"/>
              <a:gd name="connsiteY0" fmla="*/ 1342844 h 2964519"/>
              <a:gd name="connsiteX1" fmla="*/ 1558138 w 3386812"/>
              <a:gd name="connsiteY1" fmla="*/ 8597 h 2964519"/>
              <a:gd name="connsiteX2" fmla="*/ 3386812 w 3386812"/>
              <a:gd name="connsiteY2" fmla="*/ 1548117 h 2964519"/>
              <a:gd name="connsiteX3" fmla="*/ 1595463 w 3386812"/>
              <a:gd name="connsiteY3" fmla="*/ 2957008 h 2964519"/>
              <a:gd name="connsiteX4" fmla="*/ 57 w 3386812"/>
              <a:gd name="connsiteY4" fmla="*/ 1342844 h 2964519"/>
              <a:gd name="connsiteX0" fmla="*/ 57 w 3386812"/>
              <a:gd name="connsiteY0" fmla="*/ 1342844 h 2959836"/>
              <a:gd name="connsiteX1" fmla="*/ 1558138 w 3386812"/>
              <a:gd name="connsiteY1" fmla="*/ 8597 h 2959836"/>
              <a:gd name="connsiteX2" fmla="*/ 3386812 w 3386812"/>
              <a:gd name="connsiteY2" fmla="*/ 1548117 h 2959836"/>
              <a:gd name="connsiteX3" fmla="*/ 1595463 w 3386812"/>
              <a:gd name="connsiteY3" fmla="*/ 2957008 h 2959836"/>
              <a:gd name="connsiteX4" fmla="*/ 57 w 3386812"/>
              <a:gd name="connsiteY4" fmla="*/ 1342844 h 2959836"/>
              <a:gd name="connsiteX0" fmla="*/ 29 w 3386784"/>
              <a:gd name="connsiteY0" fmla="*/ 1335220 h 2950938"/>
              <a:gd name="connsiteX1" fmla="*/ 1558110 w 3386784"/>
              <a:gd name="connsiteY1" fmla="*/ 973 h 2950938"/>
              <a:gd name="connsiteX2" fmla="*/ 3386784 w 3386784"/>
              <a:gd name="connsiteY2" fmla="*/ 1540493 h 2950938"/>
              <a:gd name="connsiteX3" fmla="*/ 1595435 w 3386784"/>
              <a:gd name="connsiteY3" fmla="*/ 2949384 h 2950938"/>
              <a:gd name="connsiteX4" fmla="*/ 29 w 3386784"/>
              <a:gd name="connsiteY4" fmla="*/ 1335220 h 2950938"/>
              <a:gd name="connsiteX0" fmla="*/ 332 w 3387087"/>
              <a:gd name="connsiteY0" fmla="*/ 1337685 h 2953403"/>
              <a:gd name="connsiteX1" fmla="*/ 1558413 w 3387087"/>
              <a:gd name="connsiteY1" fmla="*/ 3438 h 2953403"/>
              <a:gd name="connsiteX2" fmla="*/ 3387087 w 3387087"/>
              <a:gd name="connsiteY2" fmla="*/ 1542958 h 2953403"/>
              <a:gd name="connsiteX3" fmla="*/ 1595738 w 3387087"/>
              <a:gd name="connsiteY3" fmla="*/ 2951849 h 2953403"/>
              <a:gd name="connsiteX4" fmla="*/ 332 w 3387087"/>
              <a:gd name="connsiteY4" fmla="*/ 1337685 h 2953403"/>
              <a:gd name="connsiteX0" fmla="*/ 340 w 3359103"/>
              <a:gd name="connsiteY0" fmla="*/ 1346652 h 2952908"/>
              <a:gd name="connsiteX1" fmla="*/ 1530429 w 3359103"/>
              <a:gd name="connsiteY1" fmla="*/ 3074 h 2952908"/>
              <a:gd name="connsiteX2" fmla="*/ 3359103 w 3359103"/>
              <a:gd name="connsiteY2" fmla="*/ 1542594 h 2952908"/>
              <a:gd name="connsiteX3" fmla="*/ 1567754 w 3359103"/>
              <a:gd name="connsiteY3" fmla="*/ 2951485 h 2952908"/>
              <a:gd name="connsiteX4" fmla="*/ 340 w 3359103"/>
              <a:gd name="connsiteY4" fmla="*/ 1346652 h 2952908"/>
              <a:gd name="connsiteX0" fmla="*/ 340 w 3359103"/>
              <a:gd name="connsiteY0" fmla="*/ 1355518 h 2961774"/>
              <a:gd name="connsiteX1" fmla="*/ 1530429 w 3359103"/>
              <a:gd name="connsiteY1" fmla="*/ 11940 h 2961774"/>
              <a:gd name="connsiteX2" fmla="*/ 3359103 w 3359103"/>
              <a:gd name="connsiteY2" fmla="*/ 1551460 h 2961774"/>
              <a:gd name="connsiteX3" fmla="*/ 1567754 w 3359103"/>
              <a:gd name="connsiteY3" fmla="*/ 2960351 h 2961774"/>
              <a:gd name="connsiteX4" fmla="*/ 340 w 3359103"/>
              <a:gd name="connsiteY4" fmla="*/ 1355518 h 2961774"/>
              <a:gd name="connsiteX0" fmla="*/ 400 w 3359163"/>
              <a:gd name="connsiteY0" fmla="*/ 1355518 h 2961774"/>
              <a:gd name="connsiteX1" fmla="*/ 1530489 w 3359163"/>
              <a:gd name="connsiteY1" fmla="*/ 11940 h 2961774"/>
              <a:gd name="connsiteX2" fmla="*/ 3359163 w 3359163"/>
              <a:gd name="connsiteY2" fmla="*/ 1551460 h 2961774"/>
              <a:gd name="connsiteX3" fmla="*/ 1567814 w 3359163"/>
              <a:gd name="connsiteY3" fmla="*/ 2960351 h 2961774"/>
              <a:gd name="connsiteX4" fmla="*/ 400 w 3359163"/>
              <a:gd name="connsiteY4" fmla="*/ 1355518 h 2961774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801 w 3359564"/>
              <a:gd name="connsiteY0" fmla="*/ 1350614 h 2956870"/>
              <a:gd name="connsiteX1" fmla="*/ 1530890 w 3359564"/>
              <a:gd name="connsiteY1" fmla="*/ 7036 h 2956870"/>
              <a:gd name="connsiteX2" fmla="*/ 3359564 w 3359564"/>
              <a:gd name="connsiteY2" fmla="*/ 1546556 h 2956870"/>
              <a:gd name="connsiteX3" fmla="*/ 1568215 w 3359564"/>
              <a:gd name="connsiteY3" fmla="*/ 2955447 h 2956870"/>
              <a:gd name="connsiteX4" fmla="*/ 801 w 3359564"/>
              <a:gd name="connsiteY4" fmla="*/ 1350614 h 2956870"/>
              <a:gd name="connsiteX0" fmla="*/ 913 w 3359676"/>
              <a:gd name="connsiteY0" fmla="*/ 1350614 h 2955726"/>
              <a:gd name="connsiteX1" fmla="*/ 1531002 w 3359676"/>
              <a:gd name="connsiteY1" fmla="*/ 7036 h 2955726"/>
              <a:gd name="connsiteX2" fmla="*/ 3359676 w 3359676"/>
              <a:gd name="connsiteY2" fmla="*/ 1546556 h 2955726"/>
              <a:gd name="connsiteX3" fmla="*/ 1568327 w 3359676"/>
              <a:gd name="connsiteY3" fmla="*/ 2955447 h 2955726"/>
              <a:gd name="connsiteX4" fmla="*/ 913 w 3359676"/>
              <a:gd name="connsiteY4" fmla="*/ 1350614 h 2955726"/>
              <a:gd name="connsiteX0" fmla="*/ 883 w 3359646"/>
              <a:gd name="connsiteY0" fmla="*/ 1350614 h 2955726"/>
              <a:gd name="connsiteX1" fmla="*/ 1530972 w 3359646"/>
              <a:gd name="connsiteY1" fmla="*/ 7036 h 2955726"/>
              <a:gd name="connsiteX2" fmla="*/ 3359646 w 3359646"/>
              <a:gd name="connsiteY2" fmla="*/ 1546556 h 2955726"/>
              <a:gd name="connsiteX3" fmla="*/ 1568297 w 3359646"/>
              <a:gd name="connsiteY3" fmla="*/ 2955447 h 2955726"/>
              <a:gd name="connsiteX4" fmla="*/ 883 w 3359646"/>
              <a:gd name="connsiteY4" fmla="*/ 1350614 h 2955726"/>
              <a:gd name="connsiteX0" fmla="*/ 10 w 3358773"/>
              <a:gd name="connsiteY0" fmla="*/ 1350614 h 2955726"/>
              <a:gd name="connsiteX1" fmla="*/ 1530099 w 3358773"/>
              <a:gd name="connsiteY1" fmla="*/ 7036 h 2955726"/>
              <a:gd name="connsiteX2" fmla="*/ 3358773 w 3358773"/>
              <a:gd name="connsiteY2" fmla="*/ 1546556 h 2955726"/>
              <a:gd name="connsiteX3" fmla="*/ 1567424 w 3358773"/>
              <a:gd name="connsiteY3" fmla="*/ 2955447 h 2955726"/>
              <a:gd name="connsiteX4" fmla="*/ 10 w 3358773"/>
              <a:gd name="connsiteY4" fmla="*/ 1350614 h 2955726"/>
              <a:gd name="connsiteX0" fmla="*/ 37 w 3358800"/>
              <a:gd name="connsiteY0" fmla="*/ 1350614 h 2955726"/>
              <a:gd name="connsiteX1" fmla="*/ 1530126 w 3358800"/>
              <a:gd name="connsiteY1" fmla="*/ 7036 h 2955726"/>
              <a:gd name="connsiteX2" fmla="*/ 3358800 w 3358800"/>
              <a:gd name="connsiteY2" fmla="*/ 1546556 h 2955726"/>
              <a:gd name="connsiteX3" fmla="*/ 1567451 w 3358800"/>
              <a:gd name="connsiteY3" fmla="*/ 2955447 h 2955726"/>
              <a:gd name="connsiteX4" fmla="*/ 37 w 3358800"/>
              <a:gd name="connsiteY4" fmla="*/ 1350614 h 2955726"/>
              <a:gd name="connsiteX0" fmla="*/ 85 w 3358848"/>
              <a:gd name="connsiteY0" fmla="*/ 1345006 h 2950118"/>
              <a:gd name="connsiteX1" fmla="*/ 1530174 w 3358848"/>
              <a:gd name="connsiteY1" fmla="*/ 1428 h 2950118"/>
              <a:gd name="connsiteX2" fmla="*/ 3358848 w 3358848"/>
              <a:gd name="connsiteY2" fmla="*/ 1540948 h 2950118"/>
              <a:gd name="connsiteX3" fmla="*/ 1567499 w 3358848"/>
              <a:gd name="connsiteY3" fmla="*/ 2949839 h 2950118"/>
              <a:gd name="connsiteX4" fmla="*/ 85 w 3358848"/>
              <a:gd name="connsiteY4" fmla="*/ 1345006 h 2950118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904"/>
              <a:gd name="connsiteY0" fmla="*/ 1347344 h 2952461"/>
              <a:gd name="connsiteX1" fmla="*/ 1530166 w 3358904"/>
              <a:gd name="connsiteY1" fmla="*/ 3766 h 2952461"/>
              <a:gd name="connsiteX2" fmla="*/ 3358840 w 3358904"/>
              <a:gd name="connsiteY2" fmla="*/ 1543286 h 2952461"/>
              <a:gd name="connsiteX3" fmla="*/ 1567491 w 3358904"/>
              <a:gd name="connsiteY3" fmla="*/ 2952177 h 2952461"/>
              <a:gd name="connsiteX4" fmla="*/ 77 w 3358904"/>
              <a:gd name="connsiteY4" fmla="*/ 1347344 h 2952461"/>
              <a:gd name="connsiteX0" fmla="*/ 3945 w 3362772"/>
              <a:gd name="connsiteY0" fmla="*/ 1347821 h 2952938"/>
              <a:gd name="connsiteX1" fmla="*/ 1534034 w 3362772"/>
              <a:gd name="connsiteY1" fmla="*/ 4243 h 2952938"/>
              <a:gd name="connsiteX2" fmla="*/ 3362708 w 3362772"/>
              <a:gd name="connsiteY2" fmla="*/ 1543763 h 2952938"/>
              <a:gd name="connsiteX3" fmla="*/ 1571359 w 3362772"/>
              <a:gd name="connsiteY3" fmla="*/ 2952654 h 2952938"/>
              <a:gd name="connsiteX4" fmla="*/ 3945 w 3362772"/>
              <a:gd name="connsiteY4" fmla="*/ 1347821 h 2952938"/>
              <a:gd name="connsiteX0" fmla="*/ 3001 w 3361828"/>
              <a:gd name="connsiteY0" fmla="*/ 1347867 h 2952984"/>
              <a:gd name="connsiteX1" fmla="*/ 1533090 w 3361828"/>
              <a:gd name="connsiteY1" fmla="*/ 4289 h 2952984"/>
              <a:gd name="connsiteX2" fmla="*/ 3361764 w 3361828"/>
              <a:gd name="connsiteY2" fmla="*/ 1543809 h 2952984"/>
              <a:gd name="connsiteX3" fmla="*/ 1570415 w 3361828"/>
              <a:gd name="connsiteY3" fmla="*/ 2952700 h 2952984"/>
              <a:gd name="connsiteX4" fmla="*/ 3001 w 3361828"/>
              <a:gd name="connsiteY4" fmla="*/ 1347867 h 2952984"/>
              <a:gd name="connsiteX0" fmla="*/ 3598 w 3362437"/>
              <a:gd name="connsiteY0" fmla="*/ 1347867 h 2952984"/>
              <a:gd name="connsiteX1" fmla="*/ 1533687 w 3362437"/>
              <a:gd name="connsiteY1" fmla="*/ 4289 h 2952984"/>
              <a:gd name="connsiteX2" fmla="*/ 3362361 w 3362437"/>
              <a:gd name="connsiteY2" fmla="*/ 1543809 h 2952984"/>
              <a:gd name="connsiteX3" fmla="*/ 1571012 w 3362437"/>
              <a:gd name="connsiteY3" fmla="*/ 2952700 h 2952984"/>
              <a:gd name="connsiteX4" fmla="*/ 3598 w 3362437"/>
              <a:gd name="connsiteY4" fmla="*/ 1347867 h 295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437" h="2952984">
                <a:moveTo>
                  <a:pt x="3598" y="1347867"/>
                </a:moveTo>
                <a:cubicBezTo>
                  <a:pt x="62691" y="735166"/>
                  <a:pt x="367402" y="-65691"/>
                  <a:pt x="1533687" y="4289"/>
                </a:cubicBezTo>
                <a:cubicBezTo>
                  <a:pt x="2699972" y="74269"/>
                  <a:pt x="3278385" y="595798"/>
                  <a:pt x="3362361" y="1543809"/>
                </a:cubicBezTo>
                <a:cubicBezTo>
                  <a:pt x="3371691" y="2463828"/>
                  <a:pt x="2522691" y="2966696"/>
                  <a:pt x="1571012" y="2952700"/>
                </a:cubicBezTo>
                <a:cubicBezTo>
                  <a:pt x="619333" y="2938704"/>
                  <a:pt x="-55495" y="1960568"/>
                  <a:pt x="3598" y="1347867"/>
                </a:cubicBez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35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lai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54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unflower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609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ie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3077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ndmil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31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8A96-C599-7CFA-8EA0-B1C18378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7212-C8DB-2BED-93F0-8014C4ED7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F75B2-73E0-A522-90EA-7D74F293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09955-4E1F-41D6-4767-EAA33791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7857-238E-B783-3FF4-50C9C48C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3186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nris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2227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ounta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2076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ndscap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4941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ndscap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076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unflower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246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ur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5503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3318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3565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593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91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2455-DFFB-F1C3-2550-C4D9B22B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9A004-5667-65CA-F6DD-2FA4D1D03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69EF-C681-C96B-2C48-06648C8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5484E-67DC-2C44-71F2-06C0CC3B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D4989-54AC-F9A6-E295-F3676DBD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89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236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190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ent Branded Left Bor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4382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alues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9789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alues Bor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53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mple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9875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mple Bor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0213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ooter 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686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order 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0377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our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368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2AB-9294-D51F-1041-603981D2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1C9D9-3EBA-7CE1-F112-A7D98F265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D8617-F3D5-2D49-6603-21EDE3FDD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291CF-3114-1BE4-829B-69C0821B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EE50C-D99E-5E33-329D-209F0DD3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420F8-2D52-B2E6-7ED5-74A075F8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031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oured Foot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1655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363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4686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6315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505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26" y="1284311"/>
            <a:ext cx="7698198" cy="474835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900" y="344384"/>
            <a:ext cx="7733824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C87E06E-866B-4A3E-B373-1AC8F2A980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5830" y="1534945"/>
            <a:ext cx="4313358" cy="3788109"/>
          </a:xfrm>
          <a:custGeom>
            <a:avLst/>
            <a:gdLst>
              <a:gd name="connsiteX0" fmla="*/ 0 w 3340100"/>
              <a:gd name="connsiteY0" fmla="*/ 1446213 h 2892425"/>
              <a:gd name="connsiteX1" fmla="*/ 1670050 w 3340100"/>
              <a:gd name="connsiteY1" fmla="*/ 0 h 2892425"/>
              <a:gd name="connsiteX2" fmla="*/ 3340100 w 3340100"/>
              <a:gd name="connsiteY2" fmla="*/ 1446213 h 2892425"/>
              <a:gd name="connsiteX3" fmla="*/ 1670050 w 3340100"/>
              <a:gd name="connsiteY3" fmla="*/ 2892426 h 2892425"/>
              <a:gd name="connsiteX4" fmla="*/ 0 w 3340100"/>
              <a:gd name="connsiteY4" fmla="*/ 1446213 h 2892425"/>
              <a:gd name="connsiteX0" fmla="*/ 1301 w 3341401"/>
              <a:gd name="connsiteY0" fmla="*/ 1511527 h 2957740"/>
              <a:gd name="connsiteX1" fmla="*/ 1475408 w 3341401"/>
              <a:gd name="connsiteY1" fmla="*/ 0 h 2957740"/>
              <a:gd name="connsiteX2" fmla="*/ 3341401 w 3341401"/>
              <a:gd name="connsiteY2" fmla="*/ 1511527 h 2957740"/>
              <a:gd name="connsiteX3" fmla="*/ 1671351 w 3341401"/>
              <a:gd name="connsiteY3" fmla="*/ 2957740 h 2957740"/>
              <a:gd name="connsiteX4" fmla="*/ 1301 w 3341401"/>
              <a:gd name="connsiteY4" fmla="*/ 1511527 h 2957740"/>
              <a:gd name="connsiteX0" fmla="*/ 4561 w 3344661"/>
              <a:gd name="connsiteY0" fmla="*/ 1511527 h 2957740"/>
              <a:gd name="connsiteX1" fmla="*/ 1478668 w 3344661"/>
              <a:gd name="connsiteY1" fmla="*/ 0 h 2957740"/>
              <a:gd name="connsiteX2" fmla="*/ 3344661 w 3344661"/>
              <a:gd name="connsiteY2" fmla="*/ 1511527 h 2957740"/>
              <a:gd name="connsiteX3" fmla="*/ 1674611 w 3344661"/>
              <a:gd name="connsiteY3" fmla="*/ 2957740 h 2957740"/>
              <a:gd name="connsiteX4" fmla="*/ 4561 w 3344661"/>
              <a:gd name="connsiteY4" fmla="*/ 1511527 h 2957740"/>
              <a:gd name="connsiteX0" fmla="*/ 9316 w 3349416"/>
              <a:gd name="connsiteY0" fmla="*/ 1502196 h 2948409"/>
              <a:gd name="connsiteX1" fmla="*/ 1418108 w 3349416"/>
              <a:gd name="connsiteY1" fmla="*/ 0 h 2948409"/>
              <a:gd name="connsiteX2" fmla="*/ 3349416 w 3349416"/>
              <a:gd name="connsiteY2" fmla="*/ 1502196 h 2948409"/>
              <a:gd name="connsiteX3" fmla="*/ 1679366 w 3349416"/>
              <a:gd name="connsiteY3" fmla="*/ 2948409 h 2948409"/>
              <a:gd name="connsiteX4" fmla="*/ 9316 w 3349416"/>
              <a:gd name="connsiteY4" fmla="*/ 1502196 h 2948409"/>
              <a:gd name="connsiteX0" fmla="*/ 4604 w 3344704"/>
              <a:gd name="connsiteY0" fmla="*/ 1502196 h 2948409"/>
              <a:gd name="connsiteX1" fmla="*/ 1413396 w 3344704"/>
              <a:gd name="connsiteY1" fmla="*/ 0 h 2948409"/>
              <a:gd name="connsiteX2" fmla="*/ 3344704 w 3344704"/>
              <a:gd name="connsiteY2" fmla="*/ 1502196 h 2948409"/>
              <a:gd name="connsiteX3" fmla="*/ 1674654 w 3344704"/>
              <a:gd name="connsiteY3" fmla="*/ 2948409 h 2948409"/>
              <a:gd name="connsiteX4" fmla="*/ 4604 w 3344704"/>
              <a:gd name="connsiteY4" fmla="*/ 1502196 h 2948409"/>
              <a:gd name="connsiteX0" fmla="*/ 6428 w 3346528"/>
              <a:gd name="connsiteY0" fmla="*/ 1502196 h 2948409"/>
              <a:gd name="connsiteX1" fmla="*/ 1377897 w 3346528"/>
              <a:gd name="connsiteY1" fmla="*/ 0 h 2948409"/>
              <a:gd name="connsiteX2" fmla="*/ 3346528 w 3346528"/>
              <a:gd name="connsiteY2" fmla="*/ 1502196 h 2948409"/>
              <a:gd name="connsiteX3" fmla="*/ 1676478 w 3346528"/>
              <a:gd name="connsiteY3" fmla="*/ 2948409 h 2948409"/>
              <a:gd name="connsiteX4" fmla="*/ 6428 w 3346528"/>
              <a:gd name="connsiteY4" fmla="*/ 1502196 h 2948409"/>
              <a:gd name="connsiteX0" fmla="*/ 2039 w 3351470"/>
              <a:gd name="connsiteY0" fmla="*/ 1418375 h 2948781"/>
              <a:gd name="connsiteX1" fmla="*/ 1382839 w 3351470"/>
              <a:gd name="connsiteY1" fmla="*/ 154 h 2948781"/>
              <a:gd name="connsiteX2" fmla="*/ 3351470 w 3351470"/>
              <a:gd name="connsiteY2" fmla="*/ 1502350 h 2948781"/>
              <a:gd name="connsiteX3" fmla="*/ 1681420 w 3351470"/>
              <a:gd name="connsiteY3" fmla="*/ 2948563 h 2948781"/>
              <a:gd name="connsiteX4" fmla="*/ 2039 w 3351470"/>
              <a:gd name="connsiteY4" fmla="*/ 1418375 h 2948781"/>
              <a:gd name="connsiteX0" fmla="*/ 2824 w 3352255"/>
              <a:gd name="connsiteY0" fmla="*/ 1418539 h 2948945"/>
              <a:gd name="connsiteX1" fmla="*/ 1383624 w 3352255"/>
              <a:gd name="connsiteY1" fmla="*/ 318 h 2948945"/>
              <a:gd name="connsiteX2" fmla="*/ 3352255 w 3352255"/>
              <a:gd name="connsiteY2" fmla="*/ 1502514 h 2948945"/>
              <a:gd name="connsiteX3" fmla="*/ 1682205 w 3352255"/>
              <a:gd name="connsiteY3" fmla="*/ 2948727 h 2948945"/>
              <a:gd name="connsiteX4" fmla="*/ 2824 w 3352255"/>
              <a:gd name="connsiteY4" fmla="*/ 1418539 h 2948945"/>
              <a:gd name="connsiteX0" fmla="*/ 2718 w 3128215"/>
              <a:gd name="connsiteY0" fmla="*/ 1429494 h 2965311"/>
              <a:gd name="connsiteX1" fmla="*/ 1383518 w 3128215"/>
              <a:gd name="connsiteY1" fmla="*/ 11273 h 2965311"/>
              <a:gd name="connsiteX2" fmla="*/ 3128215 w 3128215"/>
              <a:gd name="connsiteY2" fmla="*/ 1000285 h 2965311"/>
              <a:gd name="connsiteX3" fmla="*/ 1682099 w 3128215"/>
              <a:gd name="connsiteY3" fmla="*/ 2959682 h 2965311"/>
              <a:gd name="connsiteX4" fmla="*/ 2718 w 3128215"/>
              <a:gd name="connsiteY4" fmla="*/ 1429494 h 2965311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38 w 3380262"/>
              <a:gd name="connsiteY0" fmla="*/ 1418968 h 2949709"/>
              <a:gd name="connsiteX1" fmla="*/ 1383638 w 3380262"/>
              <a:gd name="connsiteY1" fmla="*/ 747 h 2949709"/>
              <a:gd name="connsiteX2" fmla="*/ 3380262 w 3380262"/>
              <a:gd name="connsiteY2" fmla="*/ 1549596 h 2949709"/>
              <a:gd name="connsiteX3" fmla="*/ 1682219 w 3380262"/>
              <a:gd name="connsiteY3" fmla="*/ 2949156 h 2949709"/>
              <a:gd name="connsiteX4" fmla="*/ 2838 w 3380262"/>
              <a:gd name="connsiteY4" fmla="*/ 1418968 h 2949709"/>
              <a:gd name="connsiteX0" fmla="*/ 1648 w 3379072"/>
              <a:gd name="connsiteY0" fmla="*/ 1455900 h 2986641"/>
              <a:gd name="connsiteX1" fmla="*/ 1410439 w 3379072"/>
              <a:gd name="connsiteY1" fmla="*/ 356 h 2986641"/>
              <a:gd name="connsiteX2" fmla="*/ 3379072 w 3379072"/>
              <a:gd name="connsiteY2" fmla="*/ 1586528 h 2986641"/>
              <a:gd name="connsiteX3" fmla="*/ 1681029 w 3379072"/>
              <a:gd name="connsiteY3" fmla="*/ 2986088 h 2986641"/>
              <a:gd name="connsiteX4" fmla="*/ 1648 w 3379072"/>
              <a:gd name="connsiteY4" fmla="*/ 1455900 h 2986641"/>
              <a:gd name="connsiteX0" fmla="*/ 2955 w 3380379"/>
              <a:gd name="connsiteY0" fmla="*/ 1457321 h 2988062"/>
              <a:gd name="connsiteX1" fmla="*/ 1411746 w 3380379"/>
              <a:gd name="connsiteY1" fmla="*/ 1777 h 2988062"/>
              <a:gd name="connsiteX2" fmla="*/ 3380379 w 3380379"/>
              <a:gd name="connsiteY2" fmla="*/ 1587949 h 2988062"/>
              <a:gd name="connsiteX3" fmla="*/ 1682336 w 3380379"/>
              <a:gd name="connsiteY3" fmla="*/ 2987509 h 2988062"/>
              <a:gd name="connsiteX4" fmla="*/ 2955 w 3380379"/>
              <a:gd name="connsiteY4" fmla="*/ 1457321 h 2988062"/>
              <a:gd name="connsiteX0" fmla="*/ 4311 w 3381735"/>
              <a:gd name="connsiteY0" fmla="*/ 1401422 h 2932163"/>
              <a:gd name="connsiteX1" fmla="*/ 1366449 w 3381735"/>
              <a:gd name="connsiteY1" fmla="*/ 1861 h 2932163"/>
              <a:gd name="connsiteX2" fmla="*/ 3381735 w 3381735"/>
              <a:gd name="connsiteY2" fmla="*/ 1532050 h 2932163"/>
              <a:gd name="connsiteX3" fmla="*/ 1683692 w 3381735"/>
              <a:gd name="connsiteY3" fmla="*/ 2931610 h 2932163"/>
              <a:gd name="connsiteX4" fmla="*/ 4311 w 3381735"/>
              <a:gd name="connsiteY4" fmla="*/ 1401422 h 2932163"/>
              <a:gd name="connsiteX0" fmla="*/ 3590 w 3381014"/>
              <a:gd name="connsiteY0" fmla="*/ 1406017 h 2936758"/>
              <a:gd name="connsiteX1" fmla="*/ 1365728 w 3381014"/>
              <a:gd name="connsiteY1" fmla="*/ 6456 h 2936758"/>
              <a:gd name="connsiteX2" fmla="*/ 3381014 w 3381014"/>
              <a:gd name="connsiteY2" fmla="*/ 1536645 h 2936758"/>
              <a:gd name="connsiteX3" fmla="*/ 1682971 w 3381014"/>
              <a:gd name="connsiteY3" fmla="*/ 2936205 h 2936758"/>
              <a:gd name="connsiteX4" fmla="*/ 3590 w 3381014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1796 w 3379220"/>
              <a:gd name="connsiteY0" fmla="*/ 1443159 h 2973900"/>
              <a:gd name="connsiteX1" fmla="*/ 1466571 w 3379220"/>
              <a:gd name="connsiteY1" fmla="*/ 6276 h 2973900"/>
              <a:gd name="connsiteX2" fmla="*/ 3379220 w 3379220"/>
              <a:gd name="connsiteY2" fmla="*/ 1573787 h 2973900"/>
              <a:gd name="connsiteX3" fmla="*/ 1681177 w 3379220"/>
              <a:gd name="connsiteY3" fmla="*/ 2973347 h 2973900"/>
              <a:gd name="connsiteX4" fmla="*/ 1796 w 3379220"/>
              <a:gd name="connsiteY4" fmla="*/ 1443159 h 2973900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247"/>
              <a:gd name="connsiteX1" fmla="*/ 1457421 w 3379401"/>
              <a:gd name="connsiteY1" fmla="*/ 6321 h 2964247"/>
              <a:gd name="connsiteX2" fmla="*/ 3379401 w 3379401"/>
              <a:gd name="connsiteY2" fmla="*/ 1564502 h 2964247"/>
              <a:gd name="connsiteX3" fmla="*/ 1681358 w 3379401"/>
              <a:gd name="connsiteY3" fmla="*/ 2964062 h 2964247"/>
              <a:gd name="connsiteX4" fmla="*/ 1977 w 3379401"/>
              <a:gd name="connsiteY4" fmla="*/ 1433874 h 2964247"/>
              <a:gd name="connsiteX0" fmla="*/ 532 w 3377956"/>
              <a:gd name="connsiteY0" fmla="*/ 1433882 h 2973584"/>
              <a:gd name="connsiteX1" fmla="*/ 1455976 w 3377956"/>
              <a:gd name="connsiteY1" fmla="*/ 6329 h 2973584"/>
              <a:gd name="connsiteX2" fmla="*/ 3377956 w 3377956"/>
              <a:gd name="connsiteY2" fmla="*/ 1564510 h 2973584"/>
              <a:gd name="connsiteX3" fmla="*/ 1567946 w 3377956"/>
              <a:gd name="connsiteY3" fmla="*/ 2973401 h 2973584"/>
              <a:gd name="connsiteX4" fmla="*/ 532 w 3377956"/>
              <a:gd name="connsiteY4" fmla="*/ 1433882 h 2973584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6641"/>
              <a:gd name="connsiteX1" fmla="*/ 1455976 w 3377956"/>
              <a:gd name="connsiteY1" fmla="*/ 6329 h 2976641"/>
              <a:gd name="connsiteX2" fmla="*/ 3377956 w 3377956"/>
              <a:gd name="connsiteY2" fmla="*/ 1564510 h 2976641"/>
              <a:gd name="connsiteX3" fmla="*/ 1567946 w 3377956"/>
              <a:gd name="connsiteY3" fmla="*/ 2973401 h 2976641"/>
              <a:gd name="connsiteX4" fmla="*/ 532 w 3377956"/>
              <a:gd name="connsiteY4" fmla="*/ 1433882 h 2976641"/>
              <a:gd name="connsiteX0" fmla="*/ 532 w 3377956"/>
              <a:gd name="connsiteY0" fmla="*/ 1433882 h 2975854"/>
              <a:gd name="connsiteX1" fmla="*/ 1455976 w 3377956"/>
              <a:gd name="connsiteY1" fmla="*/ 6329 h 2975854"/>
              <a:gd name="connsiteX2" fmla="*/ 3377956 w 3377956"/>
              <a:gd name="connsiteY2" fmla="*/ 1564510 h 2975854"/>
              <a:gd name="connsiteX3" fmla="*/ 1567946 w 3377956"/>
              <a:gd name="connsiteY3" fmla="*/ 2973401 h 2975854"/>
              <a:gd name="connsiteX4" fmla="*/ 532 w 3377956"/>
              <a:gd name="connsiteY4" fmla="*/ 1433882 h 2975854"/>
              <a:gd name="connsiteX0" fmla="*/ 714 w 3378138"/>
              <a:gd name="connsiteY0" fmla="*/ 1433866 h 2957219"/>
              <a:gd name="connsiteX1" fmla="*/ 1456158 w 3378138"/>
              <a:gd name="connsiteY1" fmla="*/ 6313 h 2957219"/>
              <a:gd name="connsiteX2" fmla="*/ 3378138 w 3378138"/>
              <a:gd name="connsiteY2" fmla="*/ 1564494 h 2957219"/>
              <a:gd name="connsiteX3" fmla="*/ 1586789 w 3378138"/>
              <a:gd name="connsiteY3" fmla="*/ 2954723 h 2957219"/>
              <a:gd name="connsiteX4" fmla="*/ 714 w 3378138"/>
              <a:gd name="connsiteY4" fmla="*/ 1433866 h 2957219"/>
              <a:gd name="connsiteX0" fmla="*/ 814 w 3378238"/>
              <a:gd name="connsiteY0" fmla="*/ 1433882 h 2975854"/>
              <a:gd name="connsiteX1" fmla="*/ 1456258 w 3378238"/>
              <a:gd name="connsiteY1" fmla="*/ 6329 h 2975854"/>
              <a:gd name="connsiteX2" fmla="*/ 3378238 w 3378238"/>
              <a:gd name="connsiteY2" fmla="*/ 1564510 h 2975854"/>
              <a:gd name="connsiteX3" fmla="*/ 1596220 w 3378238"/>
              <a:gd name="connsiteY3" fmla="*/ 2973401 h 2975854"/>
              <a:gd name="connsiteX4" fmla="*/ 814 w 3378238"/>
              <a:gd name="connsiteY4" fmla="*/ 1433882 h 2975854"/>
              <a:gd name="connsiteX0" fmla="*/ 426 w 3405842"/>
              <a:gd name="connsiteY0" fmla="*/ 1316960 h 2969631"/>
              <a:gd name="connsiteX1" fmla="*/ 1483862 w 3405842"/>
              <a:gd name="connsiteY1" fmla="*/ 1375 h 2969631"/>
              <a:gd name="connsiteX2" fmla="*/ 3405842 w 3405842"/>
              <a:gd name="connsiteY2" fmla="*/ 1559556 h 2969631"/>
              <a:gd name="connsiteX3" fmla="*/ 1623824 w 3405842"/>
              <a:gd name="connsiteY3" fmla="*/ 2968447 h 2969631"/>
              <a:gd name="connsiteX4" fmla="*/ 426 w 3405842"/>
              <a:gd name="connsiteY4" fmla="*/ 1316960 h 2969631"/>
              <a:gd name="connsiteX0" fmla="*/ 2697 w 3408113"/>
              <a:gd name="connsiteY0" fmla="*/ 1320653 h 2973324"/>
              <a:gd name="connsiteX1" fmla="*/ 1486133 w 3408113"/>
              <a:gd name="connsiteY1" fmla="*/ 5068 h 2973324"/>
              <a:gd name="connsiteX2" fmla="*/ 3408113 w 3408113"/>
              <a:gd name="connsiteY2" fmla="*/ 1563249 h 2973324"/>
              <a:gd name="connsiteX3" fmla="*/ 1626095 w 3408113"/>
              <a:gd name="connsiteY3" fmla="*/ 2972140 h 2973324"/>
              <a:gd name="connsiteX4" fmla="*/ 2697 w 3408113"/>
              <a:gd name="connsiteY4" fmla="*/ 1320653 h 2973324"/>
              <a:gd name="connsiteX0" fmla="*/ 2804 w 3361567"/>
              <a:gd name="connsiteY0" fmla="*/ 1428728 h 2968601"/>
              <a:gd name="connsiteX1" fmla="*/ 1439587 w 3361567"/>
              <a:gd name="connsiteY1" fmla="*/ 1175 h 2968601"/>
              <a:gd name="connsiteX2" fmla="*/ 3361567 w 3361567"/>
              <a:gd name="connsiteY2" fmla="*/ 1559356 h 2968601"/>
              <a:gd name="connsiteX3" fmla="*/ 1579549 w 3361567"/>
              <a:gd name="connsiteY3" fmla="*/ 2968247 h 2968601"/>
              <a:gd name="connsiteX4" fmla="*/ 2804 w 3361567"/>
              <a:gd name="connsiteY4" fmla="*/ 1428728 h 2968601"/>
              <a:gd name="connsiteX0" fmla="*/ 142 w 3358905"/>
              <a:gd name="connsiteY0" fmla="*/ 1428663 h 2968536"/>
              <a:gd name="connsiteX1" fmla="*/ 1436925 w 3358905"/>
              <a:gd name="connsiteY1" fmla="*/ 1110 h 2968536"/>
              <a:gd name="connsiteX2" fmla="*/ 3358905 w 3358905"/>
              <a:gd name="connsiteY2" fmla="*/ 1559291 h 2968536"/>
              <a:gd name="connsiteX3" fmla="*/ 1576887 w 3358905"/>
              <a:gd name="connsiteY3" fmla="*/ 2968182 h 2968536"/>
              <a:gd name="connsiteX4" fmla="*/ 142 w 3358905"/>
              <a:gd name="connsiteY4" fmla="*/ 1428663 h 2968536"/>
              <a:gd name="connsiteX0" fmla="*/ 19 w 3358782"/>
              <a:gd name="connsiteY0" fmla="*/ 1428402 h 2968275"/>
              <a:gd name="connsiteX1" fmla="*/ 1436802 w 3358782"/>
              <a:gd name="connsiteY1" fmla="*/ 849 h 2968275"/>
              <a:gd name="connsiteX2" fmla="*/ 3358782 w 3358782"/>
              <a:gd name="connsiteY2" fmla="*/ 1559030 h 2968275"/>
              <a:gd name="connsiteX3" fmla="*/ 1576764 w 3358782"/>
              <a:gd name="connsiteY3" fmla="*/ 2967921 h 2968275"/>
              <a:gd name="connsiteX4" fmla="*/ 19 w 3358782"/>
              <a:gd name="connsiteY4" fmla="*/ 1428402 h 2968275"/>
              <a:gd name="connsiteX0" fmla="*/ 17 w 3386772"/>
              <a:gd name="connsiteY0" fmla="*/ 1355265 h 2970286"/>
              <a:gd name="connsiteX1" fmla="*/ 1464792 w 3386772"/>
              <a:gd name="connsiteY1" fmla="*/ 2357 h 2970286"/>
              <a:gd name="connsiteX2" fmla="*/ 3386772 w 3386772"/>
              <a:gd name="connsiteY2" fmla="*/ 1560538 h 2970286"/>
              <a:gd name="connsiteX3" fmla="*/ 1604754 w 3386772"/>
              <a:gd name="connsiteY3" fmla="*/ 2969429 h 2970286"/>
              <a:gd name="connsiteX4" fmla="*/ 17 w 3386772"/>
              <a:gd name="connsiteY4" fmla="*/ 1355265 h 2970286"/>
              <a:gd name="connsiteX0" fmla="*/ 17 w 3386772"/>
              <a:gd name="connsiteY0" fmla="*/ 1355649 h 2970670"/>
              <a:gd name="connsiteX1" fmla="*/ 1464792 w 3386772"/>
              <a:gd name="connsiteY1" fmla="*/ 2741 h 2970670"/>
              <a:gd name="connsiteX2" fmla="*/ 3386772 w 3386772"/>
              <a:gd name="connsiteY2" fmla="*/ 1560922 h 2970670"/>
              <a:gd name="connsiteX3" fmla="*/ 1604754 w 3386772"/>
              <a:gd name="connsiteY3" fmla="*/ 2969813 h 2970670"/>
              <a:gd name="connsiteX4" fmla="*/ 17 w 3386772"/>
              <a:gd name="connsiteY4" fmla="*/ 1355649 h 2970670"/>
              <a:gd name="connsiteX0" fmla="*/ 89 w 3386844"/>
              <a:gd name="connsiteY0" fmla="*/ 1381832 h 2996853"/>
              <a:gd name="connsiteX1" fmla="*/ 1539509 w 3386844"/>
              <a:gd name="connsiteY1" fmla="*/ 932 h 2996853"/>
              <a:gd name="connsiteX2" fmla="*/ 3386844 w 3386844"/>
              <a:gd name="connsiteY2" fmla="*/ 1587105 h 2996853"/>
              <a:gd name="connsiteX3" fmla="*/ 1604826 w 3386844"/>
              <a:gd name="connsiteY3" fmla="*/ 2995996 h 2996853"/>
              <a:gd name="connsiteX4" fmla="*/ 89 w 3386844"/>
              <a:gd name="connsiteY4" fmla="*/ 1381832 h 2996853"/>
              <a:gd name="connsiteX0" fmla="*/ 190 w 3386945"/>
              <a:gd name="connsiteY0" fmla="*/ 1389187 h 3004208"/>
              <a:gd name="connsiteX1" fmla="*/ 1539610 w 3386945"/>
              <a:gd name="connsiteY1" fmla="*/ 8287 h 3004208"/>
              <a:gd name="connsiteX2" fmla="*/ 3386945 w 3386945"/>
              <a:gd name="connsiteY2" fmla="*/ 1594460 h 3004208"/>
              <a:gd name="connsiteX3" fmla="*/ 1604927 w 3386945"/>
              <a:gd name="connsiteY3" fmla="*/ 3003351 h 3004208"/>
              <a:gd name="connsiteX4" fmla="*/ 190 w 3386945"/>
              <a:gd name="connsiteY4" fmla="*/ 1389187 h 3004208"/>
              <a:gd name="connsiteX0" fmla="*/ 90 w 3386845"/>
              <a:gd name="connsiteY0" fmla="*/ 1381833 h 2996854"/>
              <a:gd name="connsiteX1" fmla="*/ 1539510 w 3386845"/>
              <a:gd name="connsiteY1" fmla="*/ 933 h 2996854"/>
              <a:gd name="connsiteX2" fmla="*/ 3386845 w 3386845"/>
              <a:gd name="connsiteY2" fmla="*/ 1587106 h 2996854"/>
              <a:gd name="connsiteX3" fmla="*/ 1604827 w 3386845"/>
              <a:gd name="connsiteY3" fmla="*/ 2995997 h 2996854"/>
              <a:gd name="connsiteX4" fmla="*/ 90 w 3386845"/>
              <a:gd name="connsiteY4" fmla="*/ 1381833 h 2996854"/>
              <a:gd name="connsiteX0" fmla="*/ 90 w 3386845"/>
              <a:gd name="connsiteY0" fmla="*/ 1381833 h 2997847"/>
              <a:gd name="connsiteX1" fmla="*/ 1539510 w 3386845"/>
              <a:gd name="connsiteY1" fmla="*/ 933 h 2997847"/>
              <a:gd name="connsiteX2" fmla="*/ 3386845 w 3386845"/>
              <a:gd name="connsiteY2" fmla="*/ 1587106 h 2997847"/>
              <a:gd name="connsiteX3" fmla="*/ 1604827 w 3386845"/>
              <a:gd name="connsiteY3" fmla="*/ 2995997 h 2997847"/>
              <a:gd name="connsiteX4" fmla="*/ 90 w 3386845"/>
              <a:gd name="connsiteY4" fmla="*/ 1381833 h 2997847"/>
              <a:gd name="connsiteX0" fmla="*/ 90 w 3386845"/>
              <a:gd name="connsiteY0" fmla="*/ 1381833 h 3003551"/>
              <a:gd name="connsiteX1" fmla="*/ 1539510 w 3386845"/>
              <a:gd name="connsiteY1" fmla="*/ 933 h 3003551"/>
              <a:gd name="connsiteX2" fmla="*/ 3386845 w 3386845"/>
              <a:gd name="connsiteY2" fmla="*/ 1587106 h 3003551"/>
              <a:gd name="connsiteX3" fmla="*/ 1604827 w 3386845"/>
              <a:gd name="connsiteY3" fmla="*/ 2995997 h 3003551"/>
              <a:gd name="connsiteX4" fmla="*/ 90 w 3386845"/>
              <a:gd name="connsiteY4" fmla="*/ 1381833 h 3003551"/>
              <a:gd name="connsiteX0" fmla="*/ 46 w 3386801"/>
              <a:gd name="connsiteY0" fmla="*/ 1381826 h 2966404"/>
              <a:gd name="connsiteX1" fmla="*/ 1539466 w 3386801"/>
              <a:gd name="connsiteY1" fmla="*/ 926 h 2966404"/>
              <a:gd name="connsiteX2" fmla="*/ 3386801 w 3386801"/>
              <a:gd name="connsiteY2" fmla="*/ 1587099 h 2966404"/>
              <a:gd name="connsiteX3" fmla="*/ 1586122 w 3386801"/>
              <a:gd name="connsiteY3" fmla="*/ 2958667 h 2966404"/>
              <a:gd name="connsiteX4" fmla="*/ 46 w 3386801"/>
              <a:gd name="connsiteY4" fmla="*/ 1381826 h 2966404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7 w 3386792"/>
              <a:gd name="connsiteY0" fmla="*/ 1381827 h 2975689"/>
              <a:gd name="connsiteX1" fmla="*/ 1539457 w 3386792"/>
              <a:gd name="connsiteY1" fmla="*/ 927 h 2975689"/>
              <a:gd name="connsiteX2" fmla="*/ 3386792 w 3386792"/>
              <a:gd name="connsiteY2" fmla="*/ 1587100 h 2975689"/>
              <a:gd name="connsiteX3" fmla="*/ 1576782 w 3386792"/>
              <a:gd name="connsiteY3" fmla="*/ 2967999 h 2975689"/>
              <a:gd name="connsiteX4" fmla="*/ 37 w 3386792"/>
              <a:gd name="connsiteY4" fmla="*/ 1381827 h 2975689"/>
              <a:gd name="connsiteX0" fmla="*/ 66 w 3386821"/>
              <a:gd name="connsiteY0" fmla="*/ 1389152 h 2983014"/>
              <a:gd name="connsiteX1" fmla="*/ 1539486 w 3386821"/>
              <a:gd name="connsiteY1" fmla="*/ 8252 h 2983014"/>
              <a:gd name="connsiteX2" fmla="*/ 3386821 w 3386821"/>
              <a:gd name="connsiteY2" fmla="*/ 1594425 h 2983014"/>
              <a:gd name="connsiteX3" fmla="*/ 1576811 w 3386821"/>
              <a:gd name="connsiteY3" fmla="*/ 2975324 h 2983014"/>
              <a:gd name="connsiteX4" fmla="*/ 66 w 3386821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15 w 3386770"/>
              <a:gd name="connsiteY0" fmla="*/ 1342808 h 2936625"/>
              <a:gd name="connsiteX1" fmla="*/ 1558096 w 3386770"/>
              <a:gd name="connsiteY1" fmla="*/ 8561 h 2936625"/>
              <a:gd name="connsiteX2" fmla="*/ 3386770 w 3386770"/>
              <a:gd name="connsiteY2" fmla="*/ 1548081 h 2936625"/>
              <a:gd name="connsiteX3" fmla="*/ 1576760 w 3386770"/>
              <a:gd name="connsiteY3" fmla="*/ 2928980 h 2936625"/>
              <a:gd name="connsiteX4" fmla="*/ 15 w 3386770"/>
              <a:gd name="connsiteY4" fmla="*/ 1342808 h 2936625"/>
              <a:gd name="connsiteX0" fmla="*/ 57 w 3386812"/>
              <a:gd name="connsiteY0" fmla="*/ 1342844 h 2964519"/>
              <a:gd name="connsiteX1" fmla="*/ 1558138 w 3386812"/>
              <a:gd name="connsiteY1" fmla="*/ 8597 h 2964519"/>
              <a:gd name="connsiteX2" fmla="*/ 3386812 w 3386812"/>
              <a:gd name="connsiteY2" fmla="*/ 1548117 h 2964519"/>
              <a:gd name="connsiteX3" fmla="*/ 1595463 w 3386812"/>
              <a:gd name="connsiteY3" fmla="*/ 2957008 h 2964519"/>
              <a:gd name="connsiteX4" fmla="*/ 57 w 3386812"/>
              <a:gd name="connsiteY4" fmla="*/ 1342844 h 2964519"/>
              <a:gd name="connsiteX0" fmla="*/ 57 w 3386812"/>
              <a:gd name="connsiteY0" fmla="*/ 1342844 h 2959836"/>
              <a:gd name="connsiteX1" fmla="*/ 1558138 w 3386812"/>
              <a:gd name="connsiteY1" fmla="*/ 8597 h 2959836"/>
              <a:gd name="connsiteX2" fmla="*/ 3386812 w 3386812"/>
              <a:gd name="connsiteY2" fmla="*/ 1548117 h 2959836"/>
              <a:gd name="connsiteX3" fmla="*/ 1595463 w 3386812"/>
              <a:gd name="connsiteY3" fmla="*/ 2957008 h 2959836"/>
              <a:gd name="connsiteX4" fmla="*/ 57 w 3386812"/>
              <a:gd name="connsiteY4" fmla="*/ 1342844 h 2959836"/>
              <a:gd name="connsiteX0" fmla="*/ 29 w 3386784"/>
              <a:gd name="connsiteY0" fmla="*/ 1335220 h 2950938"/>
              <a:gd name="connsiteX1" fmla="*/ 1558110 w 3386784"/>
              <a:gd name="connsiteY1" fmla="*/ 973 h 2950938"/>
              <a:gd name="connsiteX2" fmla="*/ 3386784 w 3386784"/>
              <a:gd name="connsiteY2" fmla="*/ 1540493 h 2950938"/>
              <a:gd name="connsiteX3" fmla="*/ 1595435 w 3386784"/>
              <a:gd name="connsiteY3" fmla="*/ 2949384 h 2950938"/>
              <a:gd name="connsiteX4" fmla="*/ 29 w 3386784"/>
              <a:gd name="connsiteY4" fmla="*/ 1335220 h 2950938"/>
              <a:gd name="connsiteX0" fmla="*/ 332 w 3387087"/>
              <a:gd name="connsiteY0" fmla="*/ 1337685 h 2953403"/>
              <a:gd name="connsiteX1" fmla="*/ 1558413 w 3387087"/>
              <a:gd name="connsiteY1" fmla="*/ 3438 h 2953403"/>
              <a:gd name="connsiteX2" fmla="*/ 3387087 w 3387087"/>
              <a:gd name="connsiteY2" fmla="*/ 1542958 h 2953403"/>
              <a:gd name="connsiteX3" fmla="*/ 1595738 w 3387087"/>
              <a:gd name="connsiteY3" fmla="*/ 2951849 h 2953403"/>
              <a:gd name="connsiteX4" fmla="*/ 332 w 3387087"/>
              <a:gd name="connsiteY4" fmla="*/ 1337685 h 2953403"/>
              <a:gd name="connsiteX0" fmla="*/ 340 w 3359103"/>
              <a:gd name="connsiteY0" fmla="*/ 1346652 h 2952908"/>
              <a:gd name="connsiteX1" fmla="*/ 1530429 w 3359103"/>
              <a:gd name="connsiteY1" fmla="*/ 3074 h 2952908"/>
              <a:gd name="connsiteX2" fmla="*/ 3359103 w 3359103"/>
              <a:gd name="connsiteY2" fmla="*/ 1542594 h 2952908"/>
              <a:gd name="connsiteX3" fmla="*/ 1567754 w 3359103"/>
              <a:gd name="connsiteY3" fmla="*/ 2951485 h 2952908"/>
              <a:gd name="connsiteX4" fmla="*/ 340 w 3359103"/>
              <a:gd name="connsiteY4" fmla="*/ 1346652 h 2952908"/>
              <a:gd name="connsiteX0" fmla="*/ 340 w 3359103"/>
              <a:gd name="connsiteY0" fmla="*/ 1355518 h 2961774"/>
              <a:gd name="connsiteX1" fmla="*/ 1530429 w 3359103"/>
              <a:gd name="connsiteY1" fmla="*/ 11940 h 2961774"/>
              <a:gd name="connsiteX2" fmla="*/ 3359103 w 3359103"/>
              <a:gd name="connsiteY2" fmla="*/ 1551460 h 2961774"/>
              <a:gd name="connsiteX3" fmla="*/ 1567754 w 3359103"/>
              <a:gd name="connsiteY3" fmla="*/ 2960351 h 2961774"/>
              <a:gd name="connsiteX4" fmla="*/ 340 w 3359103"/>
              <a:gd name="connsiteY4" fmla="*/ 1355518 h 2961774"/>
              <a:gd name="connsiteX0" fmla="*/ 400 w 3359163"/>
              <a:gd name="connsiteY0" fmla="*/ 1355518 h 2961774"/>
              <a:gd name="connsiteX1" fmla="*/ 1530489 w 3359163"/>
              <a:gd name="connsiteY1" fmla="*/ 11940 h 2961774"/>
              <a:gd name="connsiteX2" fmla="*/ 3359163 w 3359163"/>
              <a:gd name="connsiteY2" fmla="*/ 1551460 h 2961774"/>
              <a:gd name="connsiteX3" fmla="*/ 1567814 w 3359163"/>
              <a:gd name="connsiteY3" fmla="*/ 2960351 h 2961774"/>
              <a:gd name="connsiteX4" fmla="*/ 400 w 3359163"/>
              <a:gd name="connsiteY4" fmla="*/ 1355518 h 2961774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801 w 3359564"/>
              <a:gd name="connsiteY0" fmla="*/ 1350614 h 2956870"/>
              <a:gd name="connsiteX1" fmla="*/ 1530890 w 3359564"/>
              <a:gd name="connsiteY1" fmla="*/ 7036 h 2956870"/>
              <a:gd name="connsiteX2" fmla="*/ 3359564 w 3359564"/>
              <a:gd name="connsiteY2" fmla="*/ 1546556 h 2956870"/>
              <a:gd name="connsiteX3" fmla="*/ 1568215 w 3359564"/>
              <a:gd name="connsiteY3" fmla="*/ 2955447 h 2956870"/>
              <a:gd name="connsiteX4" fmla="*/ 801 w 3359564"/>
              <a:gd name="connsiteY4" fmla="*/ 1350614 h 2956870"/>
              <a:gd name="connsiteX0" fmla="*/ 913 w 3359676"/>
              <a:gd name="connsiteY0" fmla="*/ 1350614 h 2955726"/>
              <a:gd name="connsiteX1" fmla="*/ 1531002 w 3359676"/>
              <a:gd name="connsiteY1" fmla="*/ 7036 h 2955726"/>
              <a:gd name="connsiteX2" fmla="*/ 3359676 w 3359676"/>
              <a:gd name="connsiteY2" fmla="*/ 1546556 h 2955726"/>
              <a:gd name="connsiteX3" fmla="*/ 1568327 w 3359676"/>
              <a:gd name="connsiteY3" fmla="*/ 2955447 h 2955726"/>
              <a:gd name="connsiteX4" fmla="*/ 913 w 3359676"/>
              <a:gd name="connsiteY4" fmla="*/ 1350614 h 2955726"/>
              <a:gd name="connsiteX0" fmla="*/ 883 w 3359646"/>
              <a:gd name="connsiteY0" fmla="*/ 1350614 h 2955726"/>
              <a:gd name="connsiteX1" fmla="*/ 1530972 w 3359646"/>
              <a:gd name="connsiteY1" fmla="*/ 7036 h 2955726"/>
              <a:gd name="connsiteX2" fmla="*/ 3359646 w 3359646"/>
              <a:gd name="connsiteY2" fmla="*/ 1546556 h 2955726"/>
              <a:gd name="connsiteX3" fmla="*/ 1568297 w 3359646"/>
              <a:gd name="connsiteY3" fmla="*/ 2955447 h 2955726"/>
              <a:gd name="connsiteX4" fmla="*/ 883 w 3359646"/>
              <a:gd name="connsiteY4" fmla="*/ 1350614 h 2955726"/>
              <a:gd name="connsiteX0" fmla="*/ 10 w 3358773"/>
              <a:gd name="connsiteY0" fmla="*/ 1350614 h 2955726"/>
              <a:gd name="connsiteX1" fmla="*/ 1530099 w 3358773"/>
              <a:gd name="connsiteY1" fmla="*/ 7036 h 2955726"/>
              <a:gd name="connsiteX2" fmla="*/ 3358773 w 3358773"/>
              <a:gd name="connsiteY2" fmla="*/ 1546556 h 2955726"/>
              <a:gd name="connsiteX3" fmla="*/ 1567424 w 3358773"/>
              <a:gd name="connsiteY3" fmla="*/ 2955447 h 2955726"/>
              <a:gd name="connsiteX4" fmla="*/ 10 w 3358773"/>
              <a:gd name="connsiteY4" fmla="*/ 1350614 h 2955726"/>
              <a:gd name="connsiteX0" fmla="*/ 37 w 3358800"/>
              <a:gd name="connsiteY0" fmla="*/ 1350614 h 2955726"/>
              <a:gd name="connsiteX1" fmla="*/ 1530126 w 3358800"/>
              <a:gd name="connsiteY1" fmla="*/ 7036 h 2955726"/>
              <a:gd name="connsiteX2" fmla="*/ 3358800 w 3358800"/>
              <a:gd name="connsiteY2" fmla="*/ 1546556 h 2955726"/>
              <a:gd name="connsiteX3" fmla="*/ 1567451 w 3358800"/>
              <a:gd name="connsiteY3" fmla="*/ 2955447 h 2955726"/>
              <a:gd name="connsiteX4" fmla="*/ 37 w 3358800"/>
              <a:gd name="connsiteY4" fmla="*/ 1350614 h 2955726"/>
              <a:gd name="connsiteX0" fmla="*/ 85 w 3358848"/>
              <a:gd name="connsiteY0" fmla="*/ 1345006 h 2950118"/>
              <a:gd name="connsiteX1" fmla="*/ 1530174 w 3358848"/>
              <a:gd name="connsiteY1" fmla="*/ 1428 h 2950118"/>
              <a:gd name="connsiteX2" fmla="*/ 3358848 w 3358848"/>
              <a:gd name="connsiteY2" fmla="*/ 1540948 h 2950118"/>
              <a:gd name="connsiteX3" fmla="*/ 1567499 w 3358848"/>
              <a:gd name="connsiteY3" fmla="*/ 2949839 h 2950118"/>
              <a:gd name="connsiteX4" fmla="*/ 85 w 3358848"/>
              <a:gd name="connsiteY4" fmla="*/ 1345006 h 2950118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904"/>
              <a:gd name="connsiteY0" fmla="*/ 1347344 h 2952461"/>
              <a:gd name="connsiteX1" fmla="*/ 1530166 w 3358904"/>
              <a:gd name="connsiteY1" fmla="*/ 3766 h 2952461"/>
              <a:gd name="connsiteX2" fmla="*/ 3358840 w 3358904"/>
              <a:gd name="connsiteY2" fmla="*/ 1543286 h 2952461"/>
              <a:gd name="connsiteX3" fmla="*/ 1567491 w 3358904"/>
              <a:gd name="connsiteY3" fmla="*/ 2952177 h 2952461"/>
              <a:gd name="connsiteX4" fmla="*/ 77 w 3358904"/>
              <a:gd name="connsiteY4" fmla="*/ 1347344 h 2952461"/>
              <a:gd name="connsiteX0" fmla="*/ 3945 w 3362772"/>
              <a:gd name="connsiteY0" fmla="*/ 1347821 h 2952938"/>
              <a:gd name="connsiteX1" fmla="*/ 1534034 w 3362772"/>
              <a:gd name="connsiteY1" fmla="*/ 4243 h 2952938"/>
              <a:gd name="connsiteX2" fmla="*/ 3362708 w 3362772"/>
              <a:gd name="connsiteY2" fmla="*/ 1543763 h 2952938"/>
              <a:gd name="connsiteX3" fmla="*/ 1571359 w 3362772"/>
              <a:gd name="connsiteY3" fmla="*/ 2952654 h 2952938"/>
              <a:gd name="connsiteX4" fmla="*/ 3945 w 3362772"/>
              <a:gd name="connsiteY4" fmla="*/ 1347821 h 2952938"/>
              <a:gd name="connsiteX0" fmla="*/ 3001 w 3361828"/>
              <a:gd name="connsiteY0" fmla="*/ 1347867 h 2952984"/>
              <a:gd name="connsiteX1" fmla="*/ 1533090 w 3361828"/>
              <a:gd name="connsiteY1" fmla="*/ 4289 h 2952984"/>
              <a:gd name="connsiteX2" fmla="*/ 3361764 w 3361828"/>
              <a:gd name="connsiteY2" fmla="*/ 1543809 h 2952984"/>
              <a:gd name="connsiteX3" fmla="*/ 1570415 w 3361828"/>
              <a:gd name="connsiteY3" fmla="*/ 2952700 h 2952984"/>
              <a:gd name="connsiteX4" fmla="*/ 3001 w 3361828"/>
              <a:gd name="connsiteY4" fmla="*/ 1347867 h 2952984"/>
              <a:gd name="connsiteX0" fmla="*/ 3598 w 3362437"/>
              <a:gd name="connsiteY0" fmla="*/ 1347867 h 2952984"/>
              <a:gd name="connsiteX1" fmla="*/ 1533687 w 3362437"/>
              <a:gd name="connsiteY1" fmla="*/ 4289 h 2952984"/>
              <a:gd name="connsiteX2" fmla="*/ 3362361 w 3362437"/>
              <a:gd name="connsiteY2" fmla="*/ 1543809 h 2952984"/>
              <a:gd name="connsiteX3" fmla="*/ 1571012 w 3362437"/>
              <a:gd name="connsiteY3" fmla="*/ 2952700 h 2952984"/>
              <a:gd name="connsiteX4" fmla="*/ 3598 w 3362437"/>
              <a:gd name="connsiteY4" fmla="*/ 1347867 h 295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437" h="2952984">
                <a:moveTo>
                  <a:pt x="3598" y="1347867"/>
                </a:moveTo>
                <a:cubicBezTo>
                  <a:pt x="62691" y="735166"/>
                  <a:pt x="367402" y="-65691"/>
                  <a:pt x="1533687" y="4289"/>
                </a:cubicBezTo>
                <a:cubicBezTo>
                  <a:pt x="2699972" y="74269"/>
                  <a:pt x="3278385" y="595798"/>
                  <a:pt x="3362361" y="1543809"/>
                </a:cubicBezTo>
                <a:cubicBezTo>
                  <a:pt x="3371691" y="2463828"/>
                  <a:pt x="2522691" y="2966696"/>
                  <a:pt x="1571012" y="2952700"/>
                </a:cubicBezTo>
                <a:cubicBezTo>
                  <a:pt x="619333" y="2938704"/>
                  <a:pt x="-55495" y="1960568"/>
                  <a:pt x="3598" y="1347867"/>
                </a:cubicBez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506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627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2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5C79-4BA7-F9EF-98A2-F727ED0E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68D76-7ED2-1F49-C676-101558B1B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BE31D-EE6E-5D36-7F8F-47EA4A46E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08A57-05C8-6DF9-4D23-DF18144C6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3CD565-9311-EF7F-687A-4F1E79B3C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50891-4227-0C7B-5128-BC47F575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64C5A-78EC-9066-AAA5-13336570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9C94F-A175-279F-2FF9-F30896BB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53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9EC8-1203-B5C4-70B6-203DB44F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573ED-135D-D2E3-307D-14854FA5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AF607-2E7E-3827-CB14-FCD2F674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8132A-FC54-77EA-4C2B-84FCC241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7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AC9D4-82C3-5CA1-8E7D-5789C469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A1309-920D-BF00-34BB-9AFAA540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3DFF2-54D7-28B2-EAE2-0AF19C88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86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3856-3D65-3E72-664A-0DE37748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0707-BAD8-E457-9F50-D63C9D9B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65ECF-1498-1DEE-ABC4-C1C181EE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AD3EE-2558-3A2E-F61A-A3403B3C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8BDB4-E056-569E-EC43-78E7E153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67964-DF33-9854-9850-96B2024A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2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8728-F94A-0A0B-D293-4558D94E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4D0A6-902A-12B3-9734-59C00A9DB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FA93B-563D-ACA4-90B4-2FBB73AC1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1181B-C7FB-DAE2-C6B6-FF499F36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9AD68-F317-1320-03DF-1FE5F732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59012-435E-A62C-0720-38B07EA7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0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ECECD-A2BB-DE06-2BF8-0DFC9711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0C0DA-1EF3-76A6-EFFC-3D4E00543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20619-CE9A-9D6F-86DA-F373A1358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3810D4-E3DD-4CA0-8B48-D7EFBEFE265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2A67-F82D-0DD7-5645-35D4B3863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564FA-ABA5-8917-875F-87860E8F8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82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694" r:id="rId16"/>
    <p:sldLayoutId id="2147483660" r:id="rId17"/>
    <p:sldLayoutId id="2147483661" r:id="rId18"/>
    <p:sldLayoutId id="2147483662" r:id="rId19"/>
    <p:sldLayoutId id="2147483664" r:id="rId20"/>
    <p:sldLayoutId id="2147483663" r:id="rId21"/>
    <p:sldLayoutId id="2147483665" r:id="rId22"/>
    <p:sldLayoutId id="2147483666" r:id="rId23"/>
    <p:sldLayoutId id="2147483692" r:id="rId24"/>
    <p:sldLayoutId id="2147483693" r:id="rId25"/>
    <p:sldLayoutId id="2147483690" r:id="rId26"/>
    <p:sldLayoutId id="2147483689" r:id="rId27"/>
    <p:sldLayoutId id="2147483688" r:id="rId28"/>
    <p:sldLayoutId id="2147483687" r:id="rId29"/>
    <p:sldLayoutId id="2147483686" r:id="rId30"/>
    <p:sldLayoutId id="2147483650" r:id="rId31"/>
    <p:sldLayoutId id="2147483671" r:id="rId32"/>
    <p:sldLayoutId id="2147483667" r:id="rId33"/>
    <p:sldLayoutId id="2147483672" r:id="rId34"/>
    <p:sldLayoutId id="2147483668" r:id="rId35"/>
    <p:sldLayoutId id="2147483669" r:id="rId36"/>
    <p:sldLayoutId id="2147483670" r:id="rId37"/>
    <p:sldLayoutId id="2147483673" r:id="rId38"/>
    <p:sldLayoutId id="2147483674" r:id="rId39"/>
    <p:sldLayoutId id="2147483675" r:id="rId40"/>
    <p:sldLayoutId id="2147483676" r:id="rId41"/>
    <p:sldLayoutId id="2147483683" r:id="rId42"/>
    <p:sldLayoutId id="2147483684" r:id="rId43"/>
    <p:sldLayoutId id="2147483685" r:id="rId44"/>
    <p:sldLayoutId id="2147483679" r:id="rId45"/>
    <p:sldLayoutId id="2147483680" r:id="rId46"/>
    <p:sldLayoutId id="2147483682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tyandquality.gov.au/publications-and-resources/resource-library/osteoarthritis-knee-clinical-care-standard-202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gp.org.au/clinical-resources/clinical-guidelines/key-racgp-guidelines/view-all-racgp-guidelines/knee-and-hip-osteoarthritis" TargetMode="External"/><Relationship Id="rId2" Type="http://schemas.openxmlformats.org/officeDocument/2006/relationships/hyperlink" Target="https://www.safetyandquality.gov.au/standards/clinical-care-standards/osteoarthritis-knee-clinical-care-standard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thelancet.com/pdfs/journals/lancet/PIIS0140-6736(24)02322-5.pdf" TargetMode="External"/><Relationship Id="rId4" Type="http://schemas.openxmlformats.org/officeDocument/2006/relationships/hyperlink" Target="https://www.youtube.com/watch?v=bQZKv8eVSM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54B0-049A-41A7-AAA2-FD9183AC5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61" y="3816219"/>
            <a:ext cx="8062733" cy="2584579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Trial Lower Limb OA model of care</a:t>
            </a:r>
            <a:br>
              <a:rPr lang="en-AU" sz="4000" dirty="0"/>
            </a:br>
            <a:br>
              <a:rPr lang="en-AU" sz="4000" dirty="0"/>
            </a:br>
            <a:r>
              <a:rPr lang="en-AU" sz="1800" b="1" i="0" u="none" strike="noStrike" baseline="0" dirty="0">
                <a:solidFill>
                  <a:srgbClr val="333333"/>
                </a:solidFill>
                <a:latin typeface="Arial-BoldMT"/>
              </a:rPr>
              <a:t>Project ID 116905 NRER: EX/2025/QTDD/116905</a:t>
            </a:r>
            <a:r>
              <a:rPr lang="en-AU" sz="4000" dirty="0"/>
              <a:t>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1453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8DF896-52C1-1561-4D44-F14C02E65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966" y="1107628"/>
            <a:ext cx="2790825" cy="39147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9F4A56-69E2-AEF8-EB36-95D73888F035}"/>
              </a:ext>
            </a:extLst>
          </p:cNvPr>
          <p:cNvSpPr txBox="1"/>
          <p:nvPr/>
        </p:nvSpPr>
        <p:spPr>
          <a:xfrm>
            <a:off x="4281160" y="1575305"/>
            <a:ext cx="59924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3"/>
              </a:rPr>
              <a:t>Osteoarthritis of the Knee Clinical Care Standard (2024) | Australian Commission on Safety and Quality in Health Care</a:t>
            </a:r>
            <a:endParaRPr lang="en-AU" dirty="0"/>
          </a:p>
          <a:p>
            <a:endParaRPr lang="en-AU" dirty="0"/>
          </a:p>
          <a:p>
            <a:r>
              <a:rPr lang="en-AU" sz="1600" b="0" i="0" dirty="0">
                <a:solidFill>
                  <a:srgbClr val="313131"/>
                </a:solidFill>
                <a:effectLst/>
                <a:latin typeface="OpenSans"/>
              </a:rPr>
              <a:t>‘’In 2013, the Commission established the Clinical Care Standards program to support clinical experts and consumers develop Clinical Care Standards on health conditions that would benefit from a national coordinated approach.’’</a:t>
            </a:r>
          </a:p>
          <a:p>
            <a:endParaRPr lang="en-AU" sz="1600" dirty="0">
              <a:solidFill>
                <a:srgbClr val="313131"/>
              </a:solidFill>
              <a:latin typeface="OpenSans"/>
            </a:endParaRPr>
          </a:p>
          <a:p>
            <a:endParaRPr lang="en-AU" sz="1600" dirty="0">
              <a:solidFill>
                <a:srgbClr val="313131"/>
              </a:solidFill>
              <a:latin typeface="OpenSans"/>
            </a:endParaRPr>
          </a:p>
          <a:p>
            <a:r>
              <a:rPr lang="en-AU" sz="1600" b="1" dirty="0">
                <a:solidFill>
                  <a:srgbClr val="313131"/>
                </a:solidFill>
                <a:latin typeface="OpenSans"/>
              </a:rPr>
              <a:t>70% of patients referred to a public hospital for surgical opinion have not undergone an appropriate trial of conservative care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124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D18087-8205-8909-966B-8DC3CE7A2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81" y="38100"/>
            <a:ext cx="4729645" cy="678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99658F-C9C5-CB9A-1FC0-65D7172EE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64" y="0"/>
            <a:ext cx="8348766" cy="6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9638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Treatment recommendations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48464" y="1639390"/>
            <a:ext cx="5112568" cy="2008379"/>
          </a:xfrm>
        </p:spPr>
        <p:txBody>
          <a:bodyPr>
            <a:normAutofit/>
          </a:bodyPr>
          <a:lstStyle/>
          <a:p>
            <a:r>
              <a:rPr lang="en-US" sz="2400" dirty="0"/>
              <a:t>A combined early intervention of education, exercise and weight control is recommended both nationally and internationally as first line treatment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14" y="3143299"/>
            <a:ext cx="5333686" cy="2915984"/>
          </a:xfrm>
          <a:prstGeom prst="rect">
            <a:avLst/>
          </a:prstGeom>
        </p:spPr>
      </p:pic>
      <p:sp>
        <p:nvSpPr>
          <p:cNvPr id="5" name="Pladsholder til indhold 2"/>
          <p:cNvSpPr txBox="1">
            <a:spLocks/>
          </p:cNvSpPr>
          <p:nvPr/>
        </p:nvSpPr>
        <p:spPr>
          <a:xfrm>
            <a:off x="2222091" y="3648245"/>
            <a:ext cx="2954594" cy="5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i="1" dirty="0"/>
              <a:t>Hunter 2011; Carr et al. 2012; Fernandes et al. 2013;  Zhang et al. 2008; SST 2012</a:t>
            </a:r>
          </a:p>
          <a:p>
            <a:pPr>
              <a:buFont typeface="Arial"/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125941"/>
            <a:ext cx="653253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Lots of barriers</a:t>
            </a:r>
          </a:p>
        </p:txBody>
      </p:sp>
      <p:sp>
        <p:nvSpPr>
          <p:cNvPr id="9" name="Oval 8"/>
          <p:cNvSpPr/>
          <p:nvPr/>
        </p:nvSpPr>
        <p:spPr>
          <a:xfrm>
            <a:off x="8626415" y="3451367"/>
            <a:ext cx="1162169" cy="52541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8931979" y="3529005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12%</a:t>
            </a:r>
          </a:p>
        </p:txBody>
      </p:sp>
      <p:sp>
        <p:nvSpPr>
          <p:cNvPr id="11" name="Oval 10"/>
          <p:cNvSpPr/>
          <p:nvPr/>
        </p:nvSpPr>
        <p:spPr>
          <a:xfrm>
            <a:off x="8952704" y="4363209"/>
            <a:ext cx="1162169" cy="52541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9274018" y="4293195"/>
            <a:ext cx="92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23-28%</a:t>
            </a:r>
          </a:p>
        </p:txBody>
      </p:sp>
      <p:sp>
        <p:nvSpPr>
          <p:cNvPr id="14" name="Oval 13"/>
          <p:cNvSpPr/>
          <p:nvPr/>
        </p:nvSpPr>
        <p:spPr>
          <a:xfrm>
            <a:off x="9499510" y="4955277"/>
            <a:ext cx="1162169" cy="52541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9890282" y="5030592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3%</a:t>
            </a:r>
          </a:p>
        </p:txBody>
      </p:sp>
      <p:sp>
        <p:nvSpPr>
          <p:cNvPr id="17" name="Pladsholder til indhold 2"/>
          <p:cNvSpPr txBox="1">
            <a:spLocks/>
          </p:cNvSpPr>
          <p:nvPr/>
        </p:nvSpPr>
        <p:spPr>
          <a:xfrm>
            <a:off x="8821947" y="3047187"/>
            <a:ext cx="1388854" cy="5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i="1" dirty="0"/>
              <a:t>Brand et al. 2014</a:t>
            </a:r>
          </a:p>
          <a:p>
            <a:pPr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9907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 animBg="1"/>
      <p:bldP spid="12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9B5364-BA93-4DB3-BA7D-ED37BD42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09" y="292750"/>
            <a:ext cx="3718852" cy="1494287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AU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Australian Outcomes: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BDB96-9B04-4DFF-7199-A1D64354D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40" y="2169269"/>
            <a:ext cx="4015058" cy="3546183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82EFB-5169-272D-D6B8-C6857B019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233" y="1039892"/>
            <a:ext cx="4015059" cy="2843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BAC87-0695-D2F0-C45A-1AF6071E1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005" y="4509884"/>
            <a:ext cx="4138287" cy="18589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B7A7DA-6DD4-E8F6-E407-ED98237B5F62}"/>
              </a:ext>
            </a:extLst>
          </p:cNvPr>
          <p:cNvSpPr txBox="1"/>
          <p:nvPr/>
        </p:nvSpPr>
        <p:spPr>
          <a:xfrm>
            <a:off x="1886607" y="5907215"/>
            <a:ext cx="3677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From: GLA:D® Australia Hip and Knee </a:t>
            </a:r>
          </a:p>
          <a:p>
            <a:r>
              <a:rPr lang="en-AU" dirty="0"/>
              <a:t>Annual Report 2023</a:t>
            </a:r>
          </a:p>
        </p:txBody>
      </p:sp>
    </p:spTree>
    <p:extLst>
      <p:ext uri="{BB962C8B-B14F-4D97-AF65-F5344CB8AC3E}">
        <p14:creationId xmlns:p14="http://schemas.microsoft.com/office/powerpoint/2010/main" val="20917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9C2EAC-B646-4BE0-885E-D0BE7FA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694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GLA:D® changes surgery intentions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6B7B74-041C-4936-A35F-1AC9AD2D3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98378"/>
            <a:ext cx="8229600" cy="31354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3200" dirty="0"/>
              <a:t>“Do you have so much trouble and pain from your knee that you want to have surgery?”</a:t>
            </a:r>
          </a:p>
          <a:p>
            <a:pPr marL="0" indent="0" algn="ctr">
              <a:buNone/>
            </a:pPr>
            <a:r>
              <a:rPr lang="en-AU" sz="3200" dirty="0"/>
              <a:t> </a:t>
            </a:r>
          </a:p>
          <a:p>
            <a:pPr lvl="0"/>
            <a:r>
              <a:rPr lang="en-AU" sz="3200" dirty="0"/>
              <a:t>294/1159 said yes at baseline – 25.4% (changed to 50/336 = 14.9% at 3 months)</a:t>
            </a:r>
          </a:p>
        </p:txBody>
      </p:sp>
    </p:spTree>
    <p:extLst>
      <p:ext uri="{BB962C8B-B14F-4D97-AF65-F5344CB8AC3E}">
        <p14:creationId xmlns:p14="http://schemas.microsoft.com/office/powerpoint/2010/main" val="2660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7FEE8-55BF-841D-ECD1-E086044FA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258" y="1253465"/>
            <a:ext cx="6115274" cy="48085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CB0F2-F6B1-3532-5096-C7BC07F2146A}"/>
              </a:ext>
            </a:extLst>
          </p:cNvPr>
          <p:cNvSpPr txBox="1"/>
          <p:nvPr/>
        </p:nvSpPr>
        <p:spPr>
          <a:xfrm>
            <a:off x="493160" y="962833"/>
            <a:ext cx="47055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52M</a:t>
            </a:r>
          </a:p>
          <a:p>
            <a:endParaRPr lang="en-AU" dirty="0"/>
          </a:p>
          <a:p>
            <a:r>
              <a:rPr lang="en-AU" dirty="0"/>
              <a:t>BMI48</a:t>
            </a:r>
          </a:p>
          <a:p>
            <a:r>
              <a:rPr lang="en-AU" dirty="0"/>
              <a:t>Primary carer for son with disability</a:t>
            </a:r>
          </a:p>
          <a:p>
            <a:r>
              <a:rPr lang="en-AU" dirty="0"/>
              <a:t>Rugby injury in teens</a:t>
            </a:r>
          </a:p>
          <a:p>
            <a:r>
              <a:rPr lang="en-AU" dirty="0"/>
              <a:t>Lives in South Burnett</a:t>
            </a:r>
          </a:p>
          <a:p>
            <a:endParaRPr lang="en-AU" dirty="0"/>
          </a:p>
          <a:p>
            <a:r>
              <a:rPr lang="en-AU" dirty="0"/>
              <a:t>Left work in 2022</a:t>
            </a:r>
          </a:p>
          <a:p>
            <a:r>
              <a:rPr lang="en-AU" dirty="0"/>
              <a:t>Advised to delay surgery in 2019 secondary to age and weight. Had steroid injections (short term relief). Seen physio in Kingaroy x 1, simple exercises – not much benefit</a:t>
            </a:r>
          </a:p>
          <a:p>
            <a:endParaRPr lang="en-AU" dirty="0"/>
          </a:p>
          <a:p>
            <a:r>
              <a:rPr lang="en-AU" dirty="0"/>
              <a:t>Re-referred in 2024</a:t>
            </a:r>
          </a:p>
          <a:p>
            <a:r>
              <a:rPr lang="en-AU" dirty="0"/>
              <a:t>VLCD + Telehealth Physio:  WL &gt;20kgs, walking &gt;3kms days, low pain </a:t>
            </a:r>
          </a:p>
          <a:p>
            <a:r>
              <a:rPr lang="en-AU" dirty="0"/>
              <a:t>Nb: May still have arthroplasty secondary to valgus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E4DCC-892D-4C23-4BAC-5123E2B03ADA}"/>
              </a:ext>
            </a:extLst>
          </p:cNvPr>
          <p:cNvSpPr txBox="1"/>
          <p:nvPr/>
        </p:nvSpPr>
        <p:spPr>
          <a:xfrm>
            <a:off x="421241" y="508848"/>
            <a:ext cx="1081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Improving Patient Flow and optimising engagement                             outcomes surgically and non-surgically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31EFA89-7D2F-42BC-8021-BB3C6650530D}"/>
              </a:ext>
            </a:extLst>
          </p:cNvPr>
          <p:cNvSpPr/>
          <p:nvPr/>
        </p:nvSpPr>
        <p:spPr>
          <a:xfrm>
            <a:off x="5675877" y="601315"/>
            <a:ext cx="1078786" cy="1843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62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03C460-E145-4A44-95F2-DB49A4B95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863" y="2356655"/>
            <a:ext cx="4669476" cy="2144689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762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7E6F5E-DCCB-1DB7-6BD1-8E6214AE9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20" y="1284311"/>
            <a:ext cx="7698198" cy="5229305"/>
          </a:xfrm>
        </p:spPr>
        <p:txBody>
          <a:bodyPr>
            <a:normAutofit/>
          </a:bodyPr>
          <a:lstStyle/>
          <a:p>
            <a:r>
              <a:rPr lang="en-AU" dirty="0"/>
              <a:t>Initial assessment 100% virtual</a:t>
            </a:r>
          </a:p>
          <a:p>
            <a:pPr lvl="1"/>
            <a:r>
              <a:rPr lang="en-AU" dirty="0"/>
              <a:t>VC or phone</a:t>
            </a:r>
          </a:p>
          <a:p>
            <a:pPr lvl="1"/>
            <a:r>
              <a:rPr lang="en-AU" dirty="0"/>
              <a:t>Designed to avoid unnecessary patient travel and increase access</a:t>
            </a:r>
          </a:p>
          <a:p>
            <a:pPr lvl="1"/>
            <a:r>
              <a:rPr lang="en-AU" dirty="0"/>
              <a:t>15 minute chart review with 30 minute phone consultation</a:t>
            </a:r>
          </a:p>
          <a:p>
            <a:pPr lvl="2"/>
            <a:r>
              <a:rPr lang="en-AU" dirty="0"/>
              <a:t>Physical chart review</a:t>
            </a:r>
          </a:p>
          <a:p>
            <a:pPr lvl="2"/>
            <a:r>
              <a:rPr lang="en-AU" dirty="0"/>
              <a:t>Images reviewed</a:t>
            </a:r>
          </a:p>
          <a:p>
            <a:pPr lvl="2"/>
            <a:r>
              <a:rPr lang="en-AU" dirty="0"/>
              <a:t>Referrals reviewed</a:t>
            </a:r>
          </a:p>
          <a:p>
            <a:pPr lvl="2"/>
            <a:r>
              <a:rPr lang="en-AU" dirty="0"/>
              <a:t>Viewer used for pharmacy history, hospital presentations, pathology, etc.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0A45D1-E186-1D4E-E51D-BF84C7FCE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What the GPSI clinic looks like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3839A3-644D-C6DD-BCC8-747F47A7FA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04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0577D-C99F-FF39-F017-8AEB2710D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E937C5-534E-4C7E-6207-AEF8A5B3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20" y="1284311"/>
            <a:ext cx="7698198" cy="5229305"/>
          </a:xfrm>
        </p:spPr>
        <p:txBody>
          <a:bodyPr>
            <a:normAutofit/>
          </a:bodyPr>
          <a:lstStyle/>
          <a:p>
            <a:r>
              <a:rPr lang="en-AU" dirty="0"/>
              <a:t>Purpose of the program is explained to patient;</a:t>
            </a:r>
          </a:p>
          <a:p>
            <a:pPr lvl="1"/>
            <a:r>
              <a:rPr lang="en-AU" dirty="0"/>
              <a:t>Holistic approach to care</a:t>
            </a:r>
          </a:p>
          <a:p>
            <a:pPr lvl="1"/>
            <a:r>
              <a:rPr lang="en-AU" dirty="0"/>
              <a:t>Does not replace, but works with regular GP</a:t>
            </a:r>
          </a:p>
          <a:p>
            <a:r>
              <a:rPr lang="en-AU" dirty="0"/>
              <a:t>Open ended questions to patients;</a:t>
            </a:r>
          </a:p>
          <a:p>
            <a:pPr lvl="1"/>
            <a:r>
              <a:rPr lang="en-AU" dirty="0"/>
              <a:t>“What is happening with your joint in your words, and what would you like to see happen”</a:t>
            </a:r>
          </a:p>
          <a:p>
            <a:pPr lvl="1"/>
            <a:r>
              <a:rPr lang="en-AU" dirty="0"/>
              <a:t>All kinds of answers to this question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8634DA-71F8-BEF4-569F-DA953E1EF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3333" y="344384"/>
            <a:ext cx="7733824" cy="700642"/>
          </a:xfrm>
        </p:spPr>
        <p:txBody>
          <a:bodyPr/>
          <a:lstStyle/>
          <a:p>
            <a:r>
              <a:rPr lang="en-AU" dirty="0"/>
              <a:t>What the GPSI clinic looks like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879B32-1FE6-A2E2-A4C8-C533377321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139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23C04-DB69-5B75-28F2-E3AC2566A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88B6EA-A77F-38A9-EC00-99BF4F1C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20" y="1284311"/>
            <a:ext cx="7698198" cy="5229305"/>
          </a:xfrm>
        </p:spPr>
        <p:txBody>
          <a:bodyPr>
            <a:normAutofit/>
          </a:bodyPr>
          <a:lstStyle/>
          <a:p>
            <a:r>
              <a:rPr lang="en-AU" dirty="0"/>
              <a:t>History of illness</a:t>
            </a:r>
          </a:p>
          <a:p>
            <a:r>
              <a:rPr lang="en-AU" dirty="0"/>
              <a:t>Medical history and screening</a:t>
            </a:r>
          </a:p>
          <a:p>
            <a:r>
              <a:rPr lang="en-AU" dirty="0"/>
              <a:t>Discussion of conservative mgmt.</a:t>
            </a:r>
          </a:p>
          <a:p>
            <a:r>
              <a:rPr lang="en-AU" dirty="0"/>
              <a:t>Plan developed with the patient moving forward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Essentially, going through the PHN pathway with the patient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1EB220-1BC5-BAF2-807A-ECE172A8C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What the GPSI clinic looks like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4BB894-1072-7B2B-15A2-2C61B23E51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8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37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E005E-185D-010C-48C2-093C96D93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9D13B3E-BA49-D5D8-C891-1F2E209910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1107" y="1926266"/>
          <a:ext cx="9269787" cy="4357530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5337332">
                  <a:extLst>
                    <a:ext uri="{9D8B030D-6E8A-4147-A177-3AD203B41FA5}">
                      <a16:colId xmlns:a16="http://schemas.microsoft.com/office/drawing/2014/main" val="2653301951"/>
                    </a:ext>
                  </a:extLst>
                </a:gridCol>
                <a:gridCol w="1446073">
                  <a:extLst>
                    <a:ext uri="{9D8B030D-6E8A-4147-A177-3AD203B41FA5}">
                      <a16:colId xmlns:a16="http://schemas.microsoft.com/office/drawing/2014/main" val="2896283479"/>
                    </a:ext>
                  </a:extLst>
                </a:gridCol>
                <a:gridCol w="2486382">
                  <a:extLst>
                    <a:ext uri="{9D8B030D-6E8A-4147-A177-3AD203B41FA5}">
                      <a16:colId xmlns:a16="http://schemas.microsoft.com/office/drawing/2014/main" val="2779645132"/>
                    </a:ext>
                  </a:extLst>
                </a:gridCol>
              </a:tblGrid>
              <a:tr h="599412">
                <a:tc>
                  <a:txBody>
                    <a:bodyPr/>
                    <a:lstStyle/>
                    <a:p>
                      <a:pPr algn="l" fontAlgn="b"/>
                      <a:r>
                        <a:rPr lang="en-AU" sz="26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Initial Pathway</a:t>
                      </a:r>
                      <a:endParaRPr lang="en-AU" sz="2600" b="0" i="0" u="none" strike="noStrike" cap="none" spc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6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AU" sz="2600" b="0" i="0" u="none" strike="noStrike" cap="none" spc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6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AU" sz="2600" b="0" i="0" u="none" strike="noStrike" cap="none" spc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063611"/>
                  </a:ext>
                </a:extLst>
              </a:tr>
              <a:tr h="536874">
                <a:tc>
                  <a:txBody>
                    <a:bodyPr/>
                    <a:lstStyle/>
                    <a:p>
                      <a:pPr algn="l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Deceased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1.23%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051270"/>
                  </a:ext>
                </a:extLst>
              </a:tr>
              <a:tr h="536874">
                <a:tc>
                  <a:txBody>
                    <a:bodyPr/>
                    <a:lstStyle/>
                    <a:p>
                      <a:pPr algn="l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FTA - removed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2.46%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9665"/>
                  </a:ext>
                </a:extLst>
              </a:tr>
              <a:tr h="536874">
                <a:tc>
                  <a:txBody>
                    <a:bodyPr/>
                    <a:lstStyle/>
                    <a:p>
                      <a:pPr algn="l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GPSI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207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63.69%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13594"/>
                  </a:ext>
                </a:extLst>
              </a:tr>
              <a:tr h="536874">
                <a:tc>
                  <a:txBody>
                    <a:bodyPr/>
                    <a:lstStyle/>
                    <a:p>
                      <a:pPr algn="l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OPSC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18.15%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70410"/>
                  </a:ext>
                </a:extLst>
              </a:tr>
              <a:tr h="536874">
                <a:tc>
                  <a:txBody>
                    <a:bodyPr/>
                    <a:lstStyle/>
                    <a:p>
                      <a:pPr algn="l" fontAlgn="b"/>
                      <a:r>
                        <a:rPr lang="en-AU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Surgical</a:t>
                      </a:r>
                      <a:endParaRPr lang="en-AU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8.00%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138871"/>
                  </a:ext>
                </a:extLst>
              </a:tr>
              <a:tr h="536874">
                <a:tc>
                  <a:txBody>
                    <a:bodyPr/>
                    <a:lstStyle/>
                    <a:p>
                      <a:pPr algn="l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Pt declined review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6.46%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875027"/>
                  </a:ext>
                </a:extLst>
              </a:tr>
              <a:tr h="536874">
                <a:tc>
                  <a:txBody>
                    <a:bodyPr/>
                    <a:lstStyle/>
                    <a:p>
                      <a:pPr algn="l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Grand Total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325</a:t>
                      </a:r>
                      <a:endParaRPr lang="en-AU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204" marR="27204" marT="171021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4502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ABE35E9-113F-211C-4062-F38FE7444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7 months of Data</a:t>
            </a:r>
          </a:p>
        </p:txBody>
      </p:sp>
    </p:spTree>
    <p:extLst>
      <p:ext uri="{BB962C8B-B14F-4D97-AF65-F5344CB8AC3E}">
        <p14:creationId xmlns:p14="http://schemas.microsoft.com/office/powerpoint/2010/main" val="1086381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0D5DA-13B1-8A2B-A713-7061AC015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DEE67E9-47DE-5FD5-0A0F-241F46E712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93095" y="1696412"/>
          <a:ext cx="7408068" cy="4916842"/>
        </p:xfrm>
        <a:graphic>
          <a:graphicData uri="http://schemas.openxmlformats.org/drawingml/2006/table">
            <a:tbl>
              <a:tblPr/>
              <a:tblGrid>
                <a:gridCol w="5430440">
                  <a:extLst>
                    <a:ext uri="{9D8B030D-6E8A-4147-A177-3AD203B41FA5}">
                      <a16:colId xmlns:a16="http://schemas.microsoft.com/office/drawing/2014/main" val="4287214889"/>
                    </a:ext>
                  </a:extLst>
                </a:gridCol>
                <a:gridCol w="1977628">
                  <a:extLst>
                    <a:ext uri="{9D8B030D-6E8A-4147-A177-3AD203B41FA5}">
                      <a16:colId xmlns:a16="http://schemas.microsoft.com/office/drawing/2014/main" val="1832845126"/>
                    </a:ext>
                  </a:extLst>
                </a:gridCol>
              </a:tblGrid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GPSI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207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26800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Discharged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010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GPSI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326106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OPSC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  <a:endParaRPr lang="en-AU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965401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Surgical opinion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861810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OPSC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72360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Discharged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730956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GPSI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577645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OPSC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  <a:endParaRPr lang="en-AU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43574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Surgical opinion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933261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ORSC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17753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Discharged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652877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OPSC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AU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525883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Surgical opinion</a:t>
                      </a:r>
                      <a:endParaRPr lang="en-AU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  <a:endParaRPr lang="en-AU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8" marR="12238" marT="12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20557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1C73078-836E-BCAA-9828-37979B311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8" y="244742"/>
            <a:ext cx="7015498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7 months of Data</a:t>
            </a:r>
          </a:p>
        </p:txBody>
      </p:sp>
    </p:spTree>
    <p:extLst>
      <p:ext uri="{BB962C8B-B14F-4D97-AF65-F5344CB8AC3E}">
        <p14:creationId xmlns:p14="http://schemas.microsoft.com/office/powerpoint/2010/main" val="860986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30ED5-E3F4-75C1-B5E9-EE1B1D521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2983C2F-F1DF-84F9-CBC9-0B7640B2ED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5812" y="2375210"/>
          <a:ext cx="10199982" cy="384461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7159685">
                  <a:extLst>
                    <a:ext uri="{9D8B030D-6E8A-4147-A177-3AD203B41FA5}">
                      <a16:colId xmlns:a16="http://schemas.microsoft.com/office/drawing/2014/main" val="4188724667"/>
                    </a:ext>
                  </a:extLst>
                </a:gridCol>
                <a:gridCol w="1236597">
                  <a:extLst>
                    <a:ext uri="{9D8B030D-6E8A-4147-A177-3AD203B41FA5}">
                      <a16:colId xmlns:a16="http://schemas.microsoft.com/office/drawing/2014/main" val="2530137056"/>
                    </a:ext>
                  </a:extLst>
                </a:gridCol>
                <a:gridCol w="1803700">
                  <a:extLst>
                    <a:ext uri="{9D8B030D-6E8A-4147-A177-3AD203B41FA5}">
                      <a16:colId xmlns:a16="http://schemas.microsoft.com/office/drawing/2014/main" val="3736487414"/>
                    </a:ext>
                  </a:extLst>
                </a:gridCol>
              </a:tblGrid>
              <a:tr h="49556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Outcomes from Surgical Review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615752"/>
                  </a:ext>
                </a:extLst>
              </a:tr>
              <a:tr h="49556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Discharged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9.70%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599860"/>
                  </a:ext>
                </a:extLst>
              </a:tr>
              <a:tr h="455599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ESWL</a:t>
                      </a:r>
                      <a:endParaRPr lang="en-AU" sz="1600" b="0" i="0" u="none" strike="noStrike" cap="none" spc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endParaRPr lang="en-AU" sz="1600" b="0" i="0" u="none" strike="noStrike" cap="none" spc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62.69%</a:t>
                      </a:r>
                      <a:endParaRPr lang="en-AU" sz="1600" b="0" i="0" u="none" strike="noStrike" cap="none" spc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710089"/>
                  </a:ext>
                </a:extLst>
              </a:tr>
              <a:tr h="49556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FTA - discharged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1.49%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281536"/>
                  </a:ext>
                </a:extLst>
              </a:tr>
              <a:tr h="455599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GPSI for optimisation</a:t>
                      </a:r>
                      <a:endParaRPr lang="en-AU" sz="1600" b="0" i="0" u="none" strike="noStrike" cap="none" spc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AU" sz="1600" b="0" i="0" u="none" strike="noStrike" cap="none" spc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13.43%</a:t>
                      </a:r>
                      <a:endParaRPr lang="en-AU" sz="1600" b="0" i="0" u="none" strike="noStrike" cap="none" spc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276208"/>
                  </a:ext>
                </a:extLst>
              </a:tr>
              <a:tr h="49556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Not OA - further investigations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6.72%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505596"/>
                  </a:ext>
                </a:extLst>
              </a:tr>
              <a:tr h="455599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OPSC</a:t>
                      </a:r>
                      <a:endParaRPr lang="en-AU" sz="1600" b="0" i="0" u="none" strike="noStrike" cap="none" spc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AU" sz="1600" b="0" i="0" u="none" strike="noStrike" cap="none" spc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5.97%</a:t>
                      </a:r>
                      <a:endParaRPr lang="en-AU" sz="1600" b="0" i="0" u="none" strike="noStrike" cap="none" spc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871495"/>
                  </a:ext>
                </a:extLst>
              </a:tr>
              <a:tr h="49556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Grand Total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741" marR="30741" marT="83926" marB="83926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83005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4C811B-1487-62CA-F61F-F6A57CD08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8" y="244742"/>
            <a:ext cx="7015498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7 months of Data</a:t>
            </a:r>
          </a:p>
        </p:txBody>
      </p:sp>
    </p:spTree>
    <p:extLst>
      <p:ext uri="{BB962C8B-B14F-4D97-AF65-F5344CB8AC3E}">
        <p14:creationId xmlns:p14="http://schemas.microsoft.com/office/powerpoint/2010/main" val="313816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88F6B-1957-430F-C8D5-AE27C51BF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C8D2E3-9C8E-46AD-68FE-C7408CB3A0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8683" y="1926266"/>
          <a:ext cx="9834635" cy="4357534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7050482">
                  <a:extLst>
                    <a:ext uri="{9D8B030D-6E8A-4147-A177-3AD203B41FA5}">
                      <a16:colId xmlns:a16="http://schemas.microsoft.com/office/drawing/2014/main" val="1727663101"/>
                    </a:ext>
                  </a:extLst>
                </a:gridCol>
                <a:gridCol w="1049960">
                  <a:extLst>
                    <a:ext uri="{9D8B030D-6E8A-4147-A177-3AD203B41FA5}">
                      <a16:colId xmlns:a16="http://schemas.microsoft.com/office/drawing/2014/main" val="1683141531"/>
                    </a:ext>
                  </a:extLst>
                </a:gridCol>
                <a:gridCol w="1734193">
                  <a:extLst>
                    <a:ext uri="{9D8B030D-6E8A-4147-A177-3AD203B41FA5}">
                      <a16:colId xmlns:a16="http://schemas.microsoft.com/office/drawing/2014/main" val="2852648467"/>
                    </a:ext>
                  </a:extLst>
                </a:gridCol>
              </a:tblGrid>
              <a:tr h="43113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Barriers Identified</a:t>
                      </a:r>
                      <a:endParaRPr lang="en-AU" sz="1800" b="0" i="0" u="none" strike="noStrike" cap="none" spc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AU" sz="1800" b="0" i="0" u="none" strike="noStrike" cap="none" spc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AU" sz="1800" b="0" i="0" u="none" strike="noStrike" cap="none" spc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675068"/>
                  </a:ext>
                </a:extLst>
              </a:tr>
              <a:tr h="3926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Weight loss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11.11%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48680"/>
                  </a:ext>
                </a:extLst>
              </a:tr>
              <a:tr h="39264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HBA1c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3.70%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150"/>
                  </a:ext>
                </a:extLst>
              </a:tr>
              <a:tr h="39264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Smoking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6.17%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93182"/>
                  </a:ext>
                </a:extLst>
              </a:tr>
              <a:tr h="39264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Skin condition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2.16%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26214"/>
                  </a:ext>
                </a:extLst>
              </a:tr>
              <a:tr h="39264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Other medical condition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6.79%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5715"/>
                  </a:ext>
                </a:extLst>
              </a:tr>
              <a:tr h="39264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Needs conservative management trial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35.80%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65982"/>
                  </a:ext>
                </a:extLst>
              </a:tr>
              <a:tr h="39264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Illicit substance use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0.62%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249753"/>
                  </a:ext>
                </a:extLst>
              </a:tr>
              <a:tr h="39264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Dental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0.93%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54719"/>
                  </a:ext>
                </a:extLst>
              </a:tr>
              <a:tr h="39264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No barriers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32.72%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95680"/>
                  </a:ext>
                </a:extLst>
              </a:tr>
              <a:tr h="39264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5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324</a:t>
                      </a:r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2294" marR="22294" marT="115482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10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B94BBB8-C8F1-7584-F82B-47FB226F6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7 months of Data</a:t>
            </a:r>
          </a:p>
        </p:txBody>
      </p:sp>
    </p:spTree>
    <p:extLst>
      <p:ext uri="{BB962C8B-B14F-4D97-AF65-F5344CB8AC3E}">
        <p14:creationId xmlns:p14="http://schemas.microsoft.com/office/powerpoint/2010/main" val="782269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EDF8B-7453-396A-5542-677862925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298BC7-8D4E-4624-BCC9-9496FB64A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19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514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25D06-7E7A-AE67-AAE6-D48B8BD29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265DC4-9443-DF8C-6CAC-337A69832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20" y="1284311"/>
            <a:ext cx="7698198" cy="5229305"/>
          </a:xfrm>
        </p:spPr>
        <p:txBody>
          <a:bodyPr>
            <a:normAutofit/>
          </a:bodyPr>
          <a:lstStyle/>
          <a:p>
            <a:r>
              <a:rPr lang="en-AU" dirty="0"/>
              <a:t>Pathways are not mutually exclusive</a:t>
            </a:r>
          </a:p>
          <a:p>
            <a:pPr lvl="1"/>
            <a:r>
              <a:rPr lang="en-AU" dirty="0"/>
              <a:t>Many patients will be seeing OPSC, while still under GPSI for other medical conditions, while being discussed with ORSC</a:t>
            </a:r>
          </a:p>
          <a:p>
            <a:pPr lvl="1"/>
            <a:r>
              <a:rPr lang="en-AU" dirty="0"/>
              <a:t>Patients are discharged only as part of joint decision making</a:t>
            </a:r>
          </a:p>
          <a:p>
            <a:pPr lvl="1"/>
            <a:r>
              <a:rPr lang="en-AU" dirty="0"/>
              <a:t>Those requiring coaching and frequent input are reviewed monthly, occasionally more frequently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2132DC-4FB8-48C9-C05A-2B9BA0D10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Pathways and discharge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981FBE-EE98-F073-ACE6-6F18B4CFB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40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B979-2A57-111D-E502-A82382E27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628CEB-1FF5-FEEC-319E-0CE6BDC2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20" y="1284311"/>
            <a:ext cx="7698198" cy="5229305"/>
          </a:xfrm>
        </p:spPr>
        <p:txBody>
          <a:bodyPr>
            <a:normAutofit/>
          </a:bodyPr>
          <a:lstStyle/>
          <a:p>
            <a:r>
              <a:rPr lang="en-AU" dirty="0"/>
              <a:t>Medicare item numbers are not billed, including CCMPs, etc</a:t>
            </a:r>
          </a:p>
          <a:p>
            <a:r>
              <a:rPr lang="en-AU" dirty="0"/>
              <a:t>Medications which require frequent follow up with usual GP are not commenced in the clinic</a:t>
            </a:r>
          </a:p>
          <a:p>
            <a:r>
              <a:rPr lang="en-AU" dirty="0"/>
              <a:t>Medical conditions outside of the scope of the clinic are not managed in this space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B36DCD-D894-89A4-A6FD-B1B7529C6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1894" y="583669"/>
            <a:ext cx="7808120" cy="700642"/>
          </a:xfrm>
        </p:spPr>
        <p:txBody>
          <a:bodyPr>
            <a:normAutofit fontScale="90000"/>
          </a:bodyPr>
          <a:lstStyle/>
          <a:p>
            <a:r>
              <a:rPr lang="en-AU" dirty="0"/>
              <a:t>What doesn’t happen as part of the clinic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4FEC7A-EDC3-18CA-D5D6-3F2286E5F3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807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DCFC1-EB68-9E18-A9D1-9199F7FF0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37BE50-1CC4-FABD-8C9E-3CF6A04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20" y="1284311"/>
            <a:ext cx="7698198" cy="5229305"/>
          </a:xfrm>
        </p:spPr>
        <p:txBody>
          <a:bodyPr>
            <a:normAutofit/>
          </a:bodyPr>
          <a:lstStyle/>
          <a:p>
            <a:r>
              <a:rPr lang="en-AU" dirty="0"/>
              <a:t>Developed through the PHN in discussion with Director Orthopaedics, Physiotherapy and key stakeholders working in this space</a:t>
            </a:r>
          </a:p>
          <a:p>
            <a:pPr lvl="1"/>
            <a:r>
              <a:rPr lang="en-AU" b="1" dirty="0"/>
              <a:t>Knee Osteoarthritis (OA)</a:t>
            </a:r>
          </a:p>
          <a:p>
            <a:pPr lvl="1"/>
            <a:r>
              <a:rPr lang="en-AU" b="1" dirty="0"/>
              <a:t>Hip and Knee Joint Replacement</a:t>
            </a:r>
          </a:p>
          <a:p>
            <a:pPr lvl="2"/>
            <a:r>
              <a:rPr lang="en-AU" sz="1400" b="1" dirty="0"/>
              <a:t>https://darlingdownsdraft.communityhealthpathways.org/14146.htm</a:t>
            </a:r>
          </a:p>
          <a:p>
            <a:pPr lvl="2"/>
            <a:r>
              <a:rPr lang="en-AU" sz="1400" b="1" dirty="0"/>
              <a:t>https://darlingdownsdraft.communityhealthpathways.org/16195.htm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C51114-9DC3-3202-E3A5-096C8E105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Clinical Guidelines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78E2F8-CA5F-4952-9D11-B73710EE4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384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74AEC-5726-4A27-E8F1-BDF97FAEC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3A1C16-759B-3987-B29A-0EFF1016D3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5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28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823DC6-BE48-81DC-2501-A2FA2CAD2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D600E-A9ED-42D7-8BD2-8F04BF374F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093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5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A181-9F44-E239-8147-F936A8E96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750" y="3777051"/>
            <a:ext cx="8553061" cy="853435"/>
          </a:xfrm>
        </p:spPr>
        <p:txBody>
          <a:bodyPr/>
          <a:lstStyle/>
          <a:p>
            <a:r>
              <a:rPr lang="en-AU" dirty="0"/>
              <a:t>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66703-C3BE-BDD4-7658-A3900FCD5685}"/>
              </a:ext>
            </a:extLst>
          </p:cNvPr>
          <p:cNvSpPr txBox="1"/>
          <p:nvPr/>
        </p:nvSpPr>
        <p:spPr>
          <a:xfrm>
            <a:off x="664750" y="4739817"/>
            <a:ext cx="7412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en-AU" dirty="0"/>
              <a:t>Introduction to referral and management pathways</a:t>
            </a:r>
          </a:p>
          <a:p>
            <a:endParaRPr lang="en-AU" dirty="0"/>
          </a:p>
          <a:p>
            <a:r>
              <a:rPr lang="en-AU" dirty="0"/>
              <a:t>Discussion of outcomes to date</a:t>
            </a:r>
          </a:p>
          <a:p>
            <a:endParaRPr lang="en-AU" dirty="0"/>
          </a:p>
          <a:p>
            <a:r>
              <a:rPr lang="en-A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13073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146E2-54B5-4B94-042E-C6FBFD302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66E6C7-B27F-05D8-8A7D-30B003FF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8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A138C-68BA-36C4-DBA5-795CB7BAE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A9329D-2350-B25D-D5ED-7A6B4362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9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7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595DC0-466E-9E46-E1FF-E327C88F7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B52165-CC6E-8551-9295-22A960BE73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2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50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F3492-CB27-78EB-9C6D-AD384BF84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88E1F8-0E5E-DA35-2810-D3FEF990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2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5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5C4837-FB36-38B9-93A8-C4369910E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9DCF65-0853-4EA1-1BF3-47A08FAC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" y="635794"/>
            <a:ext cx="12128844" cy="55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3A21F-8F43-A4E4-D3A5-0ED4AA878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5EDBB-2F66-57D4-F820-699EE38271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76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2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EEB5A-BB70-71CA-78B9-61D0F945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D2E4F-5892-5E7B-7261-2D77C4A5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9" b="1649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4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6AE2F-7087-B78E-72F3-FCB304E9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5E27D-BB9C-68D1-D4D7-9D0395E6F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87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21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8C21FE-C91F-C38E-870E-194654952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E6202-0C35-DA59-3241-8ACBDC58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679"/>
            <a:ext cx="12134173" cy="50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18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F3E9A-2A58-407C-5021-3ADD8E5C3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92DB4-3C55-AF93-9965-8ACFF152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79"/>
            <a:ext cx="12176986" cy="61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1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AA0CB8-8E7E-C87B-428C-ECA7BC40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82" y="392731"/>
            <a:ext cx="10909640" cy="13686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j-lt"/>
                <a:cs typeface="+mj-cs"/>
              </a:rPr>
              <a:t>Who are we talking about? Referrals to orthopedics for management</a:t>
            </a:r>
          </a:p>
        </p:txBody>
      </p:sp>
      <p:pic>
        <p:nvPicPr>
          <p:cNvPr id="3" name="Picture 2" descr="X-ray of a knee joint&#10;&#10;Description automatically generated">
            <a:extLst>
              <a:ext uri="{FF2B5EF4-FFF2-40B4-BE49-F238E27FC236}">
                <a16:creationId xmlns:a16="http://schemas.microsoft.com/office/drawing/2014/main" id="{17E5B4AC-5BF5-0A32-D98F-D8528D7A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90" y="2148167"/>
            <a:ext cx="4905828" cy="3605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124DB0-54EC-82E8-4C05-897DD2D04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" y="2154076"/>
            <a:ext cx="3921401" cy="3624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5B1E60-FAD7-8D31-590D-A9577F64FBAE}"/>
              </a:ext>
            </a:extLst>
          </p:cNvPr>
          <p:cNvSpPr txBox="1"/>
          <p:nvPr/>
        </p:nvSpPr>
        <p:spPr>
          <a:xfrm>
            <a:off x="778982" y="5994928"/>
            <a:ext cx="1107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Odds of poor response in tertiary setting increased with greater frontal plan varus alignment (OR 1.35) and Severe radiographic (compared to mild) changes (OR 3.11)</a:t>
            </a:r>
            <a:r>
              <a:rPr lang="da-DK" sz="1200" dirty="0">
                <a:solidFill>
                  <a:srgbClr val="FF0000"/>
                </a:solidFill>
              </a:rPr>
              <a:t>(O'Leary, Raymer, Conroy et al. 2020)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238F0-DF6E-CA3F-AE7E-8E615DA23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0F67E-D5D9-A777-85FD-207AB029C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" y="451348"/>
            <a:ext cx="12051100" cy="593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67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D33E43-81BB-4A3B-AF8D-F31BB58C4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9A10E-0E3A-BACA-BF4D-79A7A9AD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4" y="759970"/>
            <a:ext cx="11972727" cy="529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29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955BB-88AD-F030-2D2A-1071BD139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B3475-02A5-6BC5-E723-4BFFB9084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3" y="213682"/>
            <a:ext cx="11674598" cy="65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25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DC7F8C-5E55-F4E1-08CA-B2B340A40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7ECCF-D6CE-9643-76A1-8111E3BAF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406649"/>
            <a:ext cx="10905066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68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5118B-ED27-250D-DD48-4E1EFFB00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03C349-F598-30FB-7177-E8927CF2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20" y="1284311"/>
            <a:ext cx="7698198" cy="5229305"/>
          </a:xfrm>
        </p:spPr>
        <p:txBody>
          <a:bodyPr>
            <a:normAutofit/>
          </a:bodyPr>
          <a:lstStyle/>
          <a:p>
            <a:r>
              <a:rPr lang="en-AU" dirty="0"/>
              <a:t>Vast majority of patients are just happy to have contact and information</a:t>
            </a:r>
          </a:p>
          <a:p>
            <a:r>
              <a:rPr lang="en-AU" dirty="0"/>
              <a:t>Very rarely there is the patient who refuses to engage; will talk to a surgeon only</a:t>
            </a:r>
          </a:p>
          <a:p>
            <a:r>
              <a:rPr lang="en-AU" dirty="0"/>
              <a:t>Full spectrum of patient health knowledge. Some will be “fixed” with self-initiated conservative management, some their health will </a:t>
            </a:r>
            <a:r>
              <a:rPr lang="en-AU"/>
              <a:t>have massively declined </a:t>
            </a: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3D2D25-6721-BF2F-422C-E1A76E3DF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Patient experience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A87B71D-9D83-DB56-9E1D-C705E8CCD8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049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BDFB0-4E2A-0964-B31D-C1F8125E5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481E2B-71A3-1466-1EF4-5ECA59D31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144" y="1284311"/>
            <a:ext cx="7698198" cy="5229305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Deny any knowledge of smoking cessation</a:t>
            </a:r>
          </a:p>
          <a:p>
            <a:pPr lvl="1"/>
            <a:r>
              <a:rPr lang="en-AU" dirty="0"/>
              <a:t>“When I had my last knee done, the nurse used to wheel me down and we had a smoke together”</a:t>
            </a:r>
          </a:p>
          <a:p>
            <a:r>
              <a:rPr lang="en-AU" dirty="0"/>
              <a:t>Expectation that a hip or knee replacement is a 100% cure</a:t>
            </a:r>
          </a:p>
          <a:p>
            <a:pPr lvl="1"/>
            <a:r>
              <a:rPr lang="en-AU" dirty="0"/>
              <a:t>Reflected by the significant number of patients who go on to decline surgery</a:t>
            </a:r>
          </a:p>
          <a:p>
            <a:r>
              <a:rPr lang="en-AU" dirty="0"/>
              <a:t>That it is the only possible path</a:t>
            </a:r>
          </a:p>
          <a:p>
            <a:pPr lvl="1"/>
            <a:r>
              <a:rPr lang="en-AU" dirty="0"/>
              <a:t>Bone on bone</a:t>
            </a:r>
          </a:p>
          <a:p>
            <a:pPr lvl="1"/>
            <a:r>
              <a:rPr lang="en-AU" dirty="0"/>
              <a:t>Completely worn out</a:t>
            </a:r>
          </a:p>
          <a:p>
            <a:pPr lvl="1"/>
            <a:r>
              <a:rPr lang="en-AU" dirty="0"/>
              <a:t>Needs replacing the same as a worn out part in a car</a:t>
            </a:r>
          </a:p>
          <a:p>
            <a:pPr marL="457200" lvl="1" indent="0">
              <a:buNone/>
            </a:pPr>
            <a:r>
              <a:rPr lang="en-AU" dirty="0"/>
              <a:t>								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0384E8-7665-228B-ADD4-59B30AFBA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Patient comments</a:t>
            </a:r>
          </a:p>
        </p:txBody>
      </p:sp>
    </p:spTree>
    <p:extLst>
      <p:ext uri="{BB962C8B-B14F-4D97-AF65-F5344CB8AC3E}">
        <p14:creationId xmlns:p14="http://schemas.microsoft.com/office/powerpoint/2010/main" val="4099308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A9E2D-2DE3-E9B4-8655-19F9A95D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27E5D6-0E51-C12E-63E1-B96FCE944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040" y="1200550"/>
            <a:ext cx="7698198" cy="5229305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To keep up with increasing service demand and to improve waiting times for review, intent is to at least double FTE</a:t>
            </a:r>
          </a:p>
          <a:p>
            <a:r>
              <a:rPr lang="en-AU" dirty="0"/>
              <a:t>Methods to improve information to the patient early in the journey</a:t>
            </a:r>
          </a:p>
          <a:p>
            <a:r>
              <a:rPr lang="en-AU" dirty="0"/>
              <a:t>Research into patient centred outcomes and clinical outcomes</a:t>
            </a:r>
          </a:p>
          <a:p>
            <a:r>
              <a:rPr lang="en-AU" dirty="0"/>
              <a:t>Work with General Practitioners and Allied Health services both public and private to achieve best conservative management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453165-D762-8590-0BDD-4F4E77410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Where to</a:t>
            </a:r>
          </a:p>
        </p:txBody>
      </p:sp>
    </p:spTree>
    <p:extLst>
      <p:ext uri="{BB962C8B-B14F-4D97-AF65-F5344CB8AC3E}">
        <p14:creationId xmlns:p14="http://schemas.microsoft.com/office/powerpoint/2010/main" val="480942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3F3EF3-7EA7-AC02-5911-B1A3498A3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>
                <a:hlinkClick r:id="rId2"/>
              </a:rPr>
              <a:t>Aus Clinical Care Standards Knee OA – 2024</a:t>
            </a:r>
            <a:r>
              <a:rPr lang="en-AU" sz="2800" dirty="0"/>
              <a:t> : Great patient resources as well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>
                <a:hlinkClick r:id="rId3"/>
              </a:rPr>
              <a:t>RACGP guidelines hip and knee OA – 2018</a:t>
            </a:r>
            <a:endParaRPr lang="en-AU" sz="2800" dirty="0"/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>
                <a:hlinkClick r:id="rId4"/>
              </a:rPr>
              <a:t>UQ Masters Presentations – Gwen Jull Oration – Professor Rana Hinman 2024 – 14min onwards </a:t>
            </a:r>
            <a:r>
              <a:rPr lang="en-AU" sz="2800" dirty="0"/>
              <a:t>: highlight obesity contextual factors and difficulties with OA Mx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>
                <a:hlinkClick r:id="rId5"/>
              </a:rPr>
              <a:t>Lancet Seminar on OA – Published January 2025 </a:t>
            </a:r>
            <a:endParaRPr lang="en-AU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C7A39A-ED04-86CC-6D7B-21B7B96C9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Clinical resources ~ 2-3 hours</a:t>
            </a:r>
          </a:p>
        </p:txBody>
      </p:sp>
    </p:spTree>
    <p:extLst>
      <p:ext uri="{BB962C8B-B14F-4D97-AF65-F5344CB8AC3E}">
        <p14:creationId xmlns:p14="http://schemas.microsoft.com/office/powerpoint/2010/main" val="306873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037988-219B-F082-FBB8-955FFD588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20" y="1045026"/>
            <a:ext cx="7443376" cy="444065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9C8DA2-C061-F04D-B3CF-2CCF466C61C9}"/>
              </a:ext>
            </a:extLst>
          </p:cNvPr>
          <p:cNvSpPr txBox="1"/>
          <p:nvPr/>
        </p:nvSpPr>
        <p:spPr>
          <a:xfrm>
            <a:off x="363241" y="5485677"/>
            <a:ext cx="7066722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000" i="1" dirty="0"/>
              <a:t>O'Leary, S., Raymer, M., Window, P et al.(2020). Patient characteristics associated with a poor response to non-surgical multidisciplinary management of knee osteoarthritis: a multisite prospective longitudinal study in an advanced practice physiotherapist-led tertiary service. BMJ Open, 10(10), e037070. https://doi.org/10.1136/bmjopen-2020-037070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00BAB-115B-9D32-76F6-8F4495D6873F}"/>
              </a:ext>
            </a:extLst>
          </p:cNvPr>
          <p:cNvSpPr txBox="1"/>
          <p:nvPr/>
        </p:nvSpPr>
        <p:spPr>
          <a:xfrm>
            <a:off x="7580243" y="2017921"/>
            <a:ext cx="4532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114/238 participants recorded a poor response to non-surgical treatment</a:t>
            </a:r>
          </a:p>
          <a:p>
            <a:endParaRPr lang="en-AU" dirty="0"/>
          </a:p>
          <a:p>
            <a:r>
              <a:rPr lang="en-AU" dirty="0"/>
              <a:t>Odds of </a:t>
            </a:r>
            <a:r>
              <a:rPr lang="en-AU" b="1" dirty="0"/>
              <a:t>poor response decreased </a:t>
            </a:r>
            <a:r>
              <a:rPr lang="en-AU" dirty="0"/>
              <a:t>with: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Higher expectations of benefit (OR 0.74)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Higher self reported knee function (0.67)</a:t>
            </a:r>
          </a:p>
        </p:txBody>
      </p:sp>
    </p:spTree>
    <p:extLst>
      <p:ext uri="{BB962C8B-B14F-4D97-AF65-F5344CB8AC3E}">
        <p14:creationId xmlns:p14="http://schemas.microsoft.com/office/powerpoint/2010/main" val="368117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D4AA0B-80F5-AD20-F9E6-FD6BFB11C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43" y="204030"/>
            <a:ext cx="11377692" cy="700642"/>
          </a:xfrm>
        </p:spPr>
        <p:txBody>
          <a:bodyPr>
            <a:normAutofit/>
          </a:bodyPr>
          <a:lstStyle/>
          <a:p>
            <a:r>
              <a:rPr lang="en-AU" dirty="0"/>
              <a:t>What are the metrics of success?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5ECA6-67C4-B340-ADBE-780C5AC6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43" y="1035266"/>
            <a:ext cx="7376809" cy="4912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B73698-11C0-2010-4191-AB0C9ABE13EE}"/>
              </a:ext>
            </a:extLst>
          </p:cNvPr>
          <p:cNvSpPr txBox="1"/>
          <p:nvPr/>
        </p:nvSpPr>
        <p:spPr>
          <a:xfrm>
            <a:off x="7791855" y="813844"/>
            <a:ext cx="39003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Email from Ortho GP</a:t>
            </a:r>
          </a:p>
          <a:p>
            <a:endParaRPr lang="en-AU" dirty="0"/>
          </a:p>
          <a:p>
            <a:r>
              <a:rPr lang="en-AU" dirty="0"/>
              <a:t>Coexisting CLBP, knee pain, neuropathic leg pain, depression, social stressors</a:t>
            </a:r>
          </a:p>
          <a:p>
            <a:endParaRPr lang="en-AU" dirty="0"/>
          </a:p>
          <a:p>
            <a:r>
              <a:rPr lang="en-AU" dirty="0"/>
              <a:t>OPSC – 4 x physio, 3 x OT, 2 x psych, social worker review pending</a:t>
            </a:r>
          </a:p>
          <a:p>
            <a:endParaRPr lang="en-AU" dirty="0"/>
          </a:p>
          <a:p>
            <a:r>
              <a:rPr lang="en-AU" dirty="0"/>
              <a:t>GP workup for diabetes, peripheral oedema Mx (via OT)</a:t>
            </a:r>
          </a:p>
          <a:p>
            <a:endParaRPr lang="en-AU" dirty="0"/>
          </a:p>
          <a:p>
            <a:r>
              <a:rPr lang="en-AU" dirty="0"/>
              <a:t>Patient functional/coping much better : ‘’not sure on arthroplasty yet’’</a:t>
            </a:r>
          </a:p>
          <a:p>
            <a:endParaRPr lang="en-AU" dirty="0"/>
          </a:p>
          <a:p>
            <a:r>
              <a:rPr lang="en-AU" dirty="0"/>
              <a:t>GP Ortho - ‘’patient centre, coordinate care to manage a complex patient, fantastic system” </a:t>
            </a:r>
          </a:p>
          <a:p>
            <a:r>
              <a:rPr lang="en-A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68062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4631DD-CDBD-B484-CB62-625BF7E6F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660" y="1510045"/>
            <a:ext cx="7362825" cy="4267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0D9346-06E4-8DE7-8ED5-23BF794B4E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Healthcare problem (not unique to OA)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3BC8E-1A28-1551-DBE0-94793AA17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52" y="1195081"/>
            <a:ext cx="4450613" cy="1932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4C3CCB-528D-808A-2AB6-87A5FFB6C5AF}"/>
              </a:ext>
            </a:extLst>
          </p:cNvPr>
          <p:cNvSpPr txBox="1"/>
          <p:nvPr/>
        </p:nvSpPr>
        <p:spPr>
          <a:xfrm>
            <a:off x="328515" y="3468921"/>
            <a:ext cx="4366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Cost of replacement Increase - $19k to $30K</a:t>
            </a:r>
          </a:p>
          <a:p>
            <a:endParaRPr lang="en-AU" dirty="0"/>
          </a:p>
          <a:p>
            <a:r>
              <a:rPr lang="en-AU" dirty="0"/>
              <a:t>Obesity and ageing populations</a:t>
            </a:r>
          </a:p>
          <a:p>
            <a:endParaRPr lang="en-AU" dirty="0"/>
          </a:p>
          <a:p>
            <a:r>
              <a:rPr lang="en-AU" dirty="0"/>
              <a:t>Increase obesity rates account for additional 25,000 additional TKRs by 2030</a:t>
            </a:r>
          </a:p>
        </p:txBody>
      </p:sp>
    </p:spTree>
    <p:extLst>
      <p:ext uri="{BB962C8B-B14F-4D97-AF65-F5344CB8AC3E}">
        <p14:creationId xmlns:p14="http://schemas.microsoft.com/office/powerpoint/2010/main" val="120868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DCF63B-4A7A-2C53-117F-1096F2F3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36" y="1413519"/>
            <a:ext cx="10931627" cy="48077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35% decline  in public hospital elective surgery since COVID </a:t>
            </a:r>
            <a:r>
              <a:rPr lang="it-IT" sz="1200" dirty="0"/>
              <a:t>(Wall, Vertullo et al. 2024)</a:t>
            </a:r>
          </a:p>
          <a:p>
            <a:pPr marL="0" indent="0">
              <a:buNone/>
            </a:pPr>
            <a:endParaRPr lang="en-AU" sz="12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Only 2% of patients experience clinical meaningful weight loss prior to surgery at DDH despite attempts</a:t>
            </a:r>
            <a:r>
              <a:rPr lang="en-AU" sz="1200" dirty="0"/>
              <a:t>(Wall, Lee et al. 2024)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kern="0" dirty="0">
                <a:effectLst/>
                <a:latin typeface="+mn-lt"/>
                <a:ea typeface="Times New Roman" panose="02020603050405020304" pitchFamily="18" charset="0"/>
              </a:rPr>
              <a:t>Longer surgical waiting times increases the personal burden of pain and disability, reduce quality of life (QOL), and worsen post-operative outcomes</a:t>
            </a:r>
            <a:r>
              <a:rPr lang="en-AU" sz="1200" kern="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en-AU" sz="1200" kern="0" dirty="0">
                <a:effectLst/>
                <a:latin typeface="+mj-lt"/>
                <a:ea typeface="Times New Roman" panose="02020603050405020304" pitchFamily="18" charset="0"/>
              </a:rPr>
              <a:t>Lingard 2004)</a:t>
            </a:r>
            <a:endParaRPr lang="en-AU" sz="2000" dirty="0">
              <a:latin typeface="+mj-lt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69183-C327-9EBE-BB52-C57978C4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36" y="413958"/>
            <a:ext cx="11377692" cy="700642"/>
          </a:xfrm>
        </p:spPr>
        <p:txBody>
          <a:bodyPr/>
          <a:lstStyle/>
          <a:p>
            <a:r>
              <a:rPr lang="en-AU" dirty="0"/>
              <a:t>Local Problem</a:t>
            </a:r>
          </a:p>
        </p:txBody>
      </p:sp>
    </p:spTree>
    <p:extLst>
      <p:ext uri="{BB962C8B-B14F-4D97-AF65-F5344CB8AC3E}">
        <p14:creationId xmlns:p14="http://schemas.microsoft.com/office/powerpoint/2010/main" val="51929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63F174-F42E-699B-EFC1-A87C3199F07D}"/>
              </a:ext>
            </a:extLst>
          </p:cNvPr>
          <p:cNvGrpSpPr/>
          <p:nvPr/>
        </p:nvGrpSpPr>
        <p:grpSpPr>
          <a:xfrm>
            <a:off x="1066898" y="929181"/>
            <a:ext cx="10058204" cy="4808537"/>
            <a:chOff x="683675" y="1284288"/>
            <a:chExt cx="10058204" cy="4808537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A850FA32-3908-AE0C-54E9-42D042A6F1EF}"/>
                </a:ext>
              </a:extLst>
            </p:cNvPr>
            <p:cNvSpPr/>
            <p:nvPr/>
          </p:nvSpPr>
          <p:spPr>
            <a:xfrm>
              <a:off x="1450083" y="1284288"/>
              <a:ext cx="9291796" cy="4808537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D41E5A-EB12-BC45-74BB-055FA37C9582}"/>
                </a:ext>
              </a:extLst>
            </p:cNvPr>
            <p:cNvSpPr/>
            <p:nvPr/>
          </p:nvSpPr>
          <p:spPr>
            <a:xfrm>
              <a:off x="683675" y="2726849"/>
              <a:ext cx="1377883" cy="1923414"/>
            </a:xfrm>
            <a:custGeom>
              <a:avLst/>
              <a:gdLst>
                <a:gd name="connsiteX0" fmla="*/ 0 w 1377883"/>
                <a:gd name="connsiteY0" fmla="*/ 229652 h 1923414"/>
                <a:gd name="connsiteX1" fmla="*/ 229652 w 1377883"/>
                <a:gd name="connsiteY1" fmla="*/ 0 h 1923414"/>
                <a:gd name="connsiteX2" fmla="*/ 1148231 w 1377883"/>
                <a:gd name="connsiteY2" fmla="*/ 0 h 1923414"/>
                <a:gd name="connsiteX3" fmla="*/ 1377883 w 1377883"/>
                <a:gd name="connsiteY3" fmla="*/ 229652 h 1923414"/>
                <a:gd name="connsiteX4" fmla="*/ 1377883 w 1377883"/>
                <a:gd name="connsiteY4" fmla="*/ 1693762 h 1923414"/>
                <a:gd name="connsiteX5" fmla="*/ 1148231 w 1377883"/>
                <a:gd name="connsiteY5" fmla="*/ 1923414 h 1923414"/>
                <a:gd name="connsiteX6" fmla="*/ 229652 w 1377883"/>
                <a:gd name="connsiteY6" fmla="*/ 1923414 h 1923414"/>
                <a:gd name="connsiteX7" fmla="*/ 0 w 1377883"/>
                <a:gd name="connsiteY7" fmla="*/ 1693762 h 1923414"/>
                <a:gd name="connsiteX8" fmla="*/ 0 w 1377883"/>
                <a:gd name="connsiteY8" fmla="*/ 229652 h 192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883" h="1923414">
                  <a:moveTo>
                    <a:pt x="0" y="229652"/>
                  </a:moveTo>
                  <a:cubicBezTo>
                    <a:pt x="0" y="102819"/>
                    <a:pt x="102819" y="0"/>
                    <a:pt x="229652" y="0"/>
                  </a:cubicBezTo>
                  <a:lnTo>
                    <a:pt x="1148231" y="0"/>
                  </a:lnTo>
                  <a:cubicBezTo>
                    <a:pt x="1275064" y="0"/>
                    <a:pt x="1377883" y="102819"/>
                    <a:pt x="1377883" y="229652"/>
                  </a:cubicBezTo>
                  <a:lnTo>
                    <a:pt x="1377883" y="1693762"/>
                  </a:lnTo>
                  <a:cubicBezTo>
                    <a:pt x="1377883" y="1820595"/>
                    <a:pt x="1275064" y="1923414"/>
                    <a:pt x="1148231" y="1923414"/>
                  </a:cubicBezTo>
                  <a:lnTo>
                    <a:pt x="229652" y="1923414"/>
                  </a:lnTo>
                  <a:cubicBezTo>
                    <a:pt x="102819" y="1923414"/>
                    <a:pt x="0" y="1820595"/>
                    <a:pt x="0" y="1693762"/>
                  </a:cubicBezTo>
                  <a:lnTo>
                    <a:pt x="0" y="2296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283" tIns="227283" rIns="227283" bIns="227283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200" kern="1200" dirty="0">
                  <a:solidFill>
                    <a:srgbClr val="FFFFFF"/>
                  </a:solidFill>
                </a:rPr>
                <a:t>GP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68A075A-E509-6D40-FD16-D94B87C79E08}"/>
                </a:ext>
              </a:extLst>
            </p:cNvPr>
            <p:cNvSpPr/>
            <p:nvPr/>
          </p:nvSpPr>
          <p:spPr>
            <a:xfrm>
              <a:off x="2275599" y="2726849"/>
              <a:ext cx="1377883" cy="1923414"/>
            </a:xfrm>
            <a:custGeom>
              <a:avLst/>
              <a:gdLst>
                <a:gd name="connsiteX0" fmla="*/ 0 w 1377883"/>
                <a:gd name="connsiteY0" fmla="*/ 229652 h 1923414"/>
                <a:gd name="connsiteX1" fmla="*/ 229652 w 1377883"/>
                <a:gd name="connsiteY1" fmla="*/ 0 h 1923414"/>
                <a:gd name="connsiteX2" fmla="*/ 1148231 w 1377883"/>
                <a:gd name="connsiteY2" fmla="*/ 0 h 1923414"/>
                <a:gd name="connsiteX3" fmla="*/ 1377883 w 1377883"/>
                <a:gd name="connsiteY3" fmla="*/ 229652 h 1923414"/>
                <a:gd name="connsiteX4" fmla="*/ 1377883 w 1377883"/>
                <a:gd name="connsiteY4" fmla="*/ 1693762 h 1923414"/>
                <a:gd name="connsiteX5" fmla="*/ 1148231 w 1377883"/>
                <a:gd name="connsiteY5" fmla="*/ 1923414 h 1923414"/>
                <a:gd name="connsiteX6" fmla="*/ 229652 w 1377883"/>
                <a:gd name="connsiteY6" fmla="*/ 1923414 h 1923414"/>
                <a:gd name="connsiteX7" fmla="*/ 0 w 1377883"/>
                <a:gd name="connsiteY7" fmla="*/ 1693762 h 1923414"/>
                <a:gd name="connsiteX8" fmla="*/ 0 w 1377883"/>
                <a:gd name="connsiteY8" fmla="*/ 229652 h 192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883" h="1923414">
                  <a:moveTo>
                    <a:pt x="0" y="229652"/>
                  </a:moveTo>
                  <a:cubicBezTo>
                    <a:pt x="0" y="102819"/>
                    <a:pt x="102819" y="0"/>
                    <a:pt x="229652" y="0"/>
                  </a:cubicBezTo>
                  <a:lnTo>
                    <a:pt x="1148231" y="0"/>
                  </a:lnTo>
                  <a:cubicBezTo>
                    <a:pt x="1275064" y="0"/>
                    <a:pt x="1377883" y="102819"/>
                    <a:pt x="1377883" y="229652"/>
                  </a:cubicBezTo>
                  <a:lnTo>
                    <a:pt x="1377883" y="1693762"/>
                  </a:lnTo>
                  <a:cubicBezTo>
                    <a:pt x="1377883" y="1820595"/>
                    <a:pt x="1275064" y="1923414"/>
                    <a:pt x="1148231" y="1923414"/>
                  </a:cubicBezTo>
                  <a:lnTo>
                    <a:pt x="229652" y="1923414"/>
                  </a:lnTo>
                  <a:cubicBezTo>
                    <a:pt x="102819" y="1923414"/>
                    <a:pt x="0" y="1820595"/>
                    <a:pt x="0" y="1693762"/>
                  </a:cubicBezTo>
                  <a:lnTo>
                    <a:pt x="0" y="2296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183" tIns="189183" rIns="189183" bIns="189183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kern="1200" dirty="0">
                  <a:solidFill>
                    <a:srgbClr val="FFFFFF"/>
                  </a:solidFill>
                </a:rPr>
                <a:t>Refer Cat 3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B9196D2-B87E-5C9B-EFE4-ED8AEDD75751}"/>
                </a:ext>
              </a:extLst>
            </p:cNvPr>
            <p:cNvSpPr/>
            <p:nvPr/>
          </p:nvSpPr>
          <p:spPr>
            <a:xfrm>
              <a:off x="3867522" y="2726849"/>
              <a:ext cx="1377883" cy="1923414"/>
            </a:xfrm>
            <a:custGeom>
              <a:avLst/>
              <a:gdLst>
                <a:gd name="connsiteX0" fmla="*/ 0 w 1377883"/>
                <a:gd name="connsiteY0" fmla="*/ 229652 h 1923414"/>
                <a:gd name="connsiteX1" fmla="*/ 229652 w 1377883"/>
                <a:gd name="connsiteY1" fmla="*/ 0 h 1923414"/>
                <a:gd name="connsiteX2" fmla="*/ 1148231 w 1377883"/>
                <a:gd name="connsiteY2" fmla="*/ 0 h 1923414"/>
                <a:gd name="connsiteX3" fmla="*/ 1377883 w 1377883"/>
                <a:gd name="connsiteY3" fmla="*/ 229652 h 1923414"/>
                <a:gd name="connsiteX4" fmla="*/ 1377883 w 1377883"/>
                <a:gd name="connsiteY4" fmla="*/ 1693762 h 1923414"/>
                <a:gd name="connsiteX5" fmla="*/ 1148231 w 1377883"/>
                <a:gd name="connsiteY5" fmla="*/ 1923414 h 1923414"/>
                <a:gd name="connsiteX6" fmla="*/ 229652 w 1377883"/>
                <a:gd name="connsiteY6" fmla="*/ 1923414 h 1923414"/>
                <a:gd name="connsiteX7" fmla="*/ 0 w 1377883"/>
                <a:gd name="connsiteY7" fmla="*/ 1693762 h 1923414"/>
                <a:gd name="connsiteX8" fmla="*/ 0 w 1377883"/>
                <a:gd name="connsiteY8" fmla="*/ 229652 h 192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883" h="1923414">
                  <a:moveTo>
                    <a:pt x="0" y="229652"/>
                  </a:moveTo>
                  <a:cubicBezTo>
                    <a:pt x="0" y="102819"/>
                    <a:pt x="102819" y="0"/>
                    <a:pt x="229652" y="0"/>
                  </a:cubicBezTo>
                  <a:lnTo>
                    <a:pt x="1148231" y="0"/>
                  </a:lnTo>
                  <a:cubicBezTo>
                    <a:pt x="1275064" y="0"/>
                    <a:pt x="1377883" y="102819"/>
                    <a:pt x="1377883" y="229652"/>
                  </a:cubicBezTo>
                  <a:lnTo>
                    <a:pt x="1377883" y="1693762"/>
                  </a:lnTo>
                  <a:cubicBezTo>
                    <a:pt x="1377883" y="1820595"/>
                    <a:pt x="1275064" y="1923414"/>
                    <a:pt x="1148231" y="1923414"/>
                  </a:cubicBezTo>
                  <a:lnTo>
                    <a:pt x="229652" y="1923414"/>
                  </a:lnTo>
                  <a:cubicBezTo>
                    <a:pt x="102819" y="1923414"/>
                    <a:pt x="0" y="1820595"/>
                    <a:pt x="0" y="1693762"/>
                  </a:cubicBezTo>
                  <a:lnTo>
                    <a:pt x="0" y="2296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183" tIns="189183" rIns="189183" bIns="189183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800" kern="1200" dirty="0">
                  <a:solidFill>
                    <a:srgbClr val="FFFFFF"/>
                  </a:solidFill>
                </a:rPr>
                <a:t>Ortho OPD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E996D8-DB37-4B39-190B-D1F53EB41DCB}"/>
                </a:ext>
              </a:extLst>
            </p:cNvPr>
            <p:cNvSpPr/>
            <p:nvPr/>
          </p:nvSpPr>
          <p:spPr>
            <a:xfrm>
              <a:off x="5407039" y="2726849"/>
              <a:ext cx="1377883" cy="1923414"/>
            </a:xfrm>
            <a:custGeom>
              <a:avLst/>
              <a:gdLst>
                <a:gd name="connsiteX0" fmla="*/ 0 w 1377883"/>
                <a:gd name="connsiteY0" fmla="*/ 229652 h 1923414"/>
                <a:gd name="connsiteX1" fmla="*/ 229652 w 1377883"/>
                <a:gd name="connsiteY1" fmla="*/ 0 h 1923414"/>
                <a:gd name="connsiteX2" fmla="*/ 1148231 w 1377883"/>
                <a:gd name="connsiteY2" fmla="*/ 0 h 1923414"/>
                <a:gd name="connsiteX3" fmla="*/ 1377883 w 1377883"/>
                <a:gd name="connsiteY3" fmla="*/ 229652 h 1923414"/>
                <a:gd name="connsiteX4" fmla="*/ 1377883 w 1377883"/>
                <a:gd name="connsiteY4" fmla="*/ 1693762 h 1923414"/>
                <a:gd name="connsiteX5" fmla="*/ 1148231 w 1377883"/>
                <a:gd name="connsiteY5" fmla="*/ 1923414 h 1923414"/>
                <a:gd name="connsiteX6" fmla="*/ 229652 w 1377883"/>
                <a:gd name="connsiteY6" fmla="*/ 1923414 h 1923414"/>
                <a:gd name="connsiteX7" fmla="*/ 0 w 1377883"/>
                <a:gd name="connsiteY7" fmla="*/ 1693762 h 1923414"/>
                <a:gd name="connsiteX8" fmla="*/ 0 w 1377883"/>
                <a:gd name="connsiteY8" fmla="*/ 229652 h 192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883" h="1923414">
                  <a:moveTo>
                    <a:pt x="0" y="229652"/>
                  </a:moveTo>
                  <a:cubicBezTo>
                    <a:pt x="0" y="102819"/>
                    <a:pt x="102819" y="0"/>
                    <a:pt x="229652" y="0"/>
                  </a:cubicBezTo>
                  <a:lnTo>
                    <a:pt x="1148231" y="0"/>
                  </a:lnTo>
                  <a:cubicBezTo>
                    <a:pt x="1275064" y="0"/>
                    <a:pt x="1377883" y="102819"/>
                    <a:pt x="1377883" y="229652"/>
                  </a:cubicBezTo>
                  <a:lnTo>
                    <a:pt x="1377883" y="1693762"/>
                  </a:lnTo>
                  <a:cubicBezTo>
                    <a:pt x="1377883" y="1820595"/>
                    <a:pt x="1275064" y="1923414"/>
                    <a:pt x="1148231" y="1923414"/>
                  </a:cubicBezTo>
                  <a:lnTo>
                    <a:pt x="229652" y="1923414"/>
                  </a:lnTo>
                  <a:cubicBezTo>
                    <a:pt x="102819" y="1923414"/>
                    <a:pt x="0" y="1820595"/>
                    <a:pt x="0" y="1693762"/>
                  </a:cubicBezTo>
                  <a:lnTo>
                    <a:pt x="0" y="2296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283" tIns="227283" rIns="227283" bIns="227283" numCol="1" spcCol="1270" anchor="ctr" anchorCtr="0">
              <a:noAutofit/>
            </a:bodyPr>
            <a:lstStyle/>
            <a:p>
              <a:pPr lvl="0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dirty="0" err="1">
                  <a:solidFill>
                    <a:srgbClr val="FFFFFF"/>
                  </a:solidFill>
                </a:rPr>
                <a:t>Sx</a:t>
              </a:r>
              <a:r>
                <a:rPr lang="en-AU" sz="1600" dirty="0">
                  <a:solidFill>
                    <a:srgbClr val="FFFFFF"/>
                  </a:solidFill>
                </a:rPr>
                <a:t> WL or</a:t>
              </a:r>
            </a:p>
            <a:p>
              <a:pPr lvl="0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dirty="0">
                  <a:solidFill>
                    <a:srgbClr val="FFFFFF"/>
                  </a:solidFill>
                </a:rPr>
                <a:t>Allied Health</a:t>
              </a:r>
              <a:endParaRPr lang="en-AU" sz="1600" kern="120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7947D2-BDA4-30CB-CE61-CF458F1551A2}"/>
                </a:ext>
              </a:extLst>
            </p:cNvPr>
            <p:cNvSpPr/>
            <p:nvPr/>
          </p:nvSpPr>
          <p:spPr>
            <a:xfrm>
              <a:off x="7051369" y="2726849"/>
              <a:ext cx="1377883" cy="1923414"/>
            </a:xfrm>
            <a:custGeom>
              <a:avLst/>
              <a:gdLst>
                <a:gd name="connsiteX0" fmla="*/ 0 w 1377883"/>
                <a:gd name="connsiteY0" fmla="*/ 229652 h 1923414"/>
                <a:gd name="connsiteX1" fmla="*/ 229652 w 1377883"/>
                <a:gd name="connsiteY1" fmla="*/ 0 h 1923414"/>
                <a:gd name="connsiteX2" fmla="*/ 1148231 w 1377883"/>
                <a:gd name="connsiteY2" fmla="*/ 0 h 1923414"/>
                <a:gd name="connsiteX3" fmla="*/ 1377883 w 1377883"/>
                <a:gd name="connsiteY3" fmla="*/ 229652 h 1923414"/>
                <a:gd name="connsiteX4" fmla="*/ 1377883 w 1377883"/>
                <a:gd name="connsiteY4" fmla="*/ 1693762 h 1923414"/>
                <a:gd name="connsiteX5" fmla="*/ 1148231 w 1377883"/>
                <a:gd name="connsiteY5" fmla="*/ 1923414 h 1923414"/>
                <a:gd name="connsiteX6" fmla="*/ 229652 w 1377883"/>
                <a:gd name="connsiteY6" fmla="*/ 1923414 h 1923414"/>
                <a:gd name="connsiteX7" fmla="*/ 0 w 1377883"/>
                <a:gd name="connsiteY7" fmla="*/ 1693762 h 1923414"/>
                <a:gd name="connsiteX8" fmla="*/ 0 w 1377883"/>
                <a:gd name="connsiteY8" fmla="*/ 229652 h 192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883" h="1923414">
                  <a:moveTo>
                    <a:pt x="0" y="229652"/>
                  </a:moveTo>
                  <a:cubicBezTo>
                    <a:pt x="0" y="102819"/>
                    <a:pt x="102819" y="0"/>
                    <a:pt x="229652" y="0"/>
                  </a:cubicBezTo>
                  <a:lnTo>
                    <a:pt x="1148231" y="0"/>
                  </a:lnTo>
                  <a:cubicBezTo>
                    <a:pt x="1275064" y="0"/>
                    <a:pt x="1377883" y="102819"/>
                    <a:pt x="1377883" y="229652"/>
                  </a:cubicBezTo>
                  <a:lnTo>
                    <a:pt x="1377883" y="1693762"/>
                  </a:lnTo>
                  <a:cubicBezTo>
                    <a:pt x="1377883" y="1820595"/>
                    <a:pt x="1275064" y="1923414"/>
                    <a:pt x="1148231" y="1923414"/>
                  </a:cubicBezTo>
                  <a:lnTo>
                    <a:pt x="229652" y="1923414"/>
                  </a:lnTo>
                  <a:cubicBezTo>
                    <a:pt x="102819" y="1923414"/>
                    <a:pt x="0" y="1820595"/>
                    <a:pt x="0" y="1693762"/>
                  </a:cubicBezTo>
                  <a:lnTo>
                    <a:pt x="0" y="2296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283" tIns="227283" rIns="227283" bIns="227283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800" dirty="0">
                  <a:solidFill>
                    <a:srgbClr val="FFFFFF"/>
                  </a:solidFill>
                </a:rPr>
                <a:t>Ortho OPD</a:t>
              </a:r>
              <a:endParaRPr lang="en-AU" sz="2400" kern="12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B356FB-D27D-8AC8-2028-218A74565040}"/>
                </a:ext>
              </a:extLst>
            </p:cNvPr>
            <p:cNvSpPr/>
            <p:nvPr/>
          </p:nvSpPr>
          <p:spPr>
            <a:xfrm>
              <a:off x="8643292" y="2726849"/>
              <a:ext cx="1377883" cy="1923414"/>
            </a:xfrm>
            <a:custGeom>
              <a:avLst/>
              <a:gdLst>
                <a:gd name="connsiteX0" fmla="*/ 0 w 1377883"/>
                <a:gd name="connsiteY0" fmla="*/ 229652 h 1923414"/>
                <a:gd name="connsiteX1" fmla="*/ 229652 w 1377883"/>
                <a:gd name="connsiteY1" fmla="*/ 0 h 1923414"/>
                <a:gd name="connsiteX2" fmla="*/ 1148231 w 1377883"/>
                <a:gd name="connsiteY2" fmla="*/ 0 h 1923414"/>
                <a:gd name="connsiteX3" fmla="*/ 1377883 w 1377883"/>
                <a:gd name="connsiteY3" fmla="*/ 229652 h 1923414"/>
                <a:gd name="connsiteX4" fmla="*/ 1377883 w 1377883"/>
                <a:gd name="connsiteY4" fmla="*/ 1693762 h 1923414"/>
                <a:gd name="connsiteX5" fmla="*/ 1148231 w 1377883"/>
                <a:gd name="connsiteY5" fmla="*/ 1923414 h 1923414"/>
                <a:gd name="connsiteX6" fmla="*/ 229652 w 1377883"/>
                <a:gd name="connsiteY6" fmla="*/ 1923414 h 1923414"/>
                <a:gd name="connsiteX7" fmla="*/ 0 w 1377883"/>
                <a:gd name="connsiteY7" fmla="*/ 1693762 h 1923414"/>
                <a:gd name="connsiteX8" fmla="*/ 0 w 1377883"/>
                <a:gd name="connsiteY8" fmla="*/ 229652 h 192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883" h="1923414">
                  <a:moveTo>
                    <a:pt x="0" y="229652"/>
                  </a:moveTo>
                  <a:cubicBezTo>
                    <a:pt x="0" y="102819"/>
                    <a:pt x="102819" y="0"/>
                    <a:pt x="229652" y="0"/>
                  </a:cubicBezTo>
                  <a:lnTo>
                    <a:pt x="1148231" y="0"/>
                  </a:lnTo>
                  <a:cubicBezTo>
                    <a:pt x="1275064" y="0"/>
                    <a:pt x="1377883" y="102819"/>
                    <a:pt x="1377883" y="229652"/>
                  </a:cubicBezTo>
                  <a:lnTo>
                    <a:pt x="1377883" y="1693762"/>
                  </a:lnTo>
                  <a:cubicBezTo>
                    <a:pt x="1377883" y="1820595"/>
                    <a:pt x="1275064" y="1923414"/>
                    <a:pt x="1148231" y="1923414"/>
                  </a:cubicBezTo>
                  <a:lnTo>
                    <a:pt x="229652" y="1923414"/>
                  </a:lnTo>
                  <a:cubicBezTo>
                    <a:pt x="102819" y="1923414"/>
                    <a:pt x="0" y="1820595"/>
                    <a:pt x="0" y="1693762"/>
                  </a:cubicBezTo>
                  <a:lnTo>
                    <a:pt x="0" y="2296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283" tIns="227283" rIns="227283" bIns="227283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000" kern="1200" dirty="0">
                  <a:solidFill>
                    <a:srgbClr val="FFFFFF"/>
                  </a:solidFill>
                </a:rPr>
                <a:t>Surgery or D/C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A113B93-D1A1-3876-D10C-5104B38FA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Previous pathway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E2C183-19C8-24DD-800C-8BB027A5850C}"/>
              </a:ext>
            </a:extLst>
          </p:cNvPr>
          <p:cNvSpPr txBox="1"/>
          <p:nvPr/>
        </p:nvSpPr>
        <p:spPr>
          <a:xfrm>
            <a:off x="2929631" y="4864963"/>
            <a:ext cx="6027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>
              <a:solidFill>
                <a:srgbClr val="FF0000"/>
              </a:solidFill>
            </a:endParaRPr>
          </a:p>
          <a:p>
            <a:r>
              <a:rPr lang="en-AU" sz="2000" dirty="0">
                <a:solidFill>
                  <a:srgbClr val="FF0000"/>
                </a:solidFill>
              </a:rPr>
              <a:t>Is this pathway patient centred?</a:t>
            </a:r>
          </a:p>
          <a:p>
            <a:endParaRPr lang="en-A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1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FF997CD70EC4E8D57F42A9D1D9458" ma:contentTypeVersion="13" ma:contentTypeDescription="Create a new document." ma:contentTypeScope="" ma:versionID="7a22569a3cfa86c46eacc49fd288a418">
  <xsd:schema xmlns:xsd="http://www.w3.org/2001/XMLSchema" xmlns:xs="http://www.w3.org/2001/XMLSchema" xmlns:p="http://schemas.microsoft.com/office/2006/metadata/properties" xmlns:ns2="80e4cb83-a8b8-4474-9846-9def654b56d4" xmlns:ns3="aacf7a36-f8b5-4e77-a319-3a31141a92ea" targetNamespace="http://schemas.microsoft.com/office/2006/metadata/properties" ma:root="true" ma:fieldsID="96b2ba89ab1c0c7d69f13d07c594942c" ns2:_="" ns3:_="">
    <xsd:import namespace="80e4cb83-a8b8-4474-9846-9def654b56d4"/>
    <xsd:import namespace="aacf7a36-f8b5-4e77-a319-3a31141a92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4cb83-a8b8-4474-9846-9def654b5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a99e12f-6be7-4a0b-a875-b5ef68f499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f7a36-f8b5-4e77-a319-3a31141a92e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4d5c6b9-7be5-45e3-b894-d65c27699658}" ma:internalName="TaxCatchAll" ma:showField="CatchAllData" ma:web="aacf7a36-f8b5-4e77-a319-3a31141a9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cf7a36-f8b5-4e77-a319-3a31141a92ea" xsi:nil="true"/>
    <lcf76f155ced4ddcb4097134ff3c332f xmlns="80e4cb83-a8b8-4474-9846-9def654b56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74F6AF-A5DA-4DB0-8025-E4E7913D9D9F}"/>
</file>

<file path=customXml/itemProps2.xml><?xml version="1.0" encoding="utf-8"?>
<ds:datastoreItem xmlns:ds="http://schemas.openxmlformats.org/officeDocument/2006/customXml" ds:itemID="{40DF43D2-7D72-4847-8E17-87DBFC621E20}"/>
</file>

<file path=customXml/itemProps3.xml><?xml version="1.0" encoding="utf-8"?>
<ds:datastoreItem xmlns:ds="http://schemas.openxmlformats.org/officeDocument/2006/customXml" ds:itemID="{C2E379A1-76AF-4358-B91B-545FC60CC02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14807</TotalTime>
  <Words>1919</Words>
  <Application>Microsoft Office PowerPoint</Application>
  <PresentationFormat>Widescreen</PresentationFormat>
  <Paragraphs>311</Paragraphs>
  <Slides>47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Aptos</vt:lpstr>
      <vt:lpstr>Aptos Display</vt:lpstr>
      <vt:lpstr>Aptos Narrow</vt:lpstr>
      <vt:lpstr>Arial</vt:lpstr>
      <vt:lpstr>Arial-BoldMT</vt:lpstr>
      <vt:lpstr>Calibri</vt:lpstr>
      <vt:lpstr>HelveticaNeueLTStd-Cn</vt:lpstr>
      <vt:lpstr>OpenSans</vt:lpstr>
      <vt:lpstr>Office Theme</vt:lpstr>
      <vt:lpstr>Trial Lower Limb OA model of care  Project ID 116905 NRER: EX/2025/QTDD/116905 </vt:lpstr>
      <vt:lpstr>PowerPoint Presentation</vt:lpstr>
      <vt:lpstr>Objectives</vt:lpstr>
      <vt:lpstr>Who are we talking about? Referrals to orthopedics for management</vt:lpstr>
      <vt:lpstr>PowerPoint Presentation</vt:lpstr>
      <vt:lpstr>What are the metrics of success?</vt:lpstr>
      <vt:lpstr>Healthcare problem (not unique to OA)</vt:lpstr>
      <vt:lpstr>Local Problem</vt:lpstr>
      <vt:lpstr>Previous pathway</vt:lpstr>
      <vt:lpstr>PowerPoint Presentation</vt:lpstr>
      <vt:lpstr>PowerPoint Presentation</vt:lpstr>
      <vt:lpstr>Treatment recommendations</vt:lpstr>
      <vt:lpstr>Australian Outcomes: 2023</vt:lpstr>
      <vt:lpstr>GLA:D® changes surgery intentions</vt:lpstr>
      <vt:lpstr>PowerPoint Presentation</vt:lpstr>
      <vt:lpstr>PowerPoint Presentation</vt:lpstr>
      <vt:lpstr>What the GPSI clinic looks like</vt:lpstr>
      <vt:lpstr>What the GPSI clinic looks like</vt:lpstr>
      <vt:lpstr>What the GPSI clinic looks like</vt:lpstr>
      <vt:lpstr>First 7 months of Data</vt:lpstr>
      <vt:lpstr>First 7 months of Data</vt:lpstr>
      <vt:lpstr>First 7 months of Data</vt:lpstr>
      <vt:lpstr>First 7 months of Data</vt:lpstr>
      <vt:lpstr>PowerPoint Presentation</vt:lpstr>
      <vt:lpstr>Pathways and discharge</vt:lpstr>
      <vt:lpstr>What doesn’t happen as part of the clinic</vt:lpstr>
      <vt:lpstr>Clinical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experience</vt:lpstr>
      <vt:lpstr>Patient comments</vt:lpstr>
      <vt:lpstr>Where to</vt:lpstr>
      <vt:lpstr>Clinical resources ~ 2-3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Trudy Morrisson</dc:creator>
  <cp:lastModifiedBy>Craig Smith</cp:lastModifiedBy>
  <cp:revision>40</cp:revision>
  <dcterms:created xsi:type="dcterms:W3CDTF">2022-05-10T05:58:51Z</dcterms:created>
  <dcterms:modified xsi:type="dcterms:W3CDTF">2025-07-25T07:17:34Z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2025-07-25T03:21:45Z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cd0aa325-f4ed-483c-a67c-2d4890f17976</vt:lpwstr>
  </property>
  <property fmtid="{D5CDD505-2E9C-101B-9397-08002B2CF9AE}" pid="8" name="MSIP_Label_0f488380-630a-4f55-a077-a19445e3f360_ContentBits">
    <vt:lpwstr>0</vt:lpwstr>
  </property>
  <property fmtid="{D5CDD505-2E9C-101B-9397-08002B2CF9AE}" pid="9" name="MSIP_Label_0f488380-630a-4f55-a077-a19445e3f360_Tag">
    <vt:lpwstr>10, 3, 0, 1</vt:lpwstr>
  </property>
  <property fmtid="{D5CDD505-2E9C-101B-9397-08002B2CF9AE}" pid="10" name="ContentTypeId">
    <vt:lpwstr>0x010100E6FFF997CD70EC4E8D57F42A9D1D9458</vt:lpwstr>
  </property>
</Properties>
</file>