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4.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59"/>
  </p:notesMasterIdLst>
  <p:sldIdLst>
    <p:sldId id="256" r:id="rId2"/>
    <p:sldId id="257" r:id="rId3"/>
    <p:sldId id="290" r:id="rId4"/>
    <p:sldId id="291" r:id="rId5"/>
    <p:sldId id="292" r:id="rId6"/>
    <p:sldId id="293" r:id="rId7"/>
    <p:sldId id="294" r:id="rId8"/>
    <p:sldId id="295" r:id="rId9"/>
    <p:sldId id="258" r:id="rId10"/>
    <p:sldId id="266" r:id="rId11"/>
    <p:sldId id="267" r:id="rId12"/>
    <p:sldId id="259" r:id="rId13"/>
    <p:sldId id="318" r:id="rId14"/>
    <p:sldId id="323" r:id="rId15"/>
    <p:sldId id="324" r:id="rId16"/>
    <p:sldId id="326" r:id="rId17"/>
    <p:sldId id="328" r:id="rId18"/>
    <p:sldId id="330" r:id="rId19"/>
    <p:sldId id="332" r:id="rId20"/>
    <p:sldId id="334" r:id="rId21"/>
    <p:sldId id="336" r:id="rId22"/>
    <p:sldId id="338" r:id="rId23"/>
    <p:sldId id="340" r:id="rId24"/>
    <p:sldId id="342" r:id="rId25"/>
    <p:sldId id="344" r:id="rId26"/>
    <p:sldId id="346" r:id="rId27"/>
    <p:sldId id="348" r:id="rId28"/>
    <p:sldId id="350" r:id="rId29"/>
    <p:sldId id="352" r:id="rId30"/>
    <p:sldId id="354" r:id="rId31"/>
    <p:sldId id="356" r:id="rId32"/>
    <p:sldId id="358" r:id="rId33"/>
    <p:sldId id="360" r:id="rId34"/>
    <p:sldId id="362" r:id="rId35"/>
    <p:sldId id="364" r:id="rId36"/>
    <p:sldId id="366" r:id="rId37"/>
    <p:sldId id="368" r:id="rId38"/>
    <p:sldId id="370" r:id="rId39"/>
    <p:sldId id="372" r:id="rId40"/>
    <p:sldId id="374" r:id="rId41"/>
    <p:sldId id="376" r:id="rId42"/>
    <p:sldId id="378" r:id="rId43"/>
    <p:sldId id="380" r:id="rId44"/>
    <p:sldId id="382" r:id="rId45"/>
    <p:sldId id="384" r:id="rId46"/>
    <p:sldId id="386" r:id="rId47"/>
    <p:sldId id="388" r:id="rId48"/>
    <p:sldId id="390" r:id="rId49"/>
    <p:sldId id="392" r:id="rId50"/>
    <p:sldId id="394" r:id="rId51"/>
    <p:sldId id="268" r:id="rId52"/>
    <p:sldId id="269" r:id="rId53"/>
    <p:sldId id="262" r:id="rId54"/>
    <p:sldId id="263" r:id="rId55"/>
    <p:sldId id="264" r:id="rId56"/>
    <p:sldId id="260" r:id="rId57"/>
    <p:sldId id="305" r:id="rId58"/>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008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E685F-D159-45EE-8D52-FBD0CD2C6D61}" v="60" dt="2024-07-06T07:25:58.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C85794BA-8983-3E41-8F3D-A53341EA60D2}" type="datetimeFigureOut">
              <a:rPr lang="en-US" smtClean="0"/>
              <a:t>7/11/24</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DF0A063-181A-FA43-80AA-440547B76C23}" type="slidenum">
              <a:rPr lang="en-US" smtClean="0"/>
              <a:t>‹#›</a:t>
            </a:fld>
            <a:endParaRPr lang="en-US"/>
          </a:p>
        </p:txBody>
      </p:sp>
    </p:spTree>
    <p:extLst>
      <p:ext uri="{BB962C8B-B14F-4D97-AF65-F5344CB8AC3E}">
        <p14:creationId xmlns:p14="http://schemas.microsoft.com/office/powerpoint/2010/main" val="1616905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Genetics – as a result of progress in genetics and mapping of the human genome, there has been an increase in identification of regions that code for specific diseases affecting development</a:t>
            </a:r>
          </a:p>
          <a:p>
            <a:r>
              <a:rPr lang="en-US" dirty="0"/>
              <a:t>Gender – twin studies support clinical findings that some developmental conditions are more common in males (</a:t>
            </a:r>
            <a:r>
              <a:rPr lang="en-US" dirty="0" err="1"/>
              <a:t>eg</a:t>
            </a:r>
            <a:r>
              <a:rPr lang="en-US" dirty="0"/>
              <a:t> ADHD) and SLI</a:t>
            </a:r>
          </a:p>
          <a:p>
            <a:r>
              <a:rPr lang="en-US" dirty="0"/>
              <a:t>Pre-natal – babies born prematurely will appear to acquire milestone at a later stage compared with FT babies; The deficit in the premature infant’s milestone </a:t>
            </a:r>
            <a:r>
              <a:rPr lang="en-US" dirty="0" err="1"/>
              <a:t>attainmanet</a:t>
            </a:r>
            <a:r>
              <a:rPr lang="en-US" dirty="0"/>
              <a:t> needs correction to the degree of prematurity until 2 years of age</a:t>
            </a:r>
          </a:p>
          <a:p>
            <a:r>
              <a:rPr lang="en-US" dirty="0"/>
              <a:t>Low and VLBW babies and babies who are SGA are at greater risk for developmental problems such as learning, language, and cognitive difficulties</a:t>
            </a:r>
          </a:p>
          <a:p>
            <a:endParaRPr lang="en-US" dirty="0"/>
          </a:p>
          <a:p>
            <a:r>
              <a:rPr lang="en-US" dirty="0"/>
              <a:t>Extrinsic</a:t>
            </a:r>
          </a:p>
          <a:p>
            <a:r>
              <a:rPr lang="en-US" dirty="0"/>
              <a:t> prenatal </a:t>
            </a:r>
          </a:p>
          <a:p>
            <a:r>
              <a:rPr lang="en-US" dirty="0"/>
              <a:t>- there are sensitive and critical periods in brain development and that the effects of nutrition, social adversity and parental stress are all relevant</a:t>
            </a:r>
          </a:p>
          <a:p>
            <a:r>
              <a:rPr lang="en-US" dirty="0"/>
              <a:t>- maternal psychological health (stress, depression, anxiety)  high cortisol with associated lower birth weight</a:t>
            </a:r>
          </a:p>
          <a:p>
            <a:pPr marL="171450" indent="-171450">
              <a:buFontTx/>
              <a:buChar char="-"/>
            </a:pPr>
            <a:r>
              <a:rPr lang="en-US" dirty="0"/>
              <a:t>Optimal nutrition as under nutrition affects placental transport capacity and </a:t>
            </a:r>
            <a:r>
              <a:rPr lang="en-US" dirty="0" err="1"/>
              <a:t>vasculogenesis</a:t>
            </a:r>
            <a:r>
              <a:rPr lang="en-US" dirty="0"/>
              <a:t>, consequently impacting on nutrient delivery to the fetus with implications for optimal development and long term adult health</a:t>
            </a:r>
          </a:p>
          <a:p>
            <a:pPr marL="171450" indent="-171450">
              <a:buFontTx/>
              <a:buChar char="-"/>
            </a:pPr>
            <a:r>
              <a:rPr lang="en-US" dirty="0"/>
              <a:t>The effect of alcohol in the developing infant is well known</a:t>
            </a:r>
          </a:p>
          <a:p>
            <a:pPr marL="171450" indent="-171450">
              <a:buFontTx/>
              <a:buChar char="-"/>
            </a:pPr>
            <a:endParaRPr lang="en-US" dirty="0"/>
          </a:p>
          <a:p>
            <a:pPr marL="171450" indent="-171450">
              <a:buFontTx/>
              <a:buChar char="-"/>
            </a:pPr>
            <a:r>
              <a:rPr lang="en-US" dirty="0"/>
              <a:t>Post natal</a:t>
            </a:r>
          </a:p>
          <a:p>
            <a:pPr marL="171450" indent="-171450">
              <a:buFontTx/>
              <a:buChar char="-"/>
            </a:pPr>
            <a:r>
              <a:rPr lang="en-US" dirty="0"/>
              <a:t>Social disadvantage, poverty, parenting issues, family dynamics, cognitive factors have impact on child’s development</a:t>
            </a:r>
          </a:p>
          <a:p>
            <a:pPr marL="171450" indent="-171450">
              <a:buFontTx/>
              <a:buChar char="-"/>
            </a:pPr>
            <a:r>
              <a:rPr lang="en-US" dirty="0"/>
              <a:t>Child’s emotional health and later </a:t>
            </a:r>
            <a:r>
              <a:rPr lang="en-US" dirty="0" err="1"/>
              <a:t>behaviour</a:t>
            </a:r>
            <a:r>
              <a:rPr lang="en-US" dirty="0"/>
              <a:t> can be influenced by the quality of </a:t>
            </a:r>
            <a:r>
              <a:rPr lang="en-US" dirty="0" err="1"/>
              <a:t>attacments</a:t>
            </a:r>
            <a:r>
              <a:rPr lang="en-US" dirty="0"/>
              <a:t> with parents and caregivers</a:t>
            </a:r>
          </a:p>
          <a:p>
            <a:pPr marL="171450" indent="-171450">
              <a:buFontTx/>
              <a:buChar char="-"/>
            </a:pPr>
            <a:r>
              <a:rPr lang="en-US" dirty="0"/>
              <a:t>Children thrive and progress in their development when they are in secure , safe environments where their needs for comfort, warmth, nutrition and nurturing are met</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3</a:t>
            </a:fld>
            <a:endParaRPr lang="en-US"/>
          </a:p>
        </p:txBody>
      </p:sp>
    </p:spTree>
    <p:extLst>
      <p:ext uri="{BB962C8B-B14F-4D97-AF65-F5344CB8AC3E}">
        <p14:creationId xmlns:p14="http://schemas.microsoft.com/office/powerpoint/2010/main" val="2824820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Times" pitchFamily="2" charset="0"/>
              </a:rPr>
              <a:t>Most presentations of global developmental delay result from a previous injury or disease and remain stable over the years.</a:t>
            </a:r>
          </a:p>
          <a:p>
            <a:r>
              <a:rPr lang="en-AU" dirty="0">
                <a:effectLst/>
                <a:latin typeface="Times" pitchFamily="2" charset="0"/>
              </a:rPr>
              <a:t>Static abilities are rarely normal and are therefore a red flag. If children’s abilities do not improve with time, those children might be regressing. It is important to recognize that developmental delay or regressing skills can be caused by raised intracranial pressure secondary to a </a:t>
            </a:r>
            <a:r>
              <a:rPr lang="en-AU" dirty="0" err="1">
                <a:effectLst/>
                <a:latin typeface="Times" pitchFamily="2" charset="0"/>
              </a:rPr>
              <a:t>tumor</a:t>
            </a:r>
            <a:r>
              <a:rPr lang="en-AU" dirty="0">
                <a:effectLst/>
                <a:latin typeface="Times" pitchFamily="2" charset="0"/>
              </a:rPr>
              <a:t>, hydrocephalus or other non-neurodegenerative entities.</a:t>
            </a:r>
          </a:p>
          <a:p>
            <a:r>
              <a:rPr lang="en-AU" dirty="0">
                <a:effectLst/>
                <a:latin typeface="Times" pitchFamily="2" charset="0"/>
              </a:rPr>
              <a:t>If there is regression, clinicians must consider whether the case involves true regression or the evolution of signs in a static encephalopathy, such as autistic regression</a:t>
            </a:r>
          </a:p>
          <a:p>
            <a:endParaRPr lang="en-AU" dirty="0">
              <a:effectLst/>
              <a:latin typeface="Times" pitchFamily="2" charset="0"/>
            </a:endParaRPr>
          </a:p>
          <a:p>
            <a:endParaRPr lang="en-AU"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18</a:t>
            </a:fld>
            <a:endParaRPr lang="en-US"/>
          </a:p>
        </p:txBody>
      </p:sp>
    </p:spTree>
    <p:extLst>
      <p:ext uri="{BB962C8B-B14F-4D97-AF65-F5344CB8AC3E}">
        <p14:creationId xmlns:p14="http://schemas.microsoft.com/office/powerpoint/2010/main" val="136691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u="none" strike="noStrike" dirty="0">
                <a:solidFill>
                  <a:srgbClr val="333333"/>
                </a:solidFill>
                <a:effectLst/>
                <a:latin typeface="Verdana" panose="020B0604030504040204" pitchFamily="34" charset="0"/>
              </a:rPr>
              <a:t>The ASQ is for children 1 month to 6 years of age and includes a review of communication, gross motor skills, fine motor skills, and problem solving skills. A second screen, the Ages and Stages Questionnaire: Social-Emotional (ASQ-SE) screens for personal-social issues (self-regulation, compliance, communication, adaptive functioning, autonomy, affect, and interaction with people). Parents/caregivers complete the questionnaires; professionals, paraprofessionals, or clerical staff score them. ASQ questionnaires are designed for specific age levels, and they are available in Spanish and English.</a:t>
            </a:r>
          </a:p>
          <a:p>
            <a:endParaRPr lang="en-AU" b="0" i="0" u="none" strike="noStrike" dirty="0">
              <a:solidFill>
                <a:srgbClr val="333333"/>
              </a:solidFill>
              <a:effectLst/>
              <a:latin typeface="Verdana" panose="020B0604030504040204" pitchFamily="34" charset="0"/>
            </a:endParaRPr>
          </a:p>
          <a:p>
            <a:pPr algn="l"/>
            <a:r>
              <a:rPr lang="en-AU" b="0" i="0" u="none" strike="noStrike" dirty="0">
                <a:solidFill>
                  <a:srgbClr val="333333"/>
                </a:solidFill>
                <a:effectLst/>
                <a:latin typeface="Verdana" panose="020B0604030504040204" pitchFamily="34" charset="0"/>
              </a:rPr>
              <a:t>PEDS, both an evidence-based surveillance tool and a screening test, is designed for children birth to 8 years of age. It contains 10 short questions that elicit parents' perspectives on their child for each developmental domain. One parent response form is used for all age ranges, and it is available in several languages. Parents can complete the form in 5 minutes; providers can complete scoring and interpret the results in 2 minutes.</a:t>
            </a:r>
          </a:p>
          <a:p>
            <a:br>
              <a:rPr lang="en-AU" dirty="0"/>
            </a:br>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20</a:t>
            </a:fld>
            <a:endParaRPr lang="en-US"/>
          </a:p>
        </p:txBody>
      </p:sp>
    </p:spTree>
    <p:extLst>
      <p:ext uri="{BB962C8B-B14F-4D97-AF65-F5344CB8AC3E}">
        <p14:creationId xmlns:p14="http://schemas.microsoft.com/office/powerpoint/2010/main" val="1684460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screening and office-based assessment, one should have an idea whether the young child’s development is within the broad range of average expected for age or whether there remains concerns regarding development in one or more areas</a:t>
            </a:r>
          </a:p>
          <a:p>
            <a:endParaRPr lang="en-US" dirty="0"/>
          </a:p>
          <a:p>
            <a:r>
              <a:rPr lang="en-US" dirty="0"/>
              <a:t>If the concern is regarding an isolated delay, referral to that specific allied health professional is indicated, that is, SP and language pathologist (and hearing test); Physiotherapist (motor and tone); occupational therapist (FM and GM coordination); clinical Psychologist (</a:t>
            </a:r>
            <a:r>
              <a:rPr lang="en-US" dirty="0" err="1"/>
              <a:t>behaviour</a:t>
            </a:r>
            <a:r>
              <a:rPr lang="en-US" dirty="0"/>
              <a:t>, parenting) and formal vision assessment</a:t>
            </a:r>
          </a:p>
          <a:p>
            <a:endParaRPr lang="en-US" dirty="0"/>
          </a:p>
          <a:p>
            <a:r>
              <a:rPr lang="en-US" dirty="0"/>
              <a:t>If there is concern regarding delay in 2 or more areas of development, referral to MDT /CDS  is required for comprehensive diagnosis and assessment.</a:t>
            </a:r>
          </a:p>
        </p:txBody>
      </p:sp>
      <p:sp>
        <p:nvSpPr>
          <p:cNvPr id="4" name="Slide Number Placeholder 3"/>
          <p:cNvSpPr>
            <a:spLocks noGrp="1"/>
          </p:cNvSpPr>
          <p:nvPr>
            <p:ph type="sldNum" sz="quarter" idx="5"/>
          </p:nvPr>
        </p:nvSpPr>
        <p:spPr/>
        <p:txBody>
          <a:bodyPr/>
          <a:lstStyle/>
          <a:p>
            <a:fld id="{5DF0A063-181A-FA43-80AA-440547B76C23}" type="slidenum">
              <a:rPr lang="en-US" smtClean="0"/>
              <a:t>23</a:t>
            </a:fld>
            <a:endParaRPr lang="en-US"/>
          </a:p>
        </p:txBody>
      </p:sp>
    </p:spTree>
    <p:extLst>
      <p:ext uri="{BB962C8B-B14F-4D97-AF65-F5344CB8AC3E}">
        <p14:creationId xmlns:p14="http://schemas.microsoft.com/office/powerpoint/2010/main" val="4044458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26</a:t>
            </a:fld>
            <a:endParaRPr lang="en-US"/>
          </a:p>
        </p:txBody>
      </p:sp>
    </p:spTree>
    <p:extLst>
      <p:ext uri="{BB962C8B-B14F-4D97-AF65-F5344CB8AC3E}">
        <p14:creationId xmlns:p14="http://schemas.microsoft.com/office/powerpoint/2010/main" val="131681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Helvetica" pitchFamily="2" charset="0"/>
              </a:rPr>
              <a:t>Fine motor competency can be assessed by a child’s ability to</a:t>
            </a:r>
          </a:p>
          <a:p>
            <a:r>
              <a:rPr lang="en-AU" dirty="0">
                <a:effectLst/>
                <a:latin typeface="Helvetica" pitchFamily="2" charset="0"/>
              </a:rPr>
              <a:t>do up buttons and tie shoe laces, and in cutting, threading,</a:t>
            </a:r>
          </a:p>
          <a:p>
            <a:r>
              <a:rPr lang="en-AU" dirty="0">
                <a:effectLst/>
                <a:latin typeface="Helvetica" pitchFamily="2" charset="0"/>
              </a:rPr>
              <a:t>pegboard proficiency and drawing. At a screening level, some</a:t>
            </a:r>
          </a:p>
          <a:p>
            <a:r>
              <a:rPr lang="en-AU" dirty="0">
                <a:effectLst/>
                <a:latin typeface="Helvetica" pitchFamily="2" charset="0"/>
              </a:rPr>
              <a:t>useful information can be obtained by noting a child’s ability to</a:t>
            </a:r>
          </a:p>
          <a:p>
            <a:r>
              <a:rPr lang="en-AU" dirty="0">
                <a:effectLst/>
                <a:latin typeface="Helvetica" pitchFamily="2" charset="0"/>
              </a:rPr>
              <a:t>copy a range of geometric and block shapes (Box 3).</a:t>
            </a:r>
          </a:p>
          <a:p>
            <a:endParaRPr lang="en-US" dirty="0"/>
          </a:p>
          <a:p>
            <a:r>
              <a:rPr lang="en-AU" dirty="0">
                <a:effectLst/>
                <a:latin typeface="Helvetica" pitchFamily="2" charset="0"/>
              </a:rPr>
              <a:t>The</a:t>
            </a:r>
          </a:p>
          <a:p>
            <a:r>
              <a:rPr lang="en-AU" dirty="0">
                <a:effectLst/>
                <a:latin typeface="Helvetica" pitchFamily="2" charset="0"/>
              </a:rPr>
              <a:t>Goodenough Draw-a-Man Test is also helpful as an indicator of</a:t>
            </a:r>
          </a:p>
          <a:p>
            <a:r>
              <a:rPr lang="en-AU" dirty="0">
                <a:effectLst/>
                <a:latin typeface="Helvetica" pitchFamily="2" charset="0"/>
              </a:rPr>
              <a:t>cognitive development (Box 4)</a:t>
            </a:r>
          </a:p>
          <a:p>
            <a:endParaRPr lang="en-AU" dirty="0">
              <a:effectLst/>
              <a:latin typeface="Helvetica" pitchFamily="2" charset="0"/>
            </a:endParaRPr>
          </a:p>
          <a:p>
            <a:r>
              <a:rPr lang="en-AU" dirty="0">
                <a:effectLst/>
                <a:latin typeface="Helvetica" pitchFamily="2" charset="0"/>
              </a:rPr>
              <a:t>Florence Goodenough in 1926  Draw-A-Man Test.  Dale B Harris later revised and extended the test .  The child is asked to draw the best person they can draw.  The starting point is a circle for the face at 3 years of age.  An</a:t>
            </a:r>
          </a:p>
          <a:p>
            <a:r>
              <a:rPr lang="en-AU" dirty="0">
                <a:effectLst/>
                <a:latin typeface="Helvetica" pitchFamily="2" charset="0"/>
              </a:rPr>
              <a:t>Additional point is then given for each item drawn, with each point being worth an extra 3 months.</a:t>
            </a: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27</a:t>
            </a:fld>
            <a:endParaRPr lang="en-US"/>
          </a:p>
        </p:txBody>
      </p:sp>
    </p:spTree>
    <p:extLst>
      <p:ext uri="{BB962C8B-B14F-4D97-AF65-F5344CB8AC3E}">
        <p14:creationId xmlns:p14="http://schemas.microsoft.com/office/powerpoint/2010/main" val="2836570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29</a:t>
            </a:fld>
            <a:endParaRPr lang="en-US"/>
          </a:p>
        </p:txBody>
      </p:sp>
    </p:spTree>
    <p:extLst>
      <p:ext uri="{BB962C8B-B14F-4D97-AF65-F5344CB8AC3E}">
        <p14:creationId xmlns:p14="http://schemas.microsoft.com/office/powerpoint/2010/main" val="1955672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Helpful in SMA</a:t>
            </a:r>
          </a:p>
        </p:txBody>
      </p:sp>
      <p:sp>
        <p:nvSpPr>
          <p:cNvPr id="4" name="Slide Number Placeholder 3"/>
          <p:cNvSpPr>
            <a:spLocks noGrp="1"/>
          </p:cNvSpPr>
          <p:nvPr>
            <p:ph type="sldNum" sz="quarter" idx="5"/>
          </p:nvPr>
        </p:nvSpPr>
        <p:spPr/>
        <p:txBody>
          <a:bodyPr/>
          <a:lstStyle/>
          <a:p>
            <a:fld id="{5DF0A063-181A-FA43-80AA-440547B76C23}" type="slidenum">
              <a:rPr lang="en-US" smtClean="0"/>
              <a:t>33</a:t>
            </a:fld>
            <a:endParaRPr lang="en-US"/>
          </a:p>
        </p:txBody>
      </p:sp>
    </p:spTree>
    <p:extLst>
      <p:ext uri="{BB962C8B-B14F-4D97-AF65-F5344CB8AC3E}">
        <p14:creationId xmlns:p14="http://schemas.microsoft.com/office/powerpoint/2010/main" val="75939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Macrocephaly: above 98</a:t>
            </a:r>
            <a:r>
              <a:rPr lang="en-US" baseline="30000" dirty="0"/>
              <a:t>th</a:t>
            </a:r>
            <a:r>
              <a:rPr lang="en-US" dirty="0"/>
              <a:t> centile</a:t>
            </a:r>
          </a:p>
        </p:txBody>
      </p:sp>
      <p:sp>
        <p:nvSpPr>
          <p:cNvPr id="4" name="Slide Number Placeholder 3"/>
          <p:cNvSpPr>
            <a:spLocks noGrp="1"/>
          </p:cNvSpPr>
          <p:nvPr>
            <p:ph type="sldNum" sz="quarter" idx="5"/>
          </p:nvPr>
        </p:nvSpPr>
        <p:spPr/>
        <p:txBody>
          <a:bodyPr/>
          <a:lstStyle/>
          <a:p>
            <a:fld id="{5DF0A063-181A-FA43-80AA-440547B76C23}" type="slidenum">
              <a:rPr lang="en-US" smtClean="0"/>
              <a:t>37</a:t>
            </a:fld>
            <a:endParaRPr lang="en-US"/>
          </a:p>
        </p:txBody>
      </p:sp>
    </p:spTree>
    <p:extLst>
      <p:ext uri="{BB962C8B-B14F-4D97-AF65-F5344CB8AC3E}">
        <p14:creationId xmlns:p14="http://schemas.microsoft.com/office/powerpoint/2010/main" val="3900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Absence of fixing and following at 4-5 weeks is a significant sign and may be due to vision impairment or brain damage/dysfunction</a:t>
            </a:r>
          </a:p>
          <a:p>
            <a:r>
              <a:rPr lang="en-US" dirty="0"/>
              <a:t>Eye movements ( might indicate severe vision, developmental or neurological problems</a:t>
            </a:r>
          </a:p>
          <a:p>
            <a:r>
              <a:rPr lang="en-US" dirty="0"/>
              <a:t>Red reflex none- cataract or retinoblastoma </a:t>
            </a:r>
          </a:p>
        </p:txBody>
      </p:sp>
      <p:sp>
        <p:nvSpPr>
          <p:cNvPr id="4" name="Slide Number Placeholder 3"/>
          <p:cNvSpPr>
            <a:spLocks noGrp="1"/>
          </p:cNvSpPr>
          <p:nvPr>
            <p:ph type="sldNum" sz="quarter" idx="5"/>
          </p:nvPr>
        </p:nvSpPr>
        <p:spPr/>
        <p:txBody>
          <a:bodyPr/>
          <a:lstStyle/>
          <a:p>
            <a:fld id="{5DF0A063-181A-FA43-80AA-440547B76C23}" type="slidenum">
              <a:rPr lang="en-US" smtClean="0"/>
              <a:t>40</a:t>
            </a:fld>
            <a:endParaRPr lang="en-US"/>
          </a:p>
        </p:txBody>
      </p:sp>
    </p:spTree>
    <p:extLst>
      <p:ext uri="{BB962C8B-B14F-4D97-AF65-F5344CB8AC3E}">
        <p14:creationId xmlns:p14="http://schemas.microsoft.com/office/powerpoint/2010/main" val="333462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Doctors sometimes wrongly reassure parents that a baby who babbles cannot be deaf</a:t>
            </a:r>
          </a:p>
        </p:txBody>
      </p:sp>
      <p:sp>
        <p:nvSpPr>
          <p:cNvPr id="4" name="Slide Number Placeholder 3"/>
          <p:cNvSpPr>
            <a:spLocks noGrp="1"/>
          </p:cNvSpPr>
          <p:nvPr>
            <p:ph type="sldNum" sz="quarter" idx="5"/>
          </p:nvPr>
        </p:nvSpPr>
        <p:spPr/>
        <p:txBody>
          <a:bodyPr/>
          <a:lstStyle/>
          <a:p>
            <a:fld id="{5DF0A063-181A-FA43-80AA-440547B76C23}" type="slidenum">
              <a:rPr lang="en-US" smtClean="0"/>
              <a:t>41</a:t>
            </a:fld>
            <a:endParaRPr lang="en-US"/>
          </a:p>
        </p:txBody>
      </p:sp>
    </p:spTree>
    <p:extLst>
      <p:ext uri="{BB962C8B-B14F-4D97-AF65-F5344CB8AC3E}">
        <p14:creationId xmlns:p14="http://schemas.microsoft.com/office/powerpoint/2010/main" val="3969496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AU" b="0" i="0" u="none" strike="noStrike" dirty="0">
                <a:solidFill>
                  <a:srgbClr val="2C2C2C"/>
                </a:solidFill>
                <a:effectLst/>
                <a:latin typeface="Quicksand"/>
              </a:rPr>
              <a:t>Children who have been forced to leave their homes because of war and conflict are often without alternative shelter and cannot go to school. This puts them at a higher risk of abuse and exploitation. Displaced girls and women, and unaccompanied children, are particularly at risk.</a:t>
            </a:r>
          </a:p>
          <a:p>
            <a:pPr algn="l" fontAlgn="base"/>
            <a:r>
              <a:rPr lang="en-AU" b="0" i="0" u="none" strike="noStrike" dirty="0">
                <a:solidFill>
                  <a:srgbClr val="2C2C2C"/>
                </a:solidFill>
                <a:effectLst/>
                <a:latin typeface="Quicksand"/>
              </a:rPr>
              <a:t>Exposure to violence, and constant fear and uncertainty caused by war and conflict, can have negative, long-term impacts on children. This includes a child’s psychological, emotional, and social development. Poor development in these areas can affect a child’s ability to learn and, in turn, their job prospects in the future. This means, for a child living in poverty, conflict will perpetuate the cycle of disadvantage in their family.</a:t>
            </a: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4</a:t>
            </a:fld>
            <a:endParaRPr lang="en-US"/>
          </a:p>
        </p:txBody>
      </p:sp>
    </p:spTree>
    <p:extLst>
      <p:ext uri="{BB962C8B-B14F-4D97-AF65-F5344CB8AC3E}">
        <p14:creationId xmlns:p14="http://schemas.microsoft.com/office/powerpoint/2010/main" val="2665055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u="none" strike="noStrike" dirty="0">
                <a:solidFill>
                  <a:srgbClr val="4D5156"/>
                </a:solidFill>
                <a:effectLst/>
                <a:latin typeface="Google Sans"/>
              </a:rPr>
              <a:t>Leaving off sounds from words (example: saying “coo” instead of “school”) Adding sounds to words (example: saying “</a:t>
            </a:r>
            <a:r>
              <a:rPr lang="en-AU" b="0" i="0" u="none" strike="noStrike" dirty="0" err="1">
                <a:solidFill>
                  <a:srgbClr val="4D5156"/>
                </a:solidFill>
                <a:effectLst/>
                <a:latin typeface="Google Sans"/>
              </a:rPr>
              <a:t>puhlay</a:t>
            </a:r>
            <a:r>
              <a:rPr lang="en-AU" b="0" i="0" u="none" strike="noStrike" dirty="0">
                <a:solidFill>
                  <a:srgbClr val="4D5156"/>
                </a:solidFill>
                <a:effectLst/>
                <a:latin typeface="Google Sans"/>
              </a:rPr>
              <a:t>” instead of “play”) Distorting sounds in words (example: saying “</a:t>
            </a:r>
            <a:r>
              <a:rPr lang="en-AU" b="0" i="0" u="none" strike="noStrike" dirty="0" err="1">
                <a:solidFill>
                  <a:srgbClr val="4D5156"/>
                </a:solidFill>
                <a:effectLst/>
                <a:latin typeface="Google Sans"/>
              </a:rPr>
              <a:t>thith</a:t>
            </a:r>
            <a:r>
              <a:rPr lang="en-AU" b="0" i="0" u="none" strike="noStrike" dirty="0">
                <a:solidFill>
                  <a:srgbClr val="4D5156"/>
                </a:solidFill>
                <a:effectLst/>
                <a:latin typeface="Google Sans"/>
              </a:rPr>
              <a:t>” instead of “this”) Swapping sounds in words (example: saying “</a:t>
            </a:r>
            <a:r>
              <a:rPr lang="en-AU" b="0" i="0" u="none" strike="noStrike" dirty="0" err="1">
                <a:solidFill>
                  <a:srgbClr val="4D5156"/>
                </a:solidFill>
                <a:effectLst/>
                <a:latin typeface="Google Sans"/>
              </a:rPr>
              <a:t>wadio</a:t>
            </a:r>
            <a:r>
              <a:rPr lang="en-AU" b="0" i="0" u="none" strike="noStrike" dirty="0">
                <a:solidFill>
                  <a:srgbClr val="4D5156"/>
                </a:solidFill>
                <a:effectLst/>
                <a:latin typeface="Google Sans"/>
              </a:rPr>
              <a:t>” instead of “radio”)</a:t>
            </a:r>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44</a:t>
            </a:fld>
            <a:endParaRPr lang="en-US"/>
          </a:p>
        </p:txBody>
      </p:sp>
    </p:spTree>
    <p:extLst>
      <p:ext uri="{BB962C8B-B14F-4D97-AF65-F5344CB8AC3E}">
        <p14:creationId xmlns:p14="http://schemas.microsoft.com/office/powerpoint/2010/main" val="276707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Times New Roman" panose="02020603050405020304" pitchFamily="18" charset="0"/>
                <a:ea typeface="Times New Roman" panose="02020603050405020304" pitchFamily="18" charset="0"/>
              </a:rPr>
              <a:t>Pointing</a:t>
            </a:r>
            <a:r>
              <a:rPr lang="en-AU" sz="1800" dirty="0">
                <a:effectLst/>
                <a:latin typeface="Times New Roman" panose="02020603050405020304" pitchFamily="18" charset="0"/>
                <a:ea typeface="Times New Roman" panose="02020603050405020304" pitchFamily="18" charset="0"/>
              </a:rPr>
              <a:t> is an important gesture of the index finger used to request an object (called </a:t>
            </a:r>
            <a:r>
              <a:rPr lang="en-AU" sz="1800" b="1" dirty="0" err="1">
                <a:effectLst/>
                <a:latin typeface="Times New Roman" panose="02020603050405020304" pitchFamily="18" charset="0"/>
                <a:ea typeface="Times New Roman" panose="02020603050405020304" pitchFamily="18" charset="0"/>
              </a:rPr>
              <a:t>protoimperative</a:t>
            </a:r>
            <a:r>
              <a:rPr lang="en-AU" sz="1800" b="1" dirty="0">
                <a:effectLst/>
                <a:latin typeface="Times New Roman" panose="02020603050405020304" pitchFamily="18" charset="0"/>
                <a:ea typeface="Times New Roman" panose="02020603050405020304" pitchFamily="18" charset="0"/>
              </a:rPr>
              <a:t> pointing</a:t>
            </a:r>
            <a:r>
              <a:rPr lang="en-AU" sz="1800" dirty="0">
                <a:effectLst/>
                <a:latin typeface="Times New Roman" panose="02020603050405020304" pitchFamily="18" charset="0"/>
                <a:ea typeface="Times New Roman" panose="02020603050405020304" pitchFamily="18" charset="0"/>
              </a:rPr>
              <a:t>) or to draw attention to an object to comment on it or share interest in it (called </a:t>
            </a:r>
            <a:r>
              <a:rPr lang="en-AU" sz="1800" b="1" dirty="0" err="1">
                <a:effectLst/>
                <a:latin typeface="Times New Roman" panose="02020603050405020304" pitchFamily="18" charset="0"/>
                <a:ea typeface="Times New Roman" panose="02020603050405020304" pitchFamily="18" charset="0"/>
              </a:rPr>
              <a:t>protodeclarative</a:t>
            </a:r>
            <a:r>
              <a:rPr lang="en-AU" sz="1800" b="1" dirty="0">
                <a:effectLst/>
                <a:latin typeface="Times New Roman" panose="02020603050405020304" pitchFamily="18" charset="0"/>
                <a:ea typeface="Times New Roman" panose="02020603050405020304" pitchFamily="18" charset="0"/>
              </a:rPr>
              <a:t> pointing</a:t>
            </a:r>
            <a:r>
              <a:rPr lang="en-AU" sz="1800" dirty="0">
                <a:effectLst/>
                <a:latin typeface="Times New Roman" panose="02020603050405020304" pitchFamily="18" charset="0"/>
                <a:ea typeface="Times New Roman" panose="02020603050405020304" pitchFamily="18" charset="0"/>
              </a:rPr>
              <a:t>). The ability to make </a:t>
            </a:r>
            <a:r>
              <a:rPr lang="en-AU" sz="1800" b="1" dirty="0">
                <a:effectLst/>
                <a:latin typeface="Times New Roman" panose="02020603050405020304" pitchFamily="18" charset="0"/>
                <a:ea typeface="Times New Roman" panose="02020603050405020304" pitchFamily="18" charset="0"/>
              </a:rPr>
              <a:t>pointing</a:t>
            </a:r>
            <a:r>
              <a:rPr lang="en-AU" sz="1800" dirty="0">
                <a:effectLst/>
                <a:latin typeface="Times New Roman" panose="02020603050405020304" pitchFamily="18" charset="0"/>
                <a:ea typeface="Times New Roman" panose="02020603050405020304" pitchFamily="18" charset="0"/>
              </a:rPr>
              <a:t> gestures typically develops by the age of 12 months</a:t>
            </a: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45</a:t>
            </a:fld>
            <a:endParaRPr lang="en-US"/>
          </a:p>
        </p:txBody>
      </p:sp>
    </p:spTree>
    <p:extLst>
      <p:ext uri="{BB962C8B-B14F-4D97-AF65-F5344CB8AC3E}">
        <p14:creationId xmlns:p14="http://schemas.microsoft.com/office/powerpoint/2010/main" val="3939914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u="none" strike="noStrike" dirty="0">
                <a:solidFill>
                  <a:srgbClr val="000000"/>
                </a:solidFill>
                <a:effectLst/>
                <a:latin typeface="Lato" panose="020F0502020204030204" pitchFamily="34" charset="0"/>
              </a:rPr>
              <a:t>Many children who have experienced stress and trauma due to abuse, neglect, and other adverse life experiences present with symptoms that can overlap with other </a:t>
            </a:r>
            <a:r>
              <a:rPr lang="en-AU" b="0" i="0" u="none" strike="noStrike" dirty="0" err="1">
                <a:solidFill>
                  <a:srgbClr val="000000"/>
                </a:solidFill>
                <a:effectLst/>
                <a:latin typeface="Lato" panose="020F0502020204030204" pitchFamily="34" charset="0"/>
              </a:rPr>
              <a:t>neurodisabilities</a:t>
            </a:r>
            <a:r>
              <a:rPr lang="en-AU" b="0" i="0" u="none" strike="noStrike" dirty="0">
                <a:solidFill>
                  <a:srgbClr val="000000"/>
                </a:solidFill>
                <a:effectLst/>
                <a:latin typeface="Lato" panose="020F0502020204030204" pitchFamily="34" charset="0"/>
              </a:rPr>
              <a:t> like ADHD.. Not every child who experiences abuse or neglect will experience a traumatic stress reaction, but many will. When a child has traumatic stress, they may exhibit signs such as:</a:t>
            </a:r>
          </a:p>
          <a:p>
            <a:pPr algn="l">
              <a:buFont typeface="Arial" panose="020B0604020202020204" pitchFamily="34" charset="0"/>
              <a:buChar char="•"/>
            </a:pPr>
            <a:r>
              <a:rPr lang="en-AU" b="0" i="0" u="none" strike="noStrike" dirty="0">
                <a:solidFill>
                  <a:srgbClr val="1B1B1B"/>
                </a:solidFill>
                <a:effectLst/>
                <a:latin typeface="Lato" panose="020F0502020204030204" pitchFamily="34" charset="0"/>
              </a:rPr>
              <a:t>An inability to concentrate</a:t>
            </a:r>
          </a:p>
          <a:p>
            <a:pPr algn="l">
              <a:buFont typeface="Arial" panose="020B0604020202020204" pitchFamily="34" charset="0"/>
              <a:buChar char="•"/>
            </a:pPr>
            <a:r>
              <a:rPr lang="en-AU" b="0" i="0" u="none" strike="noStrike" dirty="0">
                <a:solidFill>
                  <a:srgbClr val="1B1B1B"/>
                </a:solidFill>
                <a:effectLst/>
                <a:latin typeface="Lato" panose="020F0502020204030204" pitchFamily="34" charset="0"/>
              </a:rPr>
              <a:t>Behavioural regression (for example, wetting themselves when previously toilet trained)</a:t>
            </a:r>
          </a:p>
          <a:p>
            <a:pPr algn="l">
              <a:buFont typeface="Arial" panose="020B0604020202020204" pitchFamily="34" charset="0"/>
              <a:buChar char="•"/>
            </a:pPr>
            <a:r>
              <a:rPr lang="en-AU" b="0" i="0" u="none" strike="noStrike" dirty="0">
                <a:solidFill>
                  <a:srgbClr val="1B1B1B"/>
                </a:solidFill>
                <a:effectLst/>
                <a:latin typeface="Lato" panose="020F0502020204030204" pitchFamily="34" charset="0"/>
              </a:rPr>
              <a:t>Separation issues, appearing fearful and anxious</a:t>
            </a:r>
          </a:p>
          <a:p>
            <a:pPr algn="l">
              <a:buFont typeface="Arial" panose="020B0604020202020204" pitchFamily="34" charset="0"/>
              <a:buChar char="•"/>
            </a:pPr>
            <a:r>
              <a:rPr lang="en-AU" b="0" i="0" u="none" strike="noStrike" dirty="0">
                <a:solidFill>
                  <a:srgbClr val="1B1B1B"/>
                </a:solidFill>
                <a:effectLst/>
                <a:latin typeface="Lato" panose="020F0502020204030204" pitchFamily="34" charset="0"/>
              </a:rPr>
              <a:t>Somatic complaints (complaining of a stomach ache with no medical explanation)</a:t>
            </a:r>
          </a:p>
          <a:p>
            <a:pPr algn="l">
              <a:buFont typeface="Arial" panose="020B0604020202020204" pitchFamily="34" charset="0"/>
              <a:buChar char="•"/>
            </a:pPr>
            <a:r>
              <a:rPr lang="en-AU" b="0" i="0" u="none" strike="noStrike" dirty="0">
                <a:solidFill>
                  <a:srgbClr val="1B1B1B"/>
                </a:solidFill>
                <a:effectLst/>
                <a:latin typeface="Lato" panose="020F0502020204030204" pitchFamily="34" charset="0"/>
              </a:rPr>
              <a:t>Aggression</a:t>
            </a:r>
          </a:p>
          <a:p>
            <a:pPr algn="l">
              <a:buFont typeface="Arial" panose="020B0604020202020204" pitchFamily="34" charset="0"/>
              <a:buChar char="•"/>
            </a:pPr>
            <a:r>
              <a:rPr lang="en-AU" b="0" i="0" u="none" strike="noStrike" dirty="0">
                <a:solidFill>
                  <a:srgbClr val="1B1B1B"/>
                </a:solidFill>
                <a:effectLst/>
                <a:latin typeface="Lato" panose="020F0502020204030204" pitchFamily="34" charset="0"/>
              </a:rPr>
              <a:t>Impulse control issues</a:t>
            </a:r>
          </a:p>
          <a:p>
            <a:endParaRPr lang="en-US" dirty="0"/>
          </a:p>
          <a:p>
            <a:pPr algn="l">
              <a:buFont typeface="Arial" panose="020B0604020202020204" pitchFamily="34" charset="0"/>
              <a:buChar char="•"/>
            </a:pPr>
            <a:r>
              <a:rPr lang="en-AU" b="0" i="0" u="none" strike="noStrike" dirty="0">
                <a:solidFill>
                  <a:srgbClr val="1B1B1B"/>
                </a:solidFill>
                <a:effectLst/>
                <a:latin typeface="Lato" panose="020F0502020204030203" pitchFamily="34" charset="0"/>
              </a:rPr>
              <a:t>What would the outcomes for a child be if you only pursued therapeutic intervention for the child in response to his traumatic stress due to the domestic violence?</a:t>
            </a:r>
          </a:p>
          <a:p>
            <a:pPr algn="l">
              <a:buFont typeface="Arial" panose="020B0604020202020204" pitchFamily="34" charset="0"/>
              <a:buChar char="•"/>
            </a:pPr>
            <a:r>
              <a:rPr lang="en-AU" b="0" i="0" u="none" strike="noStrike" dirty="0">
                <a:solidFill>
                  <a:srgbClr val="1B1B1B"/>
                </a:solidFill>
                <a:effectLst/>
                <a:latin typeface="Lato" panose="020F0502020204030203" pitchFamily="34" charset="0"/>
              </a:rPr>
              <a:t>What would the outcomes be for the child  be if you only pursued an ADHD diagnosis?</a:t>
            </a:r>
          </a:p>
          <a:p>
            <a:pPr algn="l">
              <a:buFont typeface="Arial" panose="020B0604020202020204" pitchFamily="34" charset="0"/>
              <a:buChar char="•"/>
            </a:pPr>
            <a:r>
              <a:rPr lang="en-AU" b="0" i="0" u="none" strike="noStrike" dirty="0">
                <a:solidFill>
                  <a:srgbClr val="000000"/>
                </a:solidFill>
                <a:effectLst/>
                <a:latin typeface="Lato" panose="020F0502020204030203" pitchFamily="34" charset="0"/>
              </a:rPr>
              <a:t>Everyone’s disability affects them in a different way. Never assume to know how a person’s disability affects them without asking them and understanding first.</a:t>
            </a:r>
            <a:endParaRPr lang="en-AU" b="0" i="0" u="none" strike="noStrike" dirty="0">
              <a:solidFill>
                <a:srgbClr val="1B1B1B"/>
              </a:solidFill>
              <a:effectLst/>
              <a:latin typeface="Lato" panose="020F0502020204030203" pitchFamily="34" charset="0"/>
            </a:endParaRPr>
          </a:p>
          <a:p>
            <a:pPr algn="l">
              <a:buFont typeface="Arial" panose="020B0604020202020204" pitchFamily="34" charset="0"/>
              <a:buChar char="•"/>
            </a:pPr>
            <a:r>
              <a:rPr lang="en-AU" b="0" i="0" u="none" strike="noStrike" dirty="0">
                <a:solidFill>
                  <a:srgbClr val="000000"/>
                </a:solidFill>
                <a:effectLst/>
                <a:latin typeface="Lato" panose="020F0502020204030203" pitchFamily="34" charset="0"/>
              </a:rPr>
              <a:t>Children who have a disability are at increased risk of abuse and neglect. This risk can increase or decrease depending on the type and severity of a child’s disability, and the presence and absence of a range of risk and protective factors</a:t>
            </a:r>
            <a:endParaRPr lang="en-AU" b="0" i="0" u="none" strike="noStrike" dirty="0">
              <a:solidFill>
                <a:srgbClr val="1B1B1B"/>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50</a:t>
            </a:fld>
            <a:endParaRPr lang="en-US"/>
          </a:p>
        </p:txBody>
      </p:sp>
    </p:spTree>
    <p:extLst>
      <p:ext uri="{BB962C8B-B14F-4D97-AF65-F5344CB8AC3E}">
        <p14:creationId xmlns:p14="http://schemas.microsoft.com/office/powerpoint/2010/main" val="1252372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Times" pitchFamily="2" charset="0"/>
              </a:rPr>
              <a:t>a proactive approach to health promotion, wanting to </a:t>
            </a:r>
            <a:r>
              <a:rPr lang="en-AU" dirty="0">
                <a:effectLst/>
                <a:latin typeface="Helvetica" pitchFamily="2" charset="0"/>
              </a:rPr>
              <a:t>“</a:t>
            </a:r>
            <a:r>
              <a:rPr lang="en-AU" dirty="0">
                <a:effectLst/>
                <a:latin typeface="Times" pitchFamily="2" charset="0"/>
              </a:rPr>
              <a:t>catch things early</a:t>
            </a:r>
            <a:r>
              <a:rPr lang="en-AU" dirty="0">
                <a:effectLst/>
                <a:latin typeface="Helvetica" pitchFamily="2" charset="0"/>
              </a:rPr>
              <a:t>” </a:t>
            </a:r>
            <a:r>
              <a:rPr lang="en-AU" dirty="0">
                <a:effectLst/>
                <a:latin typeface="Times" pitchFamily="2" charset="0"/>
              </a:rPr>
              <a:t>(GP6). delivering preventative services to well-children and their families, including immunisations, assessing growth and development, discussing</a:t>
            </a:r>
          </a:p>
          <a:p>
            <a:r>
              <a:rPr lang="en-AU" dirty="0">
                <a:effectLst/>
                <a:latin typeface="Times" pitchFamily="2" charset="0"/>
              </a:rPr>
              <a:t>behavioural issues and providing information to parents regarding their concerns.</a:t>
            </a:r>
          </a:p>
          <a:p>
            <a:endParaRPr lang="en-AU" dirty="0">
              <a:effectLst/>
              <a:latin typeface="Times" pitchFamily="2" charset="0"/>
            </a:endParaRPr>
          </a:p>
          <a:p>
            <a:r>
              <a:rPr lang="en-AU" dirty="0">
                <a:effectLst/>
                <a:latin typeface="Times" pitchFamily="2" charset="0"/>
              </a:rPr>
              <a:t>They achieved this through organising routine health checks to identify problems with development, as well as applying recall systems for immunisation to </a:t>
            </a:r>
            <a:r>
              <a:rPr lang="en-AU" dirty="0">
                <a:effectLst/>
                <a:latin typeface="Helvetica" pitchFamily="2" charset="0"/>
              </a:rPr>
              <a:t>“. . .</a:t>
            </a:r>
            <a:r>
              <a:rPr lang="en-AU" dirty="0">
                <a:effectLst/>
                <a:latin typeface="Times" pitchFamily="2" charset="0"/>
              </a:rPr>
              <a:t>make sure you get them back if they don</a:t>
            </a:r>
            <a:r>
              <a:rPr lang="en-AU" dirty="0">
                <a:effectLst/>
                <a:latin typeface="Helvetica" pitchFamily="2" charset="0"/>
              </a:rPr>
              <a:t>’</a:t>
            </a:r>
            <a:r>
              <a:rPr lang="en-AU" dirty="0">
                <a:effectLst/>
                <a:latin typeface="Times" pitchFamily="2" charset="0"/>
              </a:rPr>
              <a:t>t come in time</a:t>
            </a:r>
          </a:p>
          <a:p>
            <a:endParaRPr lang="en-AU" dirty="0">
              <a:effectLst/>
              <a:latin typeface="Times" pitchFamily="2" charset="0"/>
            </a:endParaRPr>
          </a:p>
          <a:p>
            <a:r>
              <a:rPr lang="en-AU" dirty="0">
                <a:effectLst/>
                <a:latin typeface="Times" pitchFamily="2" charset="0"/>
              </a:rPr>
              <a:t>Opportunistic approach to preventative health care, providing child health surveillance focused on growth, hearing, vision and speech when a child was brought in for a scheduled immunisation visit, an episodic illness or when brought in by a </a:t>
            </a:r>
            <a:r>
              <a:rPr lang="en-AU" dirty="0">
                <a:effectLst/>
                <a:latin typeface="Helvetica" pitchFamily="2" charset="0"/>
              </a:rPr>
              <a:t>“</a:t>
            </a:r>
            <a:r>
              <a:rPr lang="en-AU" dirty="0">
                <a:effectLst/>
                <a:latin typeface="Times" pitchFamily="2" charset="0"/>
              </a:rPr>
              <a:t>motivated mother</a:t>
            </a:r>
            <a:r>
              <a:rPr lang="en-AU" dirty="0">
                <a:effectLst/>
                <a:latin typeface="Helvetica" pitchFamily="2" charset="0"/>
              </a:rPr>
              <a:t>”</a:t>
            </a:r>
            <a:r>
              <a:rPr lang="en-AU" dirty="0">
                <a:effectLst/>
                <a:latin typeface="Times" pitchFamily="2" charset="0"/>
              </a:rPr>
              <a:t>. Arguably this is the most common approach in general practice</a:t>
            </a:r>
          </a:p>
          <a:p>
            <a:endParaRPr lang="en-US" dirty="0"/>
          </a:p>
          <a:p>
            <a:endParaRPr lang="en-US" dirty="0"/>
          </a:p>
          <a:p>
            <a:r>
              <a:rPr lang="en-AU" dirty="0">
                <a:effectLst/>
                <a:latin typeface="Times" pitchFamily="2" charset="0"/>
              </a:rPr>
              <a:t>When asked about their role in health care for children, they immediately reflected on the sick child rather than the well-child</a:t>
            </a:r>
          </a:p>
          <a:p>
            <a:r>
              <a:rPr lang="en-AU" dirty="0">
                <a:effectLst/>
                <a:latin typeface="Times" pitchFamily="2" charset="0"/>
              </a:rPr>
              <a:t>Some practices usually the Nurse practitioner do the routine health checks </a:t>
            </a:r>
          </a:p>
          <a:p>
            <a:r>
              <a:rPr lang="en-AU" dirty="0">
                <a:effectLst/>
                <a:latin typeface="Times" pitchFamily="2" charset="0"/>
              </a:rPr>
              <a:t>with, </a:t>
            </a:r>
            <a:r>
              <a:rPr lang="en-AU" dirty="0">
                <a:effectLst/>
                <a:latin typeface="Helvetica" pitchFamily="2" charset="0"/>
              </a:rPr>
              <a:t>“</a:t>
            </a:r>
            <a:r>
              <a:rPr lang="en-AU" dirty="0">
                <a:effectLst/>
                <a:latin typeface="Times" pitchFamily="2" charset="0"/>
              </a:rPr>
              <a:t>We normally see unwell children</a:t>
            </a:r>
            <a:r>
              <a:rPr lang="en-AU" dirty="0">
                <a:effectLst/>
                <a:latin typeface="Helvetica" pitchFamily="2" charset="0"/>
              </a:rPr>
              <a:t>” </a:t>
            </a:r>
            <a:r>
              <a:rPr lang="en-AU" dirty="0">
                <a:effectLst/>
                <a:latin typeface="Times" pitchFamily="2" charset="0"/>
              </a:rPr>
              <a:t>(GP6) and </a:t>
            </a:r>
            <a:r>
              <a:rPr lang="en-AU" dirty="0">
                <a:effectLst/>
                <a:latin typeface="Helvetica" pitchFamily="2" charset="0"/>
              </a:rPr>
              <a:t>“</a:t>
            </a:r>
            <a:r>
              <a:rPr lang="en-AU" dirty="0">
                <a:effectLst/>
                <a:latin typeface="Times" pitchFamily="2" charset="0"/>
              </a:rPr>
              <a:t>With well-children, they hardly come to the surgery. They normally come with a problem</a:t>
            </a:r>
            <a:r>
              <a:rPr lang="en-AU" dirty="0">
                <a:effectLst/>
                <a:latin typeface="Helvetica" pitchFamily="2" charset="0"/>
              </a:rPr>
              <a:t>” </a:t>
            </a:r>
            <a:endParaRPr lang="en-AU" dirty="0">
              <a:effectLst/>
              <a:latin typeface="Times" pitchFamily="2" charset="0"/>
            </a:endParaRPr>
          </a:p>
          <a:p>
            <a:endParaRPr lang="en-US" dirty="0"/>
          </a:p>
          <a:p>
            <a:r>
              <a:rPr lang="en-US" dirty="0"/>
              <a:t>Fragmented Care: </a:t>
            </a:r>
            <a:r>
              <a:rPr lang="en-AU" dirty="0">
                <a:effectLst/>
                <a:latin typeface="Times" pitchFamily="2" charset="0"/>
              </a:rPr>
              <a:t>Here the family chooses the GP whenever they want, whoever they want. So they can move from GP to GP. So there can be a problem in the continuity of care</a:t>
            </a:r>
          </a:p>
          <a:p>
            <a:r>
              <a:rPr lang="en-AU" dirty="0">
                <a:effectLst/>
                <a:latin typeface="Times" pitchFamily="2" charset="0"/>
              </a:rPr>
              <a:t>The Royal Australian College of General Practitioners (RACGP) states that children should be screened opportunistically, to assess hearing, vision, language and social skills, as well as growth and development</a:t>
            </a:r>
          </a:p>
          <a:p>
            <a:endParaRPr lang="en-AU"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53</a:t>
            </a:fld>
            <a:endParaRPr lang="en-US"/>
          </a:p>
        </p:txBody>
      </p:sp>
    </p:spTree>
    <p:extLst>
      <p:ext uri="{BB962C8B-B14F-4D97-AF65-F5344CB8AC3E}">
        <p14:creationId xmlns:p14="http://schemas.microsoft.com/office/powerpoint/2010/main" val="1798657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Times" pitchFamily="2" charset="0"/>
              </a:rPr>
              <a:t>Here the family chooses the GP whenever they want, whoever they want. So they can move from GP to GP. So there can be a problem in the continuity of care</a:t>
            </a:r>
          </a:p>
          <a:p>
            <a:r>
              <a:rPr lang="en-US" dirty="0"/>
              <a:t>Dr Google – recommendation not followed needing for families to research it first</a:t>
            </a:r>
          </a:p>
          <a:p>
            <a:endParaRPr lang="en-US" dirty="0"/>
          </a:p>
          <a:p>
            <a:r>
              <a:rPr lang="en-US" dirty="0"/>
              <a:t>GPs defer the healthy kids check and other child health activities to practice nurses</a:t>
            </a: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54</a:t>
            </a:fld>
            <a:endParaRPr lang="en-US"/>
          </a:p>
        </p:txBody>
      </p:sp>
    </p:spTree>
    <p:extLst>
      <p:ext uri="{BB962C8B-B14F-4D97-AF65-F5344CB8AC3E}">
        <p14:creationId xmlns:p14="http://schemas.microsoft.com/office/powerpoint/2010/main" val="1442458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Times" pitchFamily="2" charset="0"/>
              </a:rPr>
              <a:t>a checklist of assessments to gather health information, identify health problems and promote healthy lifestyles at four years of age</a:t>
            </a:r>
          </a:p>
          <a:p>
            <a:r>
              <a:rPr lang="en-AU" dirty="0">
                <a:effectLst/>
                <a:latin typeface="Times" pitchFamily="2" charset="0"/>
              </a:rPr>
              <a:t>The </a:t>
            </a:r>
            <a:r>
              <a:rPr lang="en-AU" dirty="0" err="1">
                <a:effectLst/>
                <a:latin typeface="Times" pitchFamily="2" charset="0"/>
              </a:rPr>
              <a:t>Medire</a:t>
            </a:r>
            <a:r>
              <a:rPr lang="en-AU" dirty="0">
                <a:effectLst/>
                <a:latin typeface="Times" pitchFamily="2" charset="0"/>
              </a:rPr>
              <a:t> item number (national health insurance) for this check, intended to identify children in need of additional services prior to school entry, does not appear to have been well utilised by GPs.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Times" pitchFamily="2" charset="0"/>
              </a:rPr>
              <a:t>Since its introduction in July 2008,not well utilized</a:t>
            </a: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56</a:t>
            </a:fld>
            <a:endParaRPr lang="en-US"/>
          </a:p>
        </p:txBody>
      </p:sp>
    </p:spTree>
    <p:extLst>
      <p:ext uri="{BB962C8B-B14F-4D97-AF65-F5344CB8AC3E}">
        <p14:creationId xmlns:p14="http://schemas.microsoft.com/office/powerpoint/2010/main" val="367795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effectLst/>
                <a:latin typeface="Times" pitchFamily="2" charset="0"/>
              </a:rPr>
              <a:t>During early sensitive periods of development, the brain’s circuitry is most open to the influence of external experiences, for better or for worse. During these </a:t>
            </a:r>
            <a:r>
              <a:rPr lang="en-AU" i="1" dirty="0">
                <a:effectLst/>
                <a:latin typeface="Helvetica" pitchFamily="2" charset="0"/>
              </a:rPr>
              <a:t>sensitive periods</a:t>
            </a:r>
            <a:r>
              <a:rPr lang="en-AU" dirty="0">
                <a:effectLst/>
                <a:latin typeface="Times" pitchFamily="2" charset="0"/>
              </a:rPr>
              <a:t>, healthy emotional and cognitive development is shaped by responsive, dependable interaction with adults, while chronic or extreme adversity can interrupt normal brain development </a:t>
            </a:r>
          </a:p>
          <a:p>
            <a:br>
              <a:rPr lang="en-AU" dirty="0">
                <a:effectLst/>
                <a:latin typeface="Times" pitchFamily="2" charset="0"/>
              </a:rPr>
            </a:br>
            <a:r>
              <a:rPr lang="en-AU" dirty="0">
                <a:effectLst/>
                <a:latin typeface="Times" pitchFamily="2" charset="0"/>
              </a:rPr>
              <a:t>2. Learning how to cope with adversity is an important part of healthy child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Times" pitchFamily="2" charset="0"/>
              </a:rPr>
              <a:t>When strong, frequent, or prolonged adverse experiences such as extreme poverty or repeated abuse are experienced without adult support, stress becomes </a:t>
            </a:r>
            <a:r>
              <a:rPr lang="en-AU" i="1" dirty="0">
                <a:effectLst/>
                <a:latin typeface="Helvetica" pitchFamily="2" charset="0"/>
              </a:rPr>
              <a:t>toxic</a:t>
            </a:r>
            <a:r>
              <a:rPr lang="en-AU" dirty="0">
                <a:effectLst/>
                <a:latin typeface="Times" pitchFamily="2" charset="0"/>
              </a:rPr>
              <a:t>, as excessive cortisol disrupts developing brain circuits.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Times" pitchFamily="2" charset="0"/>
              </a:rPr>
              <a:t>3. Toxic stress experienced early in life and common precipitants of toxic stress—such as poverty, abuse or neglect, parental substance abuse or mental illness, and exposure to violence—can have a cumulative toll on an individual’s physical and mental health. The more adverse experiences in childhood, the greater the likelihood of developmental delays and other problems. Adults with more adverse experiences in early childhood are also more likely to have health problems, including alcoholism, depression, heart disease, and diabetes.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Times" pitchFamily="2" charset="0"/>
              </a:rPr>
              <a:t>4. </a:t>
            </a:r>
            <a:r>
              <a:rPr lang="en-AU" b="1" dirty="0">
                <a:effectLst/>
                <a:latin typeface="Times" pitchFamily="2" charset="0"/>
              </a:rPr>
              <a:t>Early intervention can prevent the consequences of early adversity. </a:t>
            </a:r>
            <a:r>
              <a:rPr lang="en-AU" dirty="0">
                <a:effectLst/>
                <a:latin typeface="Times" pitchFamily="2" charset="0"/>
              </a:rPr>
              <a:t>Research shows that later interventions are likely to be less successful—and in some cases are ineffective. For example, when the same children who experienced extreme neglect were placed in responsive foster care families before age two, their IQs increased more substantially and their brain activity and attachment relationships were more likely to become normal than if they were placed after the age of two. While there is no “magic age” for intervention, it is clear that, in most cases, intervening as early as possible is significantly more effective than waiting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Times" pitchFamily="2" charset="0"/>
              </a:rPr>
              <a:t>5. </a:t>
            </a:r>
            <a:r>
              <a:rPr lang="en-AU" b="1" dirty="0">
                <a:effectLst/>
                <a:latin typeface="Times" pitchFamily="2" charset="0"/>
              </a:rPr>
              <a:t>Stable, caring relationships are essential for healthy development. </a:t>
            </a:r>
            <a:r>
              <a:rPr lang="en-AU" dirty="0">
                <a:effectLst/>
                <a:latin typeface="Times" pitchFamily="2" charset="0"/>
              </a:rPr>
              <a:t>Children develop in an environment of relationships that begin in the home and include extended family members, early care and education providers, and members of the community. Studies show that toddlers who have secure, trusting relationships with parents or non-parent caregivers experience minimal stress hormone activation when frightened by a strange event, and those who have insecure relationships experience a significant activation of the stress response system. Numerous scientific studies support these conclusions: providing supportive, responsive relationships as early in life as possible can prevent or reverse the damaging effects of toxic stress. </a:t>
            </a:r>
          </a:p>
          <a:p>
            <a:endParaRPr lang="en-AU"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7</a:t>
            </a:fld>
            <a:endParaRPr lang="en-US"/>
          </a:p>
        </p:txBody>
      </p:sp>
    </p:spTree>
    <p:extLst>
      <p:ext uri="{BB962C8B-B14F-4D97-AF65-F5344CB8AC3E}">
        <p14:creationId xmlns:p14="http://schemas.microsoft.com/office/powerpoint/2010/main" val="186243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Developmental delay occurs when a child does not achieve developmental milestones in comparison to peers of the same age range.</a:t>
            </a:r>
          </a:p>
          <a:p>
            <a:endParaRPr lang="en-US" dirty="0"/>
          </a:p>
          <a:p>
            <a:r>
              <a:rPr lang="en-US" dirty="0"/>
              <a:t>The term developmental delay should only be used in retrospect when it becomes clear at follow up that milestone have been delayed but that “Catch-up” has occurred</a:t>
            </a:r>
          </a:p>
          <a:p>
            <a:r>
              <a:rPr lang="en-US" dirty="0" err="1"/>
              <a:t>Paediatrician</a:t>
            </a:r>
            <a:r>
              <a:rPr lang="en-US" dirty="0"/>
              <a:t> should be cautious about using this term early in the assessment process as parents might infer from “delay” that “catch up” will occur and this can not be guaranteed</a:t>
            </a: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9</a:t>
            </a:fld>
            <a:endParaRPr lang="en-US"/>
          </a:p>
        </p:txBody>
      </p:sp>
    </p:spTree>
    <p:extLst>
      <p:ext uri="{BB962C8B-B14F-4D97-AF65-F5344CB8AC3E}">
        <p14:creationId xmlns:p14="http://schemas.microsoft.com/office/powerpoint/2010/main" val="343654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AU" dirty="0">
                <a:effectLst/>
                <a:latin typeface="Helvetica" pitchFamily="2" charset="0"/>
              </a:rPr>
              <a:t> In developmental disorders, development does not follow the normal pattern, such as in a child with autism who has language abilities but is unable to use it for social interaction and communication purposes. </a:t>
            </a:r>
          </a:p>
          <a:p>
            <a:pPr algn="just"/>
            <a:r>
              <a:rPr lang="en-AU" dirty="0">
                <a:effectLst/>
                <a:latin typeface="Helvetica" pitchFamily="2" charset="0"/>
              </a:rPr>
              <a:t>Developmental arrest and regression refers to a normal developmental phase in a child that is followed by a failure to develop new skills or even loss of previously acquired skills.</a:t>
            </a:r>
          </a:p>
          <a:p>
            <a:pPr algn="just"/>
            <a:r>
              <a:rPr lang="en-AU" dirty="0">
                <a:effectLst/>
                <a:latin typeface="Helvetica" pitchFamily="2" charset="0"/>
              </a:rPr>
              <a:t>Regression is an unequivocal red flag and warrants an urgent referral to a specialist for further assessment and management.</a:t>
            </a:r>
          </a:p>
          <a:p>
            <a:br>
              <a:rPr lang="en-AU" dirty="0">
                <a:effectLst/>
                <a:latin typeface="Helvetica" pitchFamily="2" charset="0"/>
              </a:rPr>
            </a:br>
            <a:endParaRPr lang="en-AU" dirty="0">
              <a:effectLst/>
              <a:latin typeface="Helvetica" pitchFamily="2" charset="0"/>
            </a:endParaRPr>
          </a:p>
          <a:p>
            <a:pPr algn="just"/>
            <a:r>
              <a:rPr lang="en-AU" dirty="0">
                <a:effectLst/>
                <a:latin typeface="Helvetica" pitchFamily="2" charset="0"/>
              </a:rPr>
              <a:t> Developmental disability, which refers to severe, lifelong impairment in areas of development that affects learning, self-sufficiency and adaptive skills </a:t>
            </a:r>
          </a:p>
          <a:p>
            <a:pPr algn="just"/>
            <a:endParaRPr lang="en-AU"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11</a:t>
            </a:fld>
            <a:endParaRPr lang="en-US"/>
          </a:p>
        </p:txBody>
      </p:sp>
    </p:spTree>
    <p:extLst>
      <p:ext uri="{BB962C8B-B14F-4D97-AF65-F5344CB8AC3E}">
        <p14:creationId xmlns:p14="http://schemas.microsoft.com/office/powerpoint/2010/main" val="137156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u="none" strike="noStrike" dirty="0">
                <a:solidFill>
                  <a:srgbClr val="000000"/>
                </a:solidFill>
                <a:effectLst/>
                <a:latin typeface="Lato" panose="020F0502020204030203" pitchFamily="34" charset="0"/>
              </a:rPr>
              <a:t>Children who have a disability are at increased risk of abuse and neglect. This risk can increase or decrease depending on the type and severity of a child’s disability, and the presence and absence of a range of risk and protective factors</a:t>
            </a:r>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12</a:t>
            </a:fld>
            <a:endParaRPr lang="en-US"/>
          </a:p>
        </p:txBody>
      </p:sp>
    </p:spTree>
    <p:extLst>
      <p:ext uri="{BB962C8B-B14F-4D97-AF65-F5344CB8AC3E}">
        <p14:creationId xmlns:p14="http://schemas.microsoft.com/office/powerpoint/2010/main" val="192973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The child’s health booklet is a useful resource that should be wisely utilised by parents and clinicians to monitor a child’s development. An important step to improve the early identification of developmental delay is educating the parent to make use of the health booklet’s developmental checklist. </a:t>
            </a:r>
          </a:p>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13</a:t>
            </a:fld>
            <a:endParaRPr lang="en-US"/>
          </a:p>
        </p:txBody>
      </p:sp>
    </p:spTree>
    <p:extLst>
      <p:ext uri="{BB962C8B-B14F-4D97-AF65-F5344CB8AC3E}">
        <p14:creationId xmlns:p14="http://schemas.microsoft.com/office/powerpoint/2010/main" val="20892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0A063-181A-FA43-80AA-440547B76C23}" type="slidenum">
              <a:rPr lang="en-US" smtClean="0"/>
              <a:t>15</a:t>
            </a:fld>
            <a:endParaRPr lang="en-US"/>
          </a:p>
        </p:txBody>
      </p:sp>
    </p:spTree>
    <p:extLst>
      <p:ext uri="{BB962C8B-B14F-4D97-AF65-F5344CB8AC3E}">
        <p14:creationId xmlns:p14="http://schemas.microsoft.com/office/powerpoint/2010/main" val="207659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history taking is the cornerstone of all </a:t>
            </a:r>
            <a:r>
              <a:rPr lang="en-US" dirty="0" err="1"/>
              <a:t>paediatric</a:t>
            </a:r>
            <a:r>
              <a:rPr lang="en-US" dirty="0"/>
              <a:t> assessment</a:t>
            </a:r>
          </a:p>
        </p:txBody>
      </p:sp>
      <p:sp>
        <p:nvSpPr>
          <p:cNvPr id="4" name="Slide Number Placeholder 3"/>
          <p:cNvSpPr>
            <a:spLocks noGrp="1"/>
          </p:cNvSpPr>
          <p:nvPr>
            <p:ph type="sldNum" sz="quarter" idx="5"/>
          </p:nvPr>
        </p:nvSpPr>
        <p:spPr/>
        <p:txBody>
          <a:bodyPr/>
          <a:lstStyle/>
          <a:p>
            <a:fld id="{5DF0A063-181A-FA43-80AA-440547B76C23}" type="slidenum">
              <a:rPr lang="en-US" smtClean="0"/>
              <a:t>16</a:t>
            </a:fld>
            <a:endParaRPr lang="en-US"/>
          </a:p>
        </p:txBody>
      </p:sp>
    </p:spTree>
    <p:extLst>
      <p:ext uri="{BB962C8B-B14F-4D97-AF65-F5344CB8AC3E}">
        <p14:creationId xmlns:p14="http://schemas.microsoft.com/office/powerpoint/2010/main" val="608609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7/11/24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83716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9357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4449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297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930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0867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548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7853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57284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682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7/11/24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642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7/11/24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4974198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61" r:id="rId6"/>
    <p:sldLayoutId id="2147483756" r:id="rId7"/>
    <p:sldLayoutId id="2147483757" r:id="rId8"/>
    <p:sldLayoutId id="2147483758" r:id="rId9"/>
    <p:sldLayoutId id="2147483760" r:id="rId10"/>
    <p:sldLayoutId id="214748375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8A1D1-F984-6B47-5F3C-4AB9CA011297}"/>
              </a:ext>
            </a:extLst>
          </p:cNvPr>
          <p:cNvSpPr>
            <a:spLocks noGrp="1"/>
          </p:cNvSpPr>
          <p:nvPr>
            <p:ph type="ctrTitle"/>
          </p:nvPr>
        </p:nvSpPr>
        <p:spPr>
          <a:xfrm>
            <a:off x="640080" y="320040"/>
            <a:ext cx="6692827" cy="3892669"/>
          </a:xfrm>
        </p:spPr>
        <p:txBody>
          <a:bodyPr>
            <a:normAutofit/>
          </a:bodyPr>
          <a:lstStyle/>
          <a:p>
            <a:r>
              <a:rPr lang="en-US"/>
              <a:t>Sorting the trees from the woods</a:t>
            </a:r>
          </a:p>
        </p:txBody>
      </p:sp>
      <p:sp>
        <p:nvSpPr>
          <p:cNvPr id="3" name="Subtitle 2">
            <a:extLst>
              <a:ext uri="{FF2B5EF4-FFF2-40B4-BE49-F238E27FC236}">
                <a16:creationId xmlns:a16="http://schemas.microsoft.com/office/drawing/2014/main" id="{F882CC6D-4E51-66A1-72D0-43075E3A4458}"/>
              </a:ext>
            </a:extLst>
          </p:cNvPr>
          <p:cNvSpPr>
            <a:spLocks noGrp="1"/>
          </p:cNvSpPr>
          <p:nvPr>
            <p:ph type="subTitle" idx="1"/>
          </p:nvPr>
        </p:nvSpPr>
        <p:spPr>
          <a:xfrm>
            <a:off x="640080" y="4631161"/>
            <a:ext cx="6692827" cy="1569486"/>
          </a:xfrm>
        </p:spPr>
        <p:txBody>
          <a:bodyPr>
            <a:normAutofit/>
          </a:bodyPr>
          <a:lstStyle/>
          <a:p>
            <a:r>
              <a:rPr lang="en-US" sz="3600" b="1" dirty="0"/>
              <a:t>Neurodevelopmental assessment with focus on red flag   			identification</a:t>
            </a:r>
          </a:p>
        </p:txBody>
      </p:sp>
      <p:sp>
        <p:nvSpPr>
          <p:cNvPr id="2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3E11C"/>
          </a:solidFill>
          <a:ln w="38100" cap="rnd">
            <a:solidFill>
              <a:srgbClr val="F3E11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yes on a candy">
            <a:extLst>
              <a:ext uri="{FF2B5EF4-FFF2-40B4-BE49-F238E27FC236}">
                <a16:creationId xmlns:a16="http://schemas.microsoft.com/office/drawing/2014/main" id="{FC602DDA-D2C2-2EC6-8B39-8B6BB1652950}"/>
              </a:ext>
            </a:extLst>
          </p:cNvPr>
          <p:cNvPicPr>
            <a:picLocks noChangeAspect="1"/>
          </p:cNvPicPr>
          <p:nvPr/>
        </p:nvPicPr>
        <p:blipFill rotWithShape="1">
          <a:blip r:embed="rId2"/>
          <a:srcRect r="-1" b="15708"/>
          <a:stretch/>
        </p:blipFill>
        <p:spPr>
          <a:xfrm>
            <a:off x="7781544" y="2265419"/>
            <a:ext cx="4087368" cy="2299730"/>
          </a:xfrm>
          <a:prstGeom prst="rect">
            <a:avLst/>
          </a:prstGeom>
        </p:spPr>
      </p:pic>
    </p:spTree>
    <p:extLst>
      <p:ext uri="{BB962C8B-B14F-4D97-AF65-F5344CB8AC3E}">
        <p14:creationId xmlns:p14="http://schemas.microsoft.com/office/powerpoint/2010/main" val="964820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DBE6-1AFF-8623-9CCB-C12758EBAC95}"/>
              </a:ext>
            </a:extLst>
          </p:cNvPr>
          <p:cNvSpPr>
            <a:spLocks noGrp="1"/>
          </p:cNvSpPr>
          <p:nvPr>
            <p:ph type="title"/>
          </p:nvPr>
        </p:nvSpPr>
        <p:spPr/>
        <p:txBody>
          <a:bodyPr/>
          <a:lstStyle/>
          <a:p>
            <a:r>
              <a:rPr lang="en-US" dirty="0"/>
              <a:t>Developmental delay</a:t>
            </a:r>
          </a:p>
        </p:txBody>
      </p:sp>
      <p:sp>
        <p:nvSpPr>
          <p:cNvPr id="3" name="Content Placeholder 2">
            <a:extLst>
              <a:ext uri="{FF2B5EF4-FFF2-40B4-BE49-F238E27FC236}">
                <a16:creationId xmlns:a16="http://schemas.microsoft.com/office/drawing/2014/main" id="{9E8BC6A9-281F-A31D-557B-A6F4E7C24D24}"/>
              </a:ext>
            </a:extLst>
          </p:cNvPr>
          <p:cNvSpPr>
            <a:spLocks noGrp="1"/>
          </p:cNvSpPr>
          <p:nvPr>
            <p:ph idx="1"/>
          </p:nvPr>
        </p:nvSpPr>
        <p:spPr/>
        <p:txBody>
          <a:bodyPr>
            <a:normAutofit/>
          </a:bodyPr>
          <a:lstStyle/>
          <a:p>
            <a:r>
              <a:rPr lang="en-US" sz="3200" b="1" dirty="0"/>
              <a:t>Single domain VS GDD (global developmental delays)</a:t>
            </a:r>
          </a:p>
          <a:p>
            <a:pPr lvl="1"/>
            <a:r>
              <a:rPr lang="en-US" sz="2800" b="1" dirty="0"/>
              <a:t>Isolated</a:t>
            </a:r>
          </a:p>
          <a:p>
            <a:pPr lvl="1"/>
            <a:r>
              <a:rPr lang="en-US" sz="2800" b="1" dirty="0"/>
              <a:t>GDD – 2 or more developmental domains affecting children &lt;5 years of age</a:t>
            </a:r>
          </a:p>
          <a:p>
            <a:pPr marL="457200" lvl="1" indent="0">
              <a:buNone/>
            </a:pPr>
            <a:endParaRPr lang="en-US" sz="2800" b="1" dirty="0"/>
          </a:p>
        </p:txBody>
      </p:sp>
    </p:spTree>
    <p:extLst>
      <p:ext uri="{BB962C8B-B14F-4D97-AF65-F5344CB8AC3E}">
        <p14:creationId xmlns:p14="http://schemas.microsoft.com/office/powerpoint/2010/main" val="460872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04BE-070B-BF2C-618A-31199BB98FFF}"/>
              </a:ext>
            </a:extLst>
          </p:cNvPr>
          <p:cNvSpPr>
            <a:spLocks noGrp="1"/>
          </p:cNvSpPr>
          <p:nvPr>
            <p:ph type="title"/>
          </p:nvPr>
        </p:nvSpPr>
        <p:spPr/>
        <p:txBody>
          <a:bodyPr/>
          <a:lstStyle/>
          <a:p>
            <a:r>
              <a:rPr lang="en-US" dirty="0"/>
              <a:t>Patterns of abnormal development</a:t>
            </a:r>
          </a:p>
        </p:txBody>
      </p:sp>
      <p:sp>
        <p:nvSpPr>
          <p:cNvPr id="3" name="Content Placeholder 2">
            <a:extLst>
              <a:ext uri="{FF2B5EF4-FFF2-40B4-BE49-F238E27FC236}">
                <a16:creationId xmlns:a16="http://schemas.microsoft.com/office/drawing/2014/main" id="{E18ED599-A938-0A06-6F7E-64AD982F1AD2}"/>
              </a:ext>
            </a:extLst>
          </p:cNvPr>
          <p:cNvSpPr>
            <a:spLocks noGrp="1"/>
          </p:cNvSpPr>
          <p:nvPr>
            <p:ph idx="1"/>
          </p:nvPr>
        </p:nvSpPr>
        <p:spPr/>
        <p:txBody>
          <a:bodyPr>
            <a:normAutofit/>
          </a:bodyPr>
          <a:lstStyle/>
          <a:p>
            <a:r>
              <a:rPr lang="en-US" sz="3200" b="1" dirty="0"/>
              <a:t>Developmental disorder</a:t>
            </a:r>
          </a:p>
          <a:p>
            <a:pPr lvl="1"/>
            <a:r>
              <a:rPr lang="en-US" sz="2800" b="1" dirty="0"/>
              <a:t>Development does not follow the normal patterns</a:t>
            </a:r>
          </a:p>
          <a:p>
            <a:r>
              <a:rPr lang="en-US" sz="3200" b="1" dirty="0"/>
              <a:t>Developmental arrest and regression</a:t>
            </a:r>
          </a:p>
          <a:p>
            <a:r>
              <a:rPr lang="en-US" sz="3200" b="1" dirty="0"/>
              <a:t>Developmental disability</a:t>
            </a:r>
          </a:p>
        </p:txBody>
      </p:sp>
    </p:spTree>
    <p:extLst>
      <p:ext uri="{BB962C8B-B14F-4D97-AF65-F5344CB8AC3E}">
        <p14:creationId xmlns:p14="http://schemas.microsoft.com/office/powerpoint/2010/main" val="103392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00C1-DEC0-D8DC-E6D7-64AE4ABFE597}"/>
              </a:ext>
            </a:extLst>
          </p:cNvPr>
          <p:cNvSpPr>
            <a:spLocks noGrp="1"/>
          </p:cNvSpPr>
          <p:nvPr>
            <p:ph type="title"/>
          </p:nvPr>
        </p:nvSpPr>
        <p:spPr/>
        <p:txBody>
          <a:bodyPr/>
          <a:lstStyle/>
          <a:p>
            <a:r>
              <a:rPr lang="en-US" dirty="0"/>
              <a:t>Developmental disability</a:t>
            </a:r>
          </a:p>
        </p:txBody>
      </p:sp>
      <p:sp>
        <p:nvSpPr>
          <p:cNvPr id="3" name="Content Placeholder 2">
            <a:extLst>
              <a:ext uri="{FF2B5EF4-FFF2-40B4-BE49-F238E27FC236}">
                <a16:creationId xmlns:a16="http://schemas.microsoft.com/office/drawing/2014/main" id="{00AC566B-24F9-13E5-223A-06AA8B5440F5}"/>
              </a:ext>
            </a:extLst>
          </p:cNvPr>
          <p:cNvSpPr>
            <a:spLocks noGrp="1"/>
          </p:cNvSpPr>
          <p:nvPr>
            <p:ph idx="1"/>
          </p:nvPr>
        </p:nvSpPr>
        <p:spPr>
          <a:xfrm>
            <a:off x="838200" y="1981936"/>
            <a:ext cx="10515600" cy="4251960"/>
          </a:xfrm>
          <a:noFill/>
        </p:spPr>
        <p:txBody>
          <a:bodyPr>
            <a:normAutofit/>
          </a:bodyPr>
          <a:lstStyle/>
          <a:p>
            <a:r>
              <a:rPr lang="en-US" sz="3200" b="1" dirty="0"/>
              <a:t>Significant delay and impairment of acquired skills</a:t>
            </a:r>
          </a:p>
          <a:p>
            <a:r>
              <a:rPr lang="en-US" sz="3200" b="1" dirty="0"/>
              <a:t>Implies permanent condition with high morbidity with respect to the child’s social, language, sensory, motor, self-help and cognitive abilities</a:t>
            </a:r>
          </a:p>
          <a:p>
            <a:pPr marL="0" indent="0">
              <a:buNone/>
            </a:pPr>
            <a:endParaRPr lang="en-US" sz="3200" b="1" dirty="0"/>
          </a:p>
          <a:p>
            <a:endParaRPr lang="en-US" sz="3200" b="1" dirty="0"/>
          </a:p>
          <a:p>
            <a:pPr marL="0" indent="0">
              <a:buNone/>
            </a:pPr>
            <a:endParaRPr lang="en-US" sz="3200" b="1" dirty="0"/>
          </a:p>
          <a:p>
            <a:pPr marL="0" indent="0">
              <a:buNone/>
            </a:pPr>
            <a:r>
              <a:rPr lang="en-AU" sz="1600" b="0" i="0" u="none" strike="noStrike" dirty="0">
                <a:solidFill>
                  <a:srgbClr val="000000"/>
                </a:solidFill>
                <a:effectLst/>
                <a:latin typeface="Lato" panose="020F0502020204030203" pitchFamily="34" charset="0"/>
              </a:rPr>
              <a:t>                                                                                        </a:t>
            </a:r>
            <a:r>
              <a:rPr lang="en-AU" sz="1400" b="1" i="0" u="none" strike="noStrike" dirty="0">
                <a:solidFill>
                  <a:srgbClr val="000000"/>
                </a:solidFill>
                <a:effectLst/>
                <a:latin typeface="Lato" panose="020F0502020204030203" pitchFamily="34" charset="0"/>
              </a:rPr>
              <a:t>Children who have a disability are at increased risk of abuse and neglect. </a:t>
            </a:r>
            <a:endParaRPr lang="en-US" sz="1400" b="1" dirty="0"/>
          </a:p>
        </p:txBody>
      </p:sp>
      <p:pic>
        <p:nvPicPr>
          <p:cNvPr id="5" name="Picture 4" descr="A group of children with disabilities&#10;&#10;Description automatically generated">
            <a:extLst>
              <a:ext uri="{FF2B5EF4-FFF2-40B4-BE49-F238E27FC236}">
                <a16:creationId xmlns:a16="http://schemas.microsoft.com/office/drawing/2014/main" id="{4E0E9BFA-8996-C49D-E8F2-1291AD508F4A}"/>
              </a:ext>
            </a:extLst>
          </p:cNvPr>
          <p:cNvPicPr>
            <a:picLocks noChangeAspect="1"/>
          </p:cNvPicPr>
          <p:nvPr/>
        </p:nvPicPr>
        <p:blipFill rotWithShape="1">
          <a:blip r:embed="rId3"/>
          <a:srcRect t="22951"/>
          <a:stretch/>
        </p:blipFill>
        <p:spPr>
          <a:xfrm>
            <a:off x="5705907" y="3513083"/>
            <a:ext cx="5303109" cy="2298357"/>
          </a:xfrm>
          <a:prstGeom prst="rect">
            <a:avLst/>
          </a:prstGeom>
        </p:spPr>
      </p:pic>
    </p:spTree>
    <p:extLst>
      <p:ext uri="{BB962C8B-B14F-4D97-AF65-F5344CB8AC3E}">
        <p14:creationId xmlns:p14="http://schemas.microsoft.com/office/powerpoint/2010/main" val="81536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AF373-3280-73E1-3C27-7D666DE62769}"/>
              </a:ext>
            </a:extLst>
          </p:cNvPr>
          <p:cNvSpPr>
            <a:spLocks noGrp="1"/>
          </p:cNvSpPr>
          <p:nvPr>
            <p:ph type="title"/>
          </p:nvPr>
        </p:nvSpPr>
        <p:spPr/>
        <p:txBody>
          <a:bodyPr/>
          <a:lstStyle/>
          <a:p>
            <a:r>
              <a:rPr lang="en-US" dirty="0"/>
              <a:t>Identifying developmental delays</a:t>
            </a:r>
          </a:p>
        </p:txBody>
      </p:sp>
      <p:sp>
        <p:nvSpPr>
          <p:cNvPr id="3" name="Content Placeholder 2">
            <a:extLst>
              <a:ext uri="{FF2B5EF4-FFF2-40B4-BE49-F238E27FC236}">
                <a16:creationId xmlns:a16="http://schemas.microsoft.com/office/drawing/2014/main" id="{83FC55B6-5F76-FEA1-8117-F4C344858680}"/>
              </a:ext>
            </a:extLst>
          </p:cNvPr>
          <p:cNvSpPr>
            <a:spLocks noGrp="1"/>
          </p:cNvSpPr>
          <p:nvPr>
            <p:ph idx="1"/>
          </p:nvPr>
        </p:nvSpPr>
        <p:spPr/>
        <p:txBody>
          <a:bodyPr/>
          <a:lstStyle/>
          <a:p>
            <a:r>
              <a:rPr lang="en-US" sz="3200" b="1" dirty="0"/>
              <a:t>Three major channels</a:t>
            </a:r>
          </a:p>
          <a:p>
            <a:pPr lvl="1"/>
            <a:r>
              <a:rPr lang="en-US" sz="2800" b="1" dirty="0"/>
              <a:t>During routine developmental surveillance or screening</a:t>
            </a:r>
          </a:p>
          <a:p>
            <a:pPr lvl="1"/>
            <a:r>
              <a:rPr lang="en-US" sz="2800" b="1" dirty="0"/>
              <a:t>Following parental concern</a:t>
            </a:r>
          </a:p>
          <a:p>
            <a:pPr lvl="1"/>
            <a:r>
              <a:rPr lang="en-US" sz="2800" b="1" dirty="0"/>
              <a:t>After third parties such as preschool teachers or nursery care professionals raise concerns</a:t>
            </a:r>
          </a:p>
        </p:txBody>
      </p:sp>
    </p:spTree>
    <p:extLst>
      <p:ext uri="{BB962C8B-B14F-4D97-AF65-F5344CB8AC3E}">
        <p14:creationId xmlns:p14="http://schemas.microsoft.com/office/powerpoint/2010/main" val="383335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2D01D-CD3E-03E7-54B8-89B1FB2A1CEB}"/>
              </a:ext>
            </a:extLst>
          </p:cNvPr>
          <p:cNvSpPr>
            <a:spLocks noGrp="1"/>
          </p:cNvSpPr>
          <p:nvPr>
            <p:ph type="title"/>
          </p:nvPr>
        </p:nvSpPr>
        <p:spPr/>
        <p:txBody>
          <a:bodyPr/>
          <a:lstStyle/>
          <a:p>
            <a:r>
              <a:rPr lang="en-US" dirty="0"/>
              <a:t>Later infancy to school age</a:t>
            </a:r>
          </a:p>
        </p:txBody>
      </p:sp>
      <p:sp>
        <p:nvSpPr>
          <p:cNvPr id="3" name="Content Placeholder 2">
            <a:extLst>
              <a:ext uri="{FF2B5EF4-FFF2-40B4-BE49-F238E27FC236}">
                <a16:creationId xmlns:a16="http://schemas.microsoft.com/office/drawing/2014/main" id="{E6FD6777-0A52-2D70-D061-4860DD806FC6}"/>
              </a:ext>
            </a:extLst>
          </p:cNvPr>
          <p:cNvSpPr>
            <a:spLocks noGrp="1"/>
          </p:cNvSpPr>
          <p:nvPr>
            <p:ph idx="1"/>
          </p:nvPr>
        </p:nvSpPr>
        <p:spPr/>
        <p:txBody>
          <a:bodyPr/>
          <a:lstStyle/>
          <a:p>
            <a:r>
              <a:rPr lang="en-US" sz="3200" b="1" dirty="0"/>
              <a:t>Primary developmental domains</a:t>
            </a:r>
          </a:p>
          <a:p>
            <a:pPr lvl="1"/>
            <a:r>
              <a:rPr lang="en-US" sz="2800" b="1" dirty="0"/>
              <a:t>GM</a:t>
            </a:r>
          </a:p>
          <a:p>
            <a:pPr lvl="1"/>
            <a:r>
              <a:rPr lang="en-US" sz="2800" b="1" dirty="0"/>
              <a:t>FM</a:t>
            </a:r>
          </a:p>
          <a:p>
            <a:pPr lvl="1"/>
            <a:r>
              <a:rPr lang="en-US" sz="2800" b="1" dirty="0"/>
              <a:t>Language</a:t>
            </a:r>
          </a:p>
          <a:p>
            <a:pPr lvl="1"/>
            <a:r>
              <a:rPr lang="en-US" sz="2800" b="1" dirty="0"/>
              <a:t>Cognition</a:t>
            </a:r>
          </a:p>
          <a:p>
            <a:pPr lvl="1"/>
            <a:r>
              <a:rPr lang="en-US" sz="2800" b="1" dirty="0"/>
              <a:t>Social and emotional </a:t>
            </a:r>
            <a:r>
              <a:rPr lang="en-US" sz="2800" b="1" dirty="0" err="1"/>
              <a:t>behaviour</a:t>
            </a:r>
            <a:endParaRPr lang="en-US" sz="2800" b="1" dirty="0"/>
          </a:p>
        </p:txBody>
      </p:sp>
    </p:spTree>
    <p:extLst>
      <p:ext uri="{BB962C8B-B14F-4D97-AF65-F5344CB8AC3E}">
        <p14:creationId xmlns:p14="http://schemas.microsoft.com/office/powerpoint/2010/main" val="143058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A40D6-A632-0A0A-40D7-B7F0F64457C6}"/>
              </a:ext>
            </a:extLst>
          </p:cNvPr>
          <p:cNvSpPr>
            <a:spLocks noGrp="1"/>
          </p:cNvSpPr>
          <p:nvPr>
            <p:ph type="title"/>
          </p:nvPr>
        </p:nvSpPr>
        <p:spPr/>
        <p:txBody>
          <a:bodyPr>
            <a:normAutofit fontScale="90000"/>
          </a:bodyPr>
          <a:lstStyle/>
          <a:p>
            <a:r>
              <a:rPr lang="en-US" dirty="0"/>
              <a:t>Identifying developmental Delays : a structured approach</a:t>
            </a:r>
          </a:p>
        </p:txBody>
      </p:sp>
      <p:sp>
        <p:nvSpPr>
          <p:cNvPr id="3" name="Content Placeholder 2">
            <a:extLst>
              <a:ext uri="{FF2B5EF4-FFF2-40B4-BE49-F238E27FC236}">
                <a16:creationId xmlns:a16="http://schemas.microsoft.com/office/drawing/2014/main" id="{4C872094-975F-1BF5-D10B-5D7B6AFE4149}"/>
              </a:ext>
            </a:extLst>
          </p:cNvPr>
          <p:cNvSpPr>
            <a:spLocks noGrp="1"/>
          </p:cNvSpPr>
          <p:nvPr>
            <p:ph idx="1"/>
          </p:nvPr>
        </p:nvSpPr>
        <p:spPr/>
        <p:txBody>
          <a:bodyPr>
            <a:normAutofit/>
          </a:bodyPr>
          <a:lstStyle/>
          <a:p>
            <a:r>
              <a:rPr lang="en-US" sz="3200" b="1" dirty="0"/>
              <a:t>History</a:t>
            </a:r>
          </a:p>
          <a:p>
            <a:r>
              <a:rPr lang="en-US" sz="3200" b="1" dirty="0"/>
              <a:t>Physical examination</a:t>
            </a:r>
          </a:p>
          <a:p>
            <a:r>
              <a:rPr lang="en-US" sz="3200" b="1" dirty="0"/>
              <a:t>Developmental assessment</a:t>
            </a:r>
          </a:p>
          <a:p>
            <a:r>
              <a:rPr lang="en-US" sz="3200" b="1" dirty="0"/>
              <a:t>Assessment for behavioral syndromes or phenotypes</a:t>
            </a:r>
          </a:p>
          <a:p>
            <a:r>
              <a:rPr lang="en-US" sz="3200" b="1" dirty="0"/>
              <a:t>Differential diagnosis</a:t>
            </a:r>
          </a:p>
          <a:p>
            <a:r>
              <a:rPr lang="en-US" sz="3200" b="1" dirty="0"/>
              <a:t>Targeted investigations</a:t>
            </a:r>
          </a:p>
        </p:txBody>
      </p:sp>
    </p:spTree>
    <p:extLst>
      <p:ext uri="{BB962C8B-B14F-4D97-AF65-F5344CB8AC3E}">
        <p14:creationId xmlns:p14="http://schemas.microsoft.com/office/powerpoint/2010/main" val="1861408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1148-B9AF-8D18-2D32-FED8B225D781}"/>
              </a:ext>
            </a:extLst>
          </p:cNvPr>
          <p:cNvSpPr>
            <a:spLocks noGrp="1"/>
          </p:cNvSpPr>
          <p:nvPr>
            <p:ph type="title"/>
          </p:nvPr>
        </p:nvSpPr>
        <p:spPr/>
        <p:txBody>
          <a:bodyPr/>
          <a:lstStyle/>
          <a:p>
            <a:r>
              <a:rPr lang="en-US" dirty="0"/>
              <a:t>What’s in the History: one rule of thumb</a:t>
            </a:r>
          </a:p>
        </p:txBody>
      </p:sp>
      <p:sp>
        <p:nvSpPr>
          <p:cNvPr id="3" name="Content Placeholder 2">
            <a:extLst>
              <a:ext uri="{FF2B5EF4-FFF2-40B4-BE49-F238E27FC236}">
                <a16:creationId xmlns:a16="http://schemas.microsoft.com/office/drawing/2014/main" id="{03919609-10F7-7E5E-F892-11CE791730A3}"/>
              </a:ext>
            </a:extLst>
          </p:cNvPr>
          <p:cNvSpPr>
            <a:spLocks noGrp="1"/>
          </p:cNvSpPr>
          <p:nvPr>
            <p:ph idx="1"/>
          </p:nvPr>
        </p:nvSpPr>
        <p:spPr/>
        <p:txBody>
          <a:bodyPr>
            <a:normAutofit lnSpcReduction="10000"/>
          </a:bodyPr>
          <a:lstStyle/>
          <a:p>
            <a:r>
              <a:rPr lang="en-US" sz="3200" b="1" dirty="0">
                <a:solidFill>
                  <a:srgbClr val="FF0000"/>
                </a:solidFill>
              </a:rPr>
              <a:t>Never ignore a parent’s concern</a:t>
            </a:r>
          </a:p>
          <a:p>
            <a:r>
              <a:rPr lang="en-US" sz="3200" b="1" dirty="0"/>
              <a:t>Parents’ concerns are particularly likely to be accurate in the areas of speech and language skills, cognitive performance and the FM skills</a:t>
            </a:r>
          </a:p>
          <a:p>
            <a:r>
              <a:rPr lang="en-US" sz="3200" b="1" dirty="0">
                <a:solidFill>
                  <a:srgbClr val="FF0000"/>
                </a:solidFill>
              </a:rPr>
              <a:t>Any history of developmental regression or marked stagnation</a:t>
            </a:r>
          </a:p>
          <a:p>
            <a:r>
              <a:rPr lang="en-US" sz="3200" b="1" dirty="0"/>
              <a:t>History of seizures with developmental implications</a:t>
            </a:r>
          </a:p>
          <a:p>
            <a:r>
              <a:rPr lang="en-US" sz="3200" b="1" dirty="0"/>
              <a:t>Concerns with head circumference</a:t>
            </a:r>
          </a:p>
          <a:p>
            <a:r>
              <a:rPr lang="en-US" sz="3200" b="1" dirty="0"/>
              <a:t>Unusual skin and facial features</a:t>
            </a:r>
          </a:p>
          <a:p>
            <a:endParaRPr lang="en-US" dirty="0"/>
          </a:p>
        </p:txBody>
      </p:sp>
    </p:spTree>
    <p:extLst>
      <p:ext uri="{BB962C8B-B14F-4D97-AF65-F5344CB8AC3E}">
        <p14:creationId xmlns:p14="http://schemas.microsoft.com/office/powerpoint/2010/main" val="219321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64A6-7600-B003-25AF-E43E9C14241F}"/>
              </a:ext>
            </a:extLst>
          </p:cNvPr>
          <p:cNvSpPr>
            <a:spLocks noGrp="1"/>
          </p:cNvSpPr>
          <p:nvPr>
            <p:ph type="title"/>
          </p:nvPr>
        </p:nvSpPr>
        <p:spPr>
          <a:xfrm>
            <a:off x="838200" y="175938"/>
            <a:ext cx="10515600" cy="1325563"/>
          </a:xfrm>
        </p:spPr>
        <p:txBody>
          <a:bodyPr/>
          <a:lstStyle/>
          <a:p>
            <a:r>
              <a:rPr lang="en-US" dirty="0"/>
              <a:t>History taking : other key issues</a:t>
            </a:r>
          </a:p>
        </p:txBody>
      </p:sp>
      <p:sp>
        <p:nvSpPr>
          <p:cNvPr id="3" name="Content Placeholder 2">
            <a:extLst>
              <a:ext uri="{FF2B5EF4-FFF2-40B4-BE49-F238E27FC236}">
                <a16:creationId xmlns:a16="http://schemas.microsoft.com/office/drawing/2014/main" id="{6EC1B10A-D9D5-3F93-5207-2AE11F20F0CC}"/>
              </a:ext>
            </a:extLst>
          </p:cNvPr>
          <p:cNvSpPr>
            <a:spLocks noGrp="1"/>
          </p:cNvSpPr>
          <p:nvPr>
            <p:ph idx="1"/>
          </p:nvPr>
        </p:nvSpPr>
        <p:spPr>
          <a:xfrm>
            <a:off x="838200" y="1792750"/>
            <a:ext cx="10515600" cy="4251960"/>
          </a:xfrm>
        </p:spPr>
        <p:txBody>
          <a:bodyPr>
            <a:noAutofit/>
          </a:bodyPr>
          <a:lstStyle/>
          <a:p>
            <a:r>
              <a:rPr lang="en-US" b="1" dirty="0"/>
              <a:t>Keep a broad view and open mind throughout and beware of rushing into conclusions</a:t>
            </a:r>
          </a:p>
          <a:p>
            <a:r>
              <a:rPr lang="en-US" b="1" dirty="0"/>
              <a:t>Substantiate parental reporting of neonatal or past history from previous discharge summaries where possible</a:t>
            </a:r>
          </a:p>
          <a:p>
            <a:r>
              <a:rPr lang="en-US" b="1" dirty="0"/>
              <a:t>Learn about parents, siblings and grandparents and any developmental or health issues that have affected them and to maintain broad powers of observation during consultation</a:t>
            </a:r>
          </a:p>
          <a:p>
            <a:r>
              <a:rPr lang="en-US" b="1" dirty="0"/>
              <a:t>Ask if any family went to special school</a:t>
            </a:r>
          </a:p>
          <a:p>
            <a:r>
              <a:rPr lang="en-US" b="1" dirty="0"/>
              <a:t>Ask about child’s play</a:t>
            </a:r>
          </a:p>
          <a:p>
            <a:r>
              <a:rPr lang="en-US" b="1" dirty="0"/>
              <a:t>Specific enquiries about a range of developmental domains </a:t>
            </a:r>
          </a:p>
        </p:txBody>
      </p:sp>
    </p:spTree>
    <p:extLst>
      <p:ext uri="{BB962C8B-B14F-4D97-AF65-F5344CB8AC3E}">
        <p14:creationId xmlns:p14="http://schemas.microsoft.com/office/powerpoint/2010/main" val="2393109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A6A15-93B4-3006-ECC3-504D36EBFA78}"/>
              </a:ext>
            </a:extLst>
          </p:cNvPr>
          <p:cNvSpPr>
            <a:spLocks noGrp="1"/>
          </p:cNvSpPr>
          <p:nvPr>
            <p:ph type="title"/>
          </p:nvPr>
        </p:nvSpPr>
        <p:spPr/>
        <p:txBody>
          <a:bodyPr/>
          <a:lstStyle/>
          <a:p>
            <a:r>
              <a:rPr lang="en-US" dirty="0"/>
              <a:t>Developmental trajectories</a:t>
            </a:r>
          </a:p>
        </p:txBody>
      </p:sp>
      <p:pic>
        <p:nvPicPr>
          <p:cNvPr id="5" name="Content Placeholder 4" descr="A diagram of a growth chart&#10;&#10;Description automatically generated with medium confidence">
            <a:extLst>
              <a:ext uri="{FF2B5EF4-FFF2-40B4-BE49-F238E27FC236}">
                <a16:creationId xmlns:a16="http://schemas.microsoft.com/office/drawing/2014/main" id="{3A8CA8ED-0A53-2B8D-1B30-7B87A6F2A5D8}"/>
              </a:ext>
            </a:extLst>
          </p:cNvPr>
          <p:cNvPicPr>
            <a:picLocks noGrp="1" noChangeAspect="1"/>
          </p:cNvPicPr>
          <p:nvPr>
            <p:ph idx="1"/>
          </p:nvPr>
        </p:nvPicPr>
        <p:blipFill>
          <a:blip r:embed="rId3"/>
          <a:stretch>
            <a:fillRect/>
          </a:stretch>
        </p:blipFill>
        <p:spPr>
          <a:xfrm>
            <a:off x="2075935" y="2444944"/>
            <a:ext cx="7265773" cy="3894072"/>
          </a:xfrm>
          <a:solidFill>
            <a:schemeClr val="tx1"/>
          </a:solidFill>
          <a:ln w="57150">
            <a:solidFill>
              <a:schemeClr val="accent1">
                <a:lumMod val="50000"/>
              </a:schemeClr>
            </a:solidFill>
          </a:ln>
        </p:spPr>
      </p:pic>
    </p:spTree>
    <p:extLst>
      <p:ext uri="{BB962C8B-B14F-4D97-AF65-F5344CB8AC3E}">
        <p14:creationId xmlns:p14="http://schemas.microsoft.com/office/powerpoint/2010/main" val="4022042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35EB5-80B4-88FB-FBFA-910AD67E6CB4}"/>
              </a:ext>
            </a:extLst>
          </p:cNvPr>
          <p:cNvSpPr>
            <a:spLocks noGrp="1"/>
          </p:cNvSpPr>
          <p:nvPr>
            <p:ph type="title"/>
          </p:nvPr>
        </p:nvSpPr>
        <p:spPr/>
        <p:txBody>
          <a:bodyPr/>
          <a:lstStyle/>
          <a:p>
            <a:r>
              <a:rPr lang="en-US" dirty="0"/>
              <a:t>Lost of developmental milestones</a:t>
            </a:r>
          </a:p>
        </p:txBody>
      </p:sp>
      <p:sp>
        <p:nvSpPr>
          <p:cNvPr id="3" name="Content Placeholder 2">
            <a:extLst>
              <a:ext uri="{FF2B5EF4-FFF2-40B4-BE49-F238E27FC236}">
                <a16:creationId xmlns:a16="http://schemas.microsoft.com/office/drawing/2014/main" id="{993DF2DE-54A4-7EAC-B985-214287A5167D}"/>
              </a:ext>
            </a:extLst>
          </p:cNvPr>
          <p:cNvSpPr>
            <a:spLocks noGrp="1"/>
          </p:cNvSpPr>
          <p:nvPr>
            <p:ph idx="1"/>
          </p:nvPr>
        </p:nvSpPr>
        <p:spPr/>
        <p:txBody>
          <a:bodyPr/>
          <a:lstStyle/>
          <a:p>
            <a:r>
              <a:rPr lang="en-US" sz="3200" b="1" dirty="0"/>
              <a:t>Unexplained change in mental status in school-age  who fails to respond to psychostimulants for attention problems (ADL)</a:t>
            </a:r>
          </a:p>
          <a:p>
            <a:r>
              <a:rPr lang="en-US" sz="3200" b="1" dirty="0"/>
              <a:t>Rett syndrome</a:t>
            </a:r>
          </a:p>
          <a:p>
            <a:endParaRPr lang="en-US" dirty="0"/>
          </a:p>
        </p:txBody>
      </p:sp>
    </p:spTree>
    <p:extLst>
      <p:ext uri="{BB962C8B-B14F-4D97-AF65-F5344CB8AC3E}">
        <p14:creationId xmlns:p14="http://schemas.microsoft.com/office/powerpoint/2010/main" val="4255766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7E65-AAC8-1EF1-C968-4F87B5AA5CA0}"/>
              </a:ext>
            </a:extLst>
          </p:cNvPr>
          <p:cNvSpPr>
            <a:spLocks noGrp="1"/>
          </p:cNvSpPr>
          <p:nvPr>
            <p:ph type="title"/>
          </p:nvPr>
        </p:nvSpPr>
        <p:spPr/>
        <p:txBody>
          <a:bodyPr/>
          <a:lstStyle/>
          <a:p>
            <a:r>
              <a:rPr lang="en-US" dirty="0"/>
              <a:t>Normal development</a:t>
            </a:r>
          </a:p>
        </p:txBody>
      </p:sp>
      <p:sp>
        <p:nvSpPr>
          <p:cNvPr id="3" name="Content Placeholder 2">
            <a:extLst>
              <a:ext uri="{FF2B5EF4-FFF2-40B4-BE49-F238E27FC236}">
                <a16:creationId xmlns:a16="http://schemas.microsoft.com/office/drawing/2014/main" id="{8AA37225-897F-C853-FEE5-8A26B8C19358}"/>
              </a:ext>
            </a:extLst>
          </p:cNvPr>
          <p:cNvSpPr>
            <a:spLocks noGrp="1"/>
          </p:cNvSpPr>
          <p:nvPr>
            <p:ph idx="1"/>
          </p:nvPr>
        </p:nvSpPr>
        <p:spPr/>
        <p:txBody>
          <a:bodyPr/>
          <a:lstStyle/>
          <a:p>
            <a:r>
              <a:rPr lang="en-US" sz="3200" b="1" dirty="0"/>
              <a:t>Development pathway that is followed by the majority of children within a population group</a:t>
            </a:r>
          </a:p>
          <a:p>
            <a:r>
              <a:rPr lang="en-US" sz="3200" b="1" dirty="0"/>
              <a:t>Following the progress of the individual  child’s development over time before diagnosing developmental delay with respect to achieving milestones</a:t>
            </a:r>
          </a:p>
          <a:p>
            <a:endParaRPr lang="en-US" dirty="0"/>
          </a:p>
          <a:p>
            <a:endParaRPr lang="en-US" dirty="0"/>
          </a:p>
          <a:p>
            <a:endParaRPr lang="en-US" dirty="0"/>
          </a:p>
        </p:txBody>
      </p:sp>
    </p:spTree>
    <p:extLst>
      <p:ext uri="{BB962C8B-B14F-4D97-AF65-F5344CB8AC3E}">
        <p14:creationId xmlns:p14="http://schemas.microsoft.com/office/powerpoint/2010/main" val="228667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9ACF-8813-0702-B23A-AAE77862BD98}"/>
              </a:ext>
            </a:extLst>
          </p:cNvPr>
          <p:cNvSpPr>
            <a:spLocks noGrp="1"/>
          </p:cNvSpPr>
          <p:nvPr>
            <p:ph type="title"/>
          </p:nvPr>
        </p:nvSpPr>
        <p:spPr/>
        <p:txBody>
          <a:bodyPr/>
          <a:lstStyle/>
          <a:p>
            <a:r>
              <a:rPr lang="en-US" dirty="0"/>
              <a:t>What tools we can use</a:t>
            </a:r>
          </a:p>
        </p:txBody>
      </p:sp>
      <p:pic>
        <p:nvPicPr>
          <p:cNvPr id="5" name="Content Placeholder 4">
            <a:extLst>
              <a:ext uri="{FF2B5EF4-FFF2-40B4-BE49-F238E27FC236}">
                <a16:creationId xmlns:a16="http://schemas.microsoft.com/office/drawing/2014/main" id="{118F0116-6CF0-A393-EBD5-ADF77A1EFD4E}"/>
              </a:ext>
            </a:extLst>
          </p:cNvPr>
          <p:cNvPicPr>
            <a:picLocks noGrp="1" noChangeAspect="1"/>
          </p:cNvPicPr>
          <p:nvPr>
            <p:ph idx="1"/>
          </p:nvPr>
        </p:nvPicPr>
        <p:blipFill>
          <a:blip r:embed="rId3"/>
          <a:stretch>
            <a:fillRect/>
          </a:stretch>
        </p:blipFill>
        <p:spPr>
          <a:xfrm>
            <a:off x="838200" y="1911801"/>
            <a:ext cx="4513774" cy="3034397"/>
          </a:xfrm>
          <a:prstGeom prst="rect">
            <a:avLst/>
          </a:prstGeom>
        </p:spPr>
      </p:pic>
      <p:pic>
        <p:nvPicPr>
          <p:cNvPr id="7" name="Picture 6" descr="A questionnaire with a question mark&#10;&#10;Description automatically generated with medium confidence">
            <a:extLst>
              <a:ext uri="{FF2B5EF4-FFF2-40B4-BE49-F238E27FC236}">
                <a16:creationId xmlns:a16="http://schemas.microsoft.com/office/drawing/2014/main" id="{60FCF264-13D0-3C6E-8058-26B149BE211C}"/>
              </a:ext>
            </a:extLst>
          </p:cNvPr>
          <p:cNvPicPr>
            <a:picLocks noChangeAspect="1"/>
          </p:cNvPicPr>
          <p:nvPr/>
        </p:nvPicPr>
        <p:blipFill>
          <a:blip r:embed="rId4"/>
          <a:stretch>
            <a:fillRect/>
          </a:stretch>
        </p:blipFill>
        <p:spPr>
          <a:xfrm>
            <a:off x="5976242" y="493370"/>
            <a:ext cx="5886244" cy="3034397"/>
          </a:xfrm>
          <a:prstGeom prst="rect">
            <a:avLst/>
          </a:prstGeom>
          <a:ln w="57150">
            <a:solidFill>
              <a:schemeClr val="accent3">
                <a:lumMod val="75000"/>
              </a:schemeClr>
            </a:solidFill>
          </a:ln>
        </p:spPr>
      </p:pic>
      <p:pic>
        <p:nvPicPr>
          <p:cNvPr id="9" name="Picture 8" descr="A screen shot of a screen&#10;&#10;Description automatically generated">
            <a:extLst>
              <a:ext uri="{FF2B5EF4-FFF2-40B4-BE49-F238E27FC236}">
                <a16:creationId xmlns:a16="http://schemas.microsoft.com/office/drawing/2014/main" id="{272992C0-7E7A-6B11-29C6-124005755158}"/>
              </a:ext>
            </a:extLst>
          </p:cNvPr>
          <p:cNvPicPr>
            <a:picLocks noChangeAspect="1"/>
          </p:cNvPicPr>
          <p:nvPr/>
        </p:nvPicPr>
        <p:blipFill>
          <a:blip r:embed="rId5"/>
          <a:stretch>
            <a:fillRect/>
          </a:stretch>
        </p:blipFill>
        <p:spPr>
          <a:xfrm>
            <a:off x="5684109" y="3851306"/>
            <a:ext cx="6292850" cy="2641569"/>
          </a:xfrm>
          <a:prstGeom prst="rect">
            <a:avLst/>
          </a:prstGeom>
          <a:ln w="57150">
            <a:solidFill>
              <a:srgbClr val="00B050"/>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19676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6CBBC0-2966-6973-69F6-F9F30F373DC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9D4FECE-FF26-5426-5462-7771C65046A4}"/>
              </a:ext>
            </a:extLst>
          </p:cNvPr>
          <p:cNvSpPr>
            <a:spLocks noGrp="1"/>
          </p:cNvSpPr>
          <p:nvPr>
            <p:ph idx="1"/>
          </p:nvPr>
        </p:nvSpPr>
        <p:spPr/>
        <p:txBody>
          <a:bodyPr/>
          <a:lstStyle/>
          <a:p>
            <a:r>
              <a:rPr lang="en-US" b="1" dirty="0"/>
              <a:t>A developmental screening tool for observing and monitoring the developmental progress of Aboriginal and Torres Strait Islander </a:t>
            </a:r>
          </a:p>
          <a:p>
            <a:r>
              <a:rPr lang="en-US" b="1" dirty="0"/>
              <a:t>Developed in 2023 targeting children from 2 months up to 5 and ½ years</a:t>
            </a:r>
          </a:p>
        </p:txBody>
      </p:sp>
      <p:sp>
        <p:nvSpPr>
          <p:cNvPr id="5" name="Text Placeholder 4">
            <a:extLst>
              <a:ext uri="{FF2B5EF4-FFF2-40B4-BE49-F238E27FC236}">
                <a16:creationId xmlns:a16="http://schemas.microsoft.com/office/drawing/2014/main" id="{8EBFF40B-3942-7D37-524C-E312CC5C9E18}"/>
              </a:ext>
            </a:extLst>
          </p:cNvPr>
          <p:cNvSpPr>
            <a:spLocks noGrp="1"/>
          </p:cNvSpPr>
          <p:nvPr>
            <p:ph type="body" sz="half" idx="2"/>
          </p:nvPr>
        </p:nvSpPr>
        <p:spPr/>
        <p:txBody>
          <a:bodyPr/>
          <a:lstStyle/>
          <a:p>
            <a:endParaRPr lang="en-US"/>
          </a:p>
        </p:txBody>
      </p:sp>
      <p:pic>
        <p:nvPicPr>
          <p:cNvPr id="7" name="Picture 6" descr="A close-up of a logo&#10;&#10;Description automatically generated">
            <a:extLst>
              <a:ext uri="{FF2B5EF4-FFF2-40B4-BE49-F238E27FC236}">
                <a16:creationId xmlns:a16="http://schemas.microsoft.com/office/drawing/2014/main" id="{21D8DE35-6A7D-8074-B6D8-10B31779957F}"/>
              </a:ext>
            </a:extLst>
          </p:cNvPr>
          <p:cNvPicPr>
            <a:picLocks noChangeAspect="1"/>
          </p:cNvPicPr>
          <p:nvPr/>
        </p:nvPicPr>
        <p:blipFill>
          <a:blip r:embed="rId2"/>
          <a:stretch>
            <a:fillRect/>
          </a:stretch>
        </p:blipFill>
        <p:spPr>
          <a:xfrm>
            <a:off x="0" y="201982"/>
            <a:ext cx="4951545" cy="3227018"/>
          </a:xfrm>
          <a:prstGeom prst="rect">
            <a:avLst/>
          </a:prstGeom>
        </p:spPr>
      </p:pic>
      <p:pic>
        <p:nvPicPr>
          <p:cNvPr id="9" name="Picture 8" descr="A map of australia with orange and blue text&#10;&#10;Description automatically generated">
            <a:extLst>
              <a:ext uri="{FF2B5EF4-FFF2-40B4-BE49-F238E27FC236}">
                <a16:creationId xmlns:a16="http://schemas.microsoft.com/office/drawing/2014/main" id="{B06AC6E3-35B8-39AC-7D81-34F8328609EB}"/>
              </a:ext>
            </a:extLst>
          </p:cNvPr>
          <p:cNvPicPr>
            <a:picLocks noChangeAspect="1"/>
          </p:cNvPicPr>
          <p:nvPr/>
        </p:nvPicPr>
        <p:blipFill>
          <a:blip r:embed="rId3"/>
          <a:stretch>
            <a:fillRect/>
          </a:stretch>
        </p:blipFill>
        <p:spPr>
          <a:xfrm>
            <a:off x="0" y="3684218"/>
            <a:ext cx="4890016" cy="2480152"/>
          </a:xfrm>
          <a:prstGeom prst="rect">
            <a:avLst/>
          </a:prstGeom>
        </p:spPr>
      </p:pic>
    </p:spTree>
    <p:extLst>
      <p:ext uri="{BB962C8B-B14F-4D97-AF65-F5344CB8AC3E}">
        <p14:creationId xmlns:p14="http://schemas.microsoft.com/office/powerpoint/2010/main" val="4187721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of a baby development chart&#10;&#10;Description automatically generated with medium confidence">
            <a:extLst>
              <a:ext uri="{FF2B5EF4-FFF2-40B4-BE49-F238E27FC236}">
                <a16:creationId xmlns:a16="http://schemas.microsoft.com/office/drawing/2014/main" id="{33EB54EB-E0F4-A9BA-52D1-36F353E11433}"/>
              </a:ext>
            </a:extLst>
          </p:cNvPr>
          <p:cNvPicPr>
            <a:picLocks noChangeAspect="1"/>
          </p:cNvPicPr>
          <p:nvPr/>
        </p:nvPicPr>
        <p:blipFill>
          <a:blip r:embed="rId2"/>
          <a:stretch>
            <a:fillRect/>
          </a:stretch>
        </p:blipFill>
        <p:spPr>
          <a:xfrm>
            <a:off x="1668163" y="684371"/>
            <a:ext cx="8538518" cy="5667002"/>
          </a:xfrm>
          <a:prstGeom prst="rect">
            <a:avLst/>
          </a:prstGeom>
          <a:ln w="76200">
            <a:solidFill>
              <a:schemeClr val="accent1"/>
            </a:solidFill>
          </a:ln>
        </p:spPr>
      </p:pic>
    </p:spTree>
    <p:extLst>
      <p:ext uri="{BB962C8B-B14F-4D97-AF65-F5344CB8AC3E}">
        <p14:creationId xmlns:p14="http://schemas.microsoft.com/office/powerpoint/2010/main" val="2518408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869A-AF9F-D3DA-146D-CC3387595C8E}"/>
              </a:ext>
            </a:extLst>
          </p:cNvPr>
          <p:cNvSpPr>
            <a:spLocks noGrp="1"/>
          </p:cNvSpPr>
          <p:nvPr>
            <p:ph type="title"/>
          </p:nvPr>
        </p:nvSpPr>
        <p:spPr>
          <a:ln w="38100">
            <a:solidFill>
              <a:schemeClr val="tx1"/>
            </a:solidFill>
          </a:ln>
        </p:spPr>
        <p:txBody>
          <a:bodyPr/>
          <a:lstStyle/>
          <a:p>
            <a:r>
              <a:rPr lang="en-US" dirty="0"/>
              <a:t>After the screening</a:t>
            </a:r>
          </a:p>
        </p:txBody>
      </p:sp>
      <p:pic>
        <p:nvPicPr>
          <p:cNvPr id="12" name="Content Placeholder 11" descr="A diagram of a flowchart&#10;&#10;Description automatically generated">
            <a:extLst>
              <a:ext uri="{FF2B5EF4-FFF2-40B4-BE49-F238E27FC236}">
                <a16:creationId xmlns:a16="http://schemas.microsoft.com/office/drawing/2014/main" id="{FA6F8506-28BE-2848-A3E2-CFB6E9715A6C}"/>
              </a:ext>
            </a:extLst>
          </p:cNvPr>
          <p:cNvPicPr>
            <a:picLocks noGrp="1" noChangeAspect="1"/>
          </p:cNvPicPr>
          <p:nvPr>
            <p:ph idx="1"/>
          </p:nvPr>
        </p:nvPicPr>
        <p:blipFill>
          <a:blip r:embed="rId3"/>
          <a:stretch>
            <a:fillRect/>
          </a:stretch>
        </p:blipFill>
        <p:spPr>
          <a:xfrm>
            <a:off x="3294208" y="2061017"/>
            <a:ext cx="5883169" cy="4431858"/>
          </a:xfrm>
          <a:ln w="57150">
            <a:solidFill>
              <a:srgbClr val="002060"/>
            </a:solidFill>
          </a:ln>
        </p:spPr>
      </p:pic>
      <p:sp>
        <p:nvSpPr>
          <p:cNvPr id="13" name="TextBox 12">
            <a:extLst>
              <a:ext uri="{FF2B5EF4-FFF2-40B4-BE49-F238E27FC236}">
                <a16:creationId xmlns:a16="http://schemas.microsoft.com/office/drawing/2014/main" id="{8235771A-F488-EB19-9B04-06DCA4B4DCEB}"/>
              </a:ext>
            </a:extLst>
          </p:cNvPr>
          <p:cNvSpPr txBox="1"/>
          <p:nvPr/>
        </p:nvSpPr>
        <p:spPr>
          <a:xfrm>
            <a:off x="6235793" y="5528442"/>
            <a:ext cx="2847542" cy="584775"/>
          </a:xfrm>
          <a:prstGeom prst="rect">
            <a:avLst/>
          </a:prstGeom>
          <a:solidFill>
            <a:srgbClr val="FFFF00"/>
          </a:solidFill>
          <a:ln>
            <a:solidFill>
              <a:srgbClr val="E90087"/>
            </a:solidFill>
          </a:ln>
        </p:spPr>
        <p:txBody>
          <a:bodyPr wrap="square" rtlCol="0">
            <a:spAutoFit/>
          </a:bodyPr>
          <a:lstStyle/>
          <a:p>
            <a:r>
              <a:rPr lang="en-US" sz="1600" b="1" dirty="0"/>
              <a:t>If unsure, err on the side of caution and refer to      	</a:t>
            </a:r>
            <a:r>
              <a:rPr lang="en-US" sz="1600" b="1" dirty="0" err="1"/>
              <a:t>Paediatrician</a:t>
            </a:r>
            <a:endParaRPr lang="en-US" sz="1600" b="1" dirty="0"/>
          </a:p>
        </p:txBody>
      </p:sp>
      <p:cxnSp>
        <p:nvCxnSpPr>
          <p:cNvPr id="15" name="Straight Arrow Connector 14">
            <a:extLst>
              <a:ext uri="{FF2B5EF4-FFF2-40B4-BE49-F238E27FC236}">
                <a16:creationId xmlns:a16="http://schemas.microsoft.com/office/drawing/2014/main" id="{6D87CC46-FC3D-BAC3-FC09-C884292E4DB0}"/>
              </a:ext>
            </a:extLst>
          </p:cNvPr>
          <p:cNvCxnSpPr>
            <a:cxnSpLocks/>
          </p:cNvCxnSpPr>
          <p:nvPr/>
        </p:nvCxnSpPr>
        <p:spPr>
          <a:xfrm>
            <a:off x="5397062" y="5221739"/>
            <a:ext cx="0" cy="59909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2E11245-1A46-3C24-E147-04876D48584E}"/>
              </a:ext>
            </a:extLst>
          </p:cNvPr>
          <p:cNvCxnSpPr>
            <a:cxnSpLocks/>
          </p:cNvCxnSpPr>
          <p:nvPr/>
        </p:nvCxnSpPr>
        <p:spPr>
          <a:xfrm>
            <a:off x="5397062" y="4083269"/>
            <a:ext cx="0" cy="59909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 name="Flowchart: Connector 2">
            <a:extLst>
              <a:ext uri="{FF2B5EF4-FFF2-40B4-BE49-F238E27FC236}">
                <a16:creationId xmlns:a16="http://schemas.microsoft.com/office/drawing/2014/main" id="{1FC7F497-D932-7362-3F1C-B6EC79DA34DA}"/>
              </a:ext>
            </a:extLst>
          </p:cNvPr>
          <p:cNvSpPr/>
          <p:nvPr/>
        </p:nvSpPr>
        <p:spPr>
          <a:xfrm>
            <a:off x="4750471" y="3428999"/>
            <a:ext cx="1345529" cy="3063875"/>
          </a:xfrm>
          <a:prstGeom prst="flowChartConnector">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6960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A5CA-DB79-084A-3845-A51F6B1A7630}"/>
              </a:ext>
            </a:extLst>
          </p:cNvPr>
          <p:cNvSpPr>
            <a:spLocks noGrp="1"/>
          </p:cNvSpPr>
          <p:nvPr>
            <p:ph type="title"/>
          </p:nvPr>
        </p:nvSpPr>
        <p:spPr/>
        <p:txBody>
          <a:bodyPr/>
          <a:lstStyle/>
          <a:p>
            <a:r>
              <a:rPr lang="en-US" dirty="0"/>
              <a:t>Investing in parental education</a:t>
            </a:r>
          </a:p>
        </p:txBody>
      </p:sp>
      <p:sp>
        <p:nvSpPr>
          <p:cNvPr id="3" name="Content Placeholder 2">
            <a:extLst>
              <a:ext uri="{FF2B5EF4-FFF2-40B4-BE49-F238E27FC236}">
                <a16:creationId xmlns:a16="http://schemas.microsoft.com/office/drawing/2014/main" id="{AD484AB9-6503-BB05-A596-EE3CD999EC95}"/>
              </a:ext>
            </a:extLst>
          </p:cNvPr>
          <p:cNvSpPr>
            <a:spLocks noGrp="1"/>
          </p:cNvSpPr>
          <p:nvPr>
            <p:ph idx="1"/>
          </p:nvPr>
        </p:nvSpPr>
        <p:spPr/>
        <p:txBody>
          <a:bodyPr/>
          <a:lstStyle/>
          <a:p>
            <a:r>
              <a:rPr lang="en-US" b="1" dirty="0"/>
              <a:t>Most developmental delays are time –limited</a:t>
            </a:r>
          </a:p>
          <a:p>
            <a:r>
              <a:rPr lang="en-US" b="1" dirty="0"/>
              <a:t>Prevention of the delays themselves and shortening their duration may respond to environments that stimulate cognitive, motor, sensory, psychological, social and emotional development across setting (home, school, daycare)</a:t>
            </a:r>
          </a:p>
          <a:p>
            <a:r>
              <a:rPr lang="en-US" b="1" dirty="0"/>
              <a:t>Parent training can foster a proper understanding of the functional impact of the needs of children and the risks intrinsic to developmental delay</a:t>
            </a:r>
          </a:p>
          <a:p>
            <a:pPr lvl="1"/>
            <a:r>
              <a:rPr lang="en-US" sz="3200" b="1" dirty="0">
                <a:solidFill>
                  <a:srgbClr val="FF0000"/>
                </a:solidFill>
              </a:rPr>
              <a:t>Parent guidance should be a part of every pre-natal and well-child visit</a:t>
            </a:r>
          </a:p>
        </p:txBody>
      </p:sp>
    </p:spTree>
    <p:extLst>
      <p:ext uri="{BB962C8B-B14F-4D97-AF65-F5344CB8AC3E}">
        <p14:creationId xmlns:p14="http://schemas.microsoft.com/office/powerpoint/2010/main" val="155569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with text and images&#10;&#10;Description automatically generated with medium confidence">
            <a:extLst>
              <a:ext uri="{FF2B5EF4-FFF2-40B4-BE49-F238E27FC236}">
                <a16:creationId xmlns:a16="http://schemas.microsoft.com/office/drawing/2014/main" id="{42A168F2-981D-A626-0202-2C84EDEAC65C}"/>
              </a:ext>
            </a:extLst>
          </p:cNvPr>
          <p:cNvPicPr>
            <a:picLocks noChangeAspect="1"/>
          </p:cNvPicPr>
          <p:nvPr/>
        </p:nvPicPr>
        <p:blipFill>
          <a:blip r:embed="rId2"/>
          <a:stretch>
            <a:fillRect/>
          </a:stretch>
        </p:blipFill>
        <p:spPr>
          <a:xfrm>
            <a:off x="177310" y="321275"/>
            <a:ext cx="5224740" cy="6215450"/>
          </a:xfrm>
          <a:prstGeom prst="rect">
            <a:avLst/>
          </a:prstGeom>
          <a:ln w="76200">
            <a:solidFill>
              <a:srgbClr val="00B050"/>
            </a:solidFill>
          </a:ln>
        </p:spPr>
      </p:pic>
      <p:pic>
        <p:nvPicPr>
          <p:cNvPr id="10" name="Picture 9" descr="A group of children playing in the park&#10;&#10;Description automatically generated">
            <a:extLst>
              <a:ext uri="{FF2B5EF4-FFF2-40B4-BE49-F238E27FC236}">
                <a16:creationId xmlns:a16="http://schemas.microsoft.com/office/drawing/2014/main" id="{7AB57C5D-8994-4537-2C76-FF689C152CDC}"/>
              </a:ext>
            </a:extLst>
          </p:cNvPr>
          <p:cNvPicPr>
            <a:picLocks noChangeAspect="1"/>
          </p:cNvPicPr>
          <p:nvPr/>
        </p:nvPicPr>
        <p:blipFill>
          <a:blip r:embed="rId3"/>
          <a:stretch>
            <a:fillRect/>
          </a:stretch>
        </p:blipFill>
        <p:spPr>
          <a:xfrm>
            <a:off x="9957104" y="5129434"/>
            <a:ext cx="2057586" cy="1507478"/>
          </a:xfrm>
          <a:prstGeom prst="rect">
            <a:avLst/>
          </a:prstGeom>
        </p:spPr>
      </p:pic>
      <p:pic>
        <p:nvPicPr>
          <p:cNvPr id="12" name="Picture 11" descr="A group of children's hands painted with paint&#10;&#10;Description automatically generated">
            <a:extLst>
              <a:ext uri="{FF2B5EF4-FFF2-40B4-BE49-F238E27FC236}">
                <a16:creationId xmlns:a16="http://schemas.microsoft.com/office/drawing/2014/main" id="{2B241807-2B4D-8D9A-EDC8-43B67451839F}"/>
              </a:ext>
            </a:extLst>
          </p:cNvPr>
          <p:cNvPicPr>
            <a:picLocks noChangeAspect="1"/>
          </p:cNvPicPr>
          <p:nvPr/>
        </p:nvPicPr>
        <p:blipFill>
          <a:blip r:embed="rId4"/>
          <a:stretch>
            <a:fillRect/>
          </a:stretch>
        </p:blipFill>
        <p:spPr>
          <a:xfrm>
            <a:off x="7665034" y="5129435"/>
            <a:ext cx="2292069" cy="1507478"/>
          </a:xfrm>
          <a:prstGeom prst="rect">
            <a:avLst/>
          </a:prstGeom>
        </p:spPr>
      </p:pic>
      <p:pic>
        <p:nvPicPr>
          <p:cNvPr id="14" name="Picture 13" descr="A child with glasses and a brain&#10;&#10;Description automatically generated">
            <a:extLst>
              <a:ext uri="{FF2B5EF4-FFF2-40B4-BE49-F238E27FC236}">
                <a16:creationId xmlns:a16="http://schemas.microsoft.com/office/drawing/2014/main" id="{9E660BD2-6E40-3951-E9C1-5D09FA60EB97}"/>
              </a:ext>
            </a:extLst>
          </p:cNvPr>
          <p:cNvPicPr>
            <a:picLocks noChangeAspect="1"/>
          </p:cNvPicPr>
          <p:nvPr/>
        </p:nvPicPr>
        <p:blipFill>
          <a:blip r:embed="rId5"/>
          <a:stretch>
            <a:fillRect/>
          </a:stretch>
        </p:blipFill>
        <p:spPr>
          <a:xfrm>
            <a:off x="5504749" y="5139532"/>
            <a:ext cx="2160284" cy="1491007"/>
          </a:xfrm>
          <a:prstGeom prst="rect">
            <a:avLst/>
          </a:prstGeom>
        </p:spPr>
      </p:pic>
      <p:pic>
        <p:nvPicPr>
          <p:cNvPr id="16" name="Picture 15" descr="A close-up of a pair of children's feet on a swing&#10;&#10;Description automatically generated">
            <a:extLst>
              <a:ext uri="{FF2B5EF4-FFF2-40B4-BE49-F238E27FC236}">
                <a16:creationId xmlns:a16="http://schemas.microsoft.com/office/drawing/2014/main" id="{BAD339FC-8D8B-690A-3DC6-04C36A9BACB2}"/>
              </a:ext>
            </a:extLst>
          </p:cNvPr>
          <p:cNvPicPr>
            <a:picLocks noChangeAspect="1"/>
          </p:cNvPicPr>
          <p:nvPr/>
        </p:nvPicPr>
        <p:blipFill>
          <a:blip r:embed="rId6"/>
          <a:stretch>
            <a:fillRect/>
          </a:stretch>
        </p:blipFill>
        <p:spPr>
          <a:xfrm>
            <a:off x="5634682" y="321275"/>
            <a:ext cx="6380008" cy="4801785"/>
          </a:xfrm>
          <a:prstGeom prst="rect">
            <a:avLst/>
          </a:prstGeom>
        </p:spPr>
      </p:pic>
    </p:spTree>
    <p:extLst>
      <p:ext uri="{BB962C8B-B14F-4D97-AF65-F5344CB8AC3E}">
        <p14:creationId xmlns:p14="http://schemas.microsoft.com/office/powerpoint/2010/main" val="1222390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black text&#10;&#10;Description automatically generated">
            <a:extLst>
              <a:ext uri="{FF2B5EF4-FFF2-40B4-BE49-F238E27FC236}">
                <a16:creationId xmlns:a16="http://schemas.microsoft.com/office/drawing/2014/main" id="{CC561D98-E9D6-2C94-4AD3-DE9F88E75061}"/>
              </a:ext>
            </a:extLst>
          </p:cNvPr>
          <p:cNvPicPr>
            <a:picLocks noChangeAspect="1"/>
          </p:cNvPicPr>
          <p:nvPr/>
        </p:nvPicPr>
        <p:blipFill>
          <a:blip r:embed="rId3"/>
          <a:stretch>
            <a:fillRect/>
          </a:stretch>
        </p:blipFill>
        <p:spPr>
          <a:xfrm>
            <a:off x="1198605" y="374695"/>
            <a:ext cx="4059394" cy="6108610"/>
          </a:xfrm>
          <a:prstGeom prst="rect">
            <a:avLst/>
          </a:prstGeom>
          <a:ln w="76200">
            <a:solidFill>
              <a:schemeClr val="accent1"/>
            </a:solidFill>
          </a:ln>
        </p:spPr>
      </p:pic>
      <p:pic>
        <p:nvPicPr>
          <p:cNvPr id="5" name="Picture 4" descr="A white paper with black text&#10;&#10;Description automatically generated">
            <a:extLst>
              <a:ext uri="{FF2B5EF4-FFF2-40B4-BE49-F238E27FC236}">
                <a16:creationId xmlns:a16="http://schemas.microsoft.com/office/drawing/2014/main" id="{4697738E-DE54-E5E4-333D-A910417E4CDB}"/>
              </a:ext>
            </a:extLst>
          </p:cNvPr>
          <p:cNvPicPr>
            <a:picLocks noChangeAspect="1"/>
          </p:cNvPicPr>
          <p:nvPr/>
        </p:nvPicPr>
        <p:blipFill>
          <a:blip r:embed="rId4"/>
          <a:stretch>
            <a:fillRect/>
          </a:stretch>
        </p:blipFill>
        <p:spPr>
          <a:xfrm>
            <a:off x="6617696" y="1420513"/>
            <a:ext cx="3667237" cy="4016974"/>
          </a:xfrm>
          <a:prstGeom prst="rect">
            <a:avLst/>
          </a:prstGeom>
          <a:ln w="76200">
            <a:solidFill>
              <a:schemeClr val="accent1">
                <a:lumMod val="60000"/>
                <a:lumOff val="40000"/>
              </a:schemeClr>
            </a:solidFill>
          </a:ln>
        </p:spPr>
      </p:pic>
    </p:spTree>
    <p:extLst>
      <p:ext uri="{BB962C8B-B14F-4D97-AF65-F5344CB8AC3E}">
        <p14:creationId xmlns:p14="http://schemas.microsoft.com/office/powerpoint/2010/main" val="3830272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rawing of a person&#10;&#10;Description automatically generated">
            <a:extLst>
              <a:ext uri="{FF2B5EF4-FFF2-40B4-BE49-F238E27FC236}">
                <a16:creationId xmlns:a16="http://schemas.microsoft.com/office/drawing/2014/main" id="{488402B5-6446-4D73-4A41-31E21549C4E5}"/>
              </a:ext>
            </a:extLst>
          </p:cNvPr>
          <p:cNvPicPr>
            <a:picLocks noGrp="1" noChangeAspect="1"/>
          </p:cNvPicPr>
          <p:nvPr>
            <p:ph sz="half" idx="4294967295"/>
          </p:nvPr>
        </p:nvPicPr>
        <p:blipFill>
          <a:blip r:embed="rId3"/>
          <a:stretch>
            <a:fillRect/>
          </a:stretch>
        </p:blipFill>
        <p:spPr>
          <a:xfrm>
            <a:off x="4573047" y="2590780"/>
            <a:ext cx="3201844" cy="4093800"/>
          </a:xfrm>
        </p:spPr>
      </p:pic>
      <p:pic>
        <p:nvPicPr>
          <p:cNvPr id="10" name="Content Placeholder 9" descr="A screenshot of a test&#10;&#10;Description automatically generated">
            <a:extLst>
              <a:ext uri="{FF2B5EF4-FFF2-40B4-BE49-F238E27FC236}">
                <a16:creationId xmlns:a16="http://schemas.microsoft.com/office/drawing/2014/main" id="{80361F59-BDB1-94F4-26B0-46D4F4D89C39}"/>
              </a:ext>
            </a:extLst>
          </p:cNvPr>
          <p:cNvPicPr>
            <a:picLocks noGrp="1" noChangeAspect="1"/>
          </p:cNvPicPr>
          <p:nvPr>
            <p:ph sz="half" idx="4294967295"/>
          </p:nvPr>
        </p:nvPicPr>
        <p:blipFill>
          <a:blip r:embed="rId4"/>
          <a:stretch>
            <a:fillRect/>
          </a:stretch>
        </p:blipFill>
        <p:spPr>
          <a:xfrm>
            <a:off x="432486" y="700260"/>
            <a:ext cx="3984625" cy="3810000"/>
          </a:xfrm>
        </p:spPr>
      </p:pic>
      <p:sp>
        <p:nvSpPr>
          <p:cNvPr id="12" name="TextBox 11">
            <a:extLst>
              <a:ext uri="{FF2B5EF4-FFF2-40B4-BE49-F238E27FC236}">
                <a16:creationId xmlns:a16="http://schemas.microsoft.com/office/drawing/2014/main" id="{18450D6D-0DAC-05DC-3346-FBFBE5486BB9}"/>
              </a:ext>
            </a:extLst>
          </p:cNvPr>
          <p:cNvSpPr txBox="1"/>
          <p:nvPr/>
        </p:nvSpPr>
        <p:spPr>
          <a:xfrm>
            <a:off x="432486" y="4811220"/>
            <a:ext cx="6096000" cy="307777"/>
          </a:xfrm>
          <a:prstGeom prst="rect">
            <a:avLst/>
          </a:prstGeom>
          <a:noFill/>
        </p:spPr>
        <p:txBody>
          <a:bodyPr wrap="square">
            <a:spAutoFit/>
          </a:bodyPr>
          <a:lstStyle/>
          <a:p>
            <a:r>
              <a:rPr lang="en-AU" sz="1400" b="1" dirty="0">
                <a:effectLst/>
                <a:latin typeface="Helvetica" pitchFamily="2" charset="0"/>
              </a:rPr>
              <a:t>MJA • Volume 183 Number 1 • 4 July 2005</a:t>
            </a:r>
          </a:p>
        </p:txBody>
      </p:sp>
      <p:pic>
        <p:nvPicPr>
          <p:cNvPr id="3" name="Picture 2" descr="A stick figure with a number of months&#10;&#10;Description automatically generated">
            <a:extLst>
              <a:ext uri="{FF2B5EF4-FFF2-40B4-BE49-F238E27FC236}">
                <a16:creationId xmlns:a16="http://schemas.microsoft.com/office/drawing/2014/main" id="{27C57865-2FD6-E205-6854-364D1D9FF201}"/>
              </a:ext>
            </a:extLst>
          </p:cNvPr>
          <p:cNvPicPr>
            <a:picLocks noChangeAspect="1"/>
          </p:cNvPicPr>
          <p:nvPr/>
        </p:nvPicPr>
        <p:blipFill>
          <a:blip r:embed="rId5"/>
          <a:stretch>
            <a:fillRect/>
          </a:stretch>
        </p:blipFill>
        <p:spPr>
          <a:xfrm>
            <a:off x="7206048" y="700260"/>
            <a:ext cx="3718585" cy="2470179"/>
          </a:xfrm>
          <a:prstGeom prst="rect">
            <a:avLst/>
          </a:prstGeom>
          <a:ln w="28575">
            <a:solidFill>
              <a:srgbClr val="E90087"/>
            </a:solidFill>
          </a:ln>
        </p:spPr>
      </p:pic>
      <p:sp>
        <p:nvSpPr>
          <p:cNvPr id="4" name="TextBox 3">
            <a:extLst>
              <a:ext uri="{FF2B5EF4-FFF2-40B4-BE49-F238E27FC236}">
                <a16:creationId xmlns:a16="http://schemas.microsoft.com/office/drawing/2014/main" id="{52FF5823-90C3-3BE1-75D1-C81DE92B8C77}"/>
              </a:ext>
            </a:extLst>
          </p:cNvPr>
          <p:cNvSpPr txBox="1"/>
          <p:nvPr/>
        </p:nvSpPr>
        <p:spPr>
          <a:xfrm>
            <a:off x="9312166" y="3228945"/>
            <a:ext cx="2121415" cy="400110"/>
          </a:xfrm>
          <a:prstGeom prst="rect">
            <a:avLst/>
          </a:prstGeom>
          <a:noFill/>
        </p:spPr>
        <p:txBody>
          <a:bodyPr wrap="none" rtlCol="0">
            <a:spAutoFit/>
          </a:bodyPr>
          <a:lstStyle/>
          <a:p>
            <a:r>
              <a:rPr lang="en-US" sz="2000" b="1" dirty="0"/>
              <a:t>Goodenough-Harris drawing test</a:t>
            </a:r>
          </a:p>
        </p:txBody>
      </p:sp>
    </p:spTree>
    <p:extLst>
      <p:ext uri="{BB962C8B-B14F-4D97-AF65-F5344CB8AC3E}">
        <p14:creationId xmlns:p14="http://schemas.microsoft.com/office/powerpoint/2010/main" val="4177640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with drawings on it&#10;&#10;Description automatically generated">
            <a:extLst>
              <a:ext uri="{FF2B5EF4-FFF2-40B4-BE49-F238E27FC236}">
                <a16:creationId xmlns:a16="http://schemas.microsoft.com/office/drawing/2014/main" id="{86743DC7-7993-1581-2CD6-B7ED53EA704E}"/>
              </a:ext>
            </a:extLst>
          </p:cNvPr>
          <p:cNvPicPr>
            <a:picLocks noChangeAspect="1"/>
          </p:cNvPicPr>
          <p:nvPr/>
        </p:nvPicPr>
        <p:blipFill rotWithShape="1">
          <a:blip r:embed="rId2"/>
          <a:srcRect t="18379" r="12931" b="17657"/>
          <a:stretch/>
        </p:blipFill>
        <p:spPr>
          <a:xfrm>
            <a:off x="1610303" y="1371598"/>
            <a:ext cx="3592318" cy="4386649"/>
          </a:xfrm>
          <a:prstGeom prst="rect">
            <a:avLst/>
          </a:prstGeom>
          <a:ln w="76200">
            <a:solidFill>
              <a:srgbClr val="00B050"/>
            </a:solidFill>
          </a:ln>
        </p:spPr>
      </p:pic>
      <p:pic>
        <p:nvPicPr>
          <p:cNvPr id="7" name="Picture 6" descr="A drawing of a person and a rainbow&#10;&#10;Description automatically generated">
            <a:extLst>
              <a:ext uri="{FF2B5EF4-FFF2-40B4-BE49-F238E27FC236}">
                <a16:creationId xmlns:a16="http://schemas.microsoft.com/office/drawing/2014/main" id="{0AAB9EC4-47C1-91BA-471F-0A8A5BA90258}"/>
              </a:ext>
            </a:extLst>
          </p:cNvPr>
          <p:cNvPicPr>
            <a:picLocks noChangeAspect="1"/>
          </p:cNvPicPr>
          <p:nvPr/>
        </p:nvPicPr>
        <p:blipFill rotWithShape="1">
          <a:blip r:embed="rId3"/>
          <a:srcRect t="20001" b="16036"/>
          <a:stretch/>
        </p:blipFill>
        <p:spPr>
          <a:xfrm>
            <a:off x="6726001" y="1371598"/>
            <a:ext cx="3511076" cy="4386649"/>
          </a:xfrm>
          <a:prstGeom prst="rect">
            <a:avLst/>
          </a:prstGeom>
          <a:ln w="76200">
            <a:solidFill>
              <a:srgbClr val="00B050"/>
            </a:solidFill>
          </a:ln>
        </p:spPr>
      </p:pic>
    </p:spTree>
    <p:extLst>
      <p:ext uri="{BB962C8B-B14F-4D97-AF65-F5344CB8AC3E}">
        <p14:creationId xmlns:p14="http://schemas.microsoft.com/office/powerpoint/2010/main" val="4034194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24D7A5-15AF-E04B-27E1-0853A0434E5B}"/>
              </a:ext>
            </a:extLst>
          </p:cNvPr>
          <p:cNvSpPr txBox="1"/>
          <p:nvPr/>
        </p:nvSpPr>
        <p:spPr>
          <a:xfrm>
            <a:off x="3220994" y="4038933"/>
            <a:ext cx="6096000" cy="1754326"/>
          </a:xfrm>
          <a:prstGeom prst="rect">
            <a:avLst/>
          </a:prstGeom>
          <a:noFill/>
        </p:spPr>
        <p:txBody>
          <a:bodyPr wrap="square">
            <a:spAutoFit/>
          </a:bodyPr>
          <a:lstStyle/>
          <a:p>
            <a:r>
              <a:rPr lang="en-AU" sz="1800" b="1" i="1" u="none" strike="noStrike" dirty="0">
                <a:effectLst/>
                <a:latin typeface="Century Schoolbook" panose="02040604050505020304" pitchFamily="18" charset="0"/>
              </a:rPr>
              <a:t>Because development is dynamic in nature and surveillance and screening have limits, periodic screening with a validated instrument should occur  so a problem not detected by surveillance or a single screening can be detected by subsequent screening</a:t>
            </a:r>
            <a:r>
              <a:rPr lang="en-AU" sz="1200" b="0" i="0" u="none" strike="noStrike" dirty="0">
                <a:effectLst/>
                <a:latin typeface="Verdana" panose="020B0604030504040204" pitchFamily="34" charset="0"/>
              </a:rPr>
              <a:t>.</a:t>
            </a:r>
            <a:endParaRPr lang="en-US" sz="1200" dirty="0"/>
          </a:p>
        </p:txBody>
      </p:sp>
      <p:pic>
        <p:nvPicPr>
          <p:cNvPr id="9" name="Picture 8" descr="A cartoon of a person and a child&#10;&#10;Description automatically generated">
            <a:extLst>
              <a:ext uri="{FF2B5EF4-FFF2-40B4-BE49-F238E27FC236}">
                <a16:creationId xmlns:a16="http://schemas.microsoft.com/office/drawing/2014/main" id="{CAE82CB5-8669-2D2D-DC07-8AD48218DB4A}"/>
              </a:ext>
            </a:extLst>
          </p:cNvPr>
          <p:cNvPicPr>
            <a:picLocks noChangeAspect="1"/>
          </p:cNvPicPr>
          <p:nvPr/>
        </p:nvPicPr>
        <p:blipFill>
          <a:blip r:embed="rId3"/>
          <a:stretch>
            <a:fillRect/>
          </a:stretch>
        </p:blipFill>
        <p:spPr>
          <a:xfrm>
            <a:off x="4363994" y="1295400"/>
            <a:ext cx="3810000" cy="2133600"/>
          </a:xfrm>
          <a:prstGeom prst="rect">
            <a:avLst/>
          </a:prstGeom>
          <a:solidFill>
            <a:schemeClr val="tx1"/>
          </a:solidFill>
          <a:ln w="57150">
            <a:solidFill>
              <a:schemeClr val="accent3">
                <a:lumMod val="75000"/>
              </a:schemeClr>
            </a:solidFill>
          </a:ln>
        </p:spPr>
      </p:pic>
    </p:spTree>
    <p:extLst>
      <p:ext uri="{BB962C8B-B14F-4D97-AF65-F5344CB8AC3E}">
        <p14:creationId xmlns:p14="http://schemas.microsoft.com/office/powerpoint/2010/main" val="2131423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9EBBD-8983-8A9A-B00B-B0529123065E}"/>
              </a:ext>
            </a:extLst>
          </p:cNvPr>
          <p:cNvSpPr>
            <a:spLocks noGrp="1"/>
          </p:cNvSpPr>
          <p:nvPr>
            <p:ph type="title"/>
          </p:nvPr>
        </p:nvSpPr>
        <p:spPr/>
        <p:txBody>
          <a:bodyPr/>
          <a:lstStyle/>
          <a:p>
            <a:r>
              <a:rPr lang="en-US" dirty="0"/>
              <a:t>Factors that influence development</a:t>
            </a:r>
          </a:p>
        </p:txBody>
      </p:sp>
      <p:sp>
        <p:nvSpPr>
          <p:cNvPr id="4" name="Content Placeholder 3">
            <a:extLst>
              <a:ext uri="{FF2B5EF4-FFF2-40B4-BE49-F238E27FC236}">
                <a16:creationId xmlns:a16="http://schemas.microsoft.com/office/drawing/2014/main" id="{2ECADC44-FBF4-4F8D-5D45-30DF0B7D9ADF}"/>
              </a:ext>
            </a:extLst>
          </p:cNvPr>
          <p:cNvSpPr>
            <a:spLocks noGrp="1"/>
          </p:cNvSpPr>
          <p:nvPr>
            <p:ph sz="half" idx="1"/>
          </p:nvPr>
        </p:nvSpPr>
        <p:spPr/>
        <p:txBody>
          <a:bodyPr/>
          <a:lstStyle/>
          <a:p>
            <a:r>
              <a:rPr lang="en-US" b="1" dirty="0"/>
              <a:t>Intrinsic</a:t>
            </a:r>
          </a:p>
          <a:p>
            <a:pPr lvl="1"/>
            <a:r>
              <a:rPr lang="en-US" b="1" dirty="0"/>
              <a:t>Genetic or hereditary</a:t>
            </a:r>
          </a:p>
          <a:p>
            <a:pPr lvl="1"/>
            <a:r>
              <a:rPr lang="en-US" b="1" dirty="0"/>
              <a:t>Gender</a:t>
            </a:r>
          </a:p>
          <a:p>
            <a:pPr lvl="1"/>
            <a:r>
              <a:rPr lang="en-US" b="1" dirty="0"/>
              <a:t>Prenatal factors</a:t>
            </a:r>
          </a:p>
          <a:p>
            <a:pPr lvl="1"/>
            <a:r>
              <a:rPr lang="en-US" b="1" dirty="0"/>
              <a:t>Conditions that impact on development</a:t>
            </a:r>
          </a:p>
        </p:txBody>
      </p:sp>
      <p:sp>
        <p:nvSpPr>
          <p:cNvPr id="5" name="Content Placeholder 4">
            <a:extLst>
              <a:ext uri="{FF2B5EF4-FFF2-40B4-BE49-F238E27FC236}">
                <a16:creationId xmlns:a16="http://schemas.microsoft.com/office/drawing/2014/main" id="{F986DCFF-06CF-F3A8-1F92-675C94B2CD04}"/>
              </a:ext>
            </a:extLst>
          </p:cNvPr>
          <p:cNvSpPr>
            <a:spLocks noGrp="1"/>
          </p:cNvSpPr>
          <p:nvPr>
            <p:ph sz="half" idx="2"/>
          </p:nvPr>
        </p:nvSpPr>
        <p:spPr/>
        <p:txBody>
          <a:bodyPr/>
          <a:lstStyle/>
          <a:p>
            <a:r>
              <a:rPr lang="en-US" b="1" dirty="0"/>
              <a:t>Extrinsic</a:t>
            </a:r>
          </a:p>
          <a:p>
            <a:pPr lvl="1"/>
            <a:r>
              <a:rPr lang="en-US" b="1" dirty="0"/>
              <a:t>Prenatal</a:t>
            </a:r>
          </a:p>
          <a:p>
            <a:pPr lvl="1"/>
            <a:r>
              <a:rPr lang="en-US" b="1" dirty="0"/>
              <a:t>Postnatal</a:t>
            </a:r>
          </a:p>
          <a:p>
            <a:pPr lvl="1"/>
            <a:r>
              <a:rPr lang="en-US" b="1" dirty="0"/>
              <a:t>Culture</a:t>
            </a:r>
          </a:p>
          <a:p>
            <a:pPr marL="457200" lvl="1" indent="0">
              <a:buNone/>
            </a:pPr>
            <a:endParaRPr lang="en-US" dirty="0"/>
          </a:p>
        </p:txBody>
      </p:sp>
    </p:spTree>
    <p:extLst>
      <p:ext uri="{BB962C8B-B14F-4D97-AF65-F5344CB8AC3E}">
        <p14:creationId xmlns:p14="http://schemas.microsoft.com/office/powerpoint/2010/main" val="1757303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BD9ED3-AC31-5429-10C7-3B2C00B7879C}"/>
              </a:ext>
            </a:extLst>
          </p:cNvPr>
          <p:cNvSpPr>
            <a:spLocks noGrp="1"/>
          </p:cNvSpPr>
          <p:nvPr>
            <p:ph type="title"/>
          </p:nvPr>
        </p:nvSpPr>
        <p:spPr/>
        <p:txBody>
          <a:bodyPr/>
          <a:lstStyle/>
          <a:p>
            <a:r>
              <a:rPr lang="en-US" dirty="0">
                <a:solidFill>
                  <a:srgbClr val="FF0000"/>
                </a:solidFill>
              </a:rPr>
              <a:t>Red flags </a:t>
            </a:r>
            <a:r>
              <a:rPr lang="en-US" dirty="0"/>
              <a:t>for important group of disorders</a:t>
            </a:r>
          </a:p>
        </p:txBody>
      </p:sp>
    </p:spTree>
    <p:extLst>
      <p:ext uri="{BB962C8B-B14F-4D97-AF65-F5344CB8AC3E}">
        <p14:creationId xmlns:p14="http://schemas.microsoft.com/office/powerpoint/2010/main" val="1554881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19FBC-268E-FF94-D4CE-1956A9862E92}"/>
              </a:ext>
            </a:extLst>
          </p:cNvPr>
          <p:cNvSpPr>
            <a:spLocks noGrp="1"/>
          </p:cNvSpPr>
          <p:nvPr>
            <p:ph type="title"/>
          </p:nvPr>
        </p:nvSpPr>
        <p:spPr/>
        <p:txBody>
          <a:bodyPr/>
          <a:lstStyle/>
          <a:p>
            <a:r>
              <a:rPr lang="en-US" dirty="0"/>
              <a:t>Metabolic disorders</a:t>
            </a:r>
          </a:p>
        </p:txBody>
      </p:sp>
      <p:sp>
        <p:nvSpPr>
          <p:cNvPr id="3" name="Content Placeholder 2">
            <a:extLst>
              <a:ext uri="{FF2B5EF4-FFF2-40B4-BE49-F238E27FC236}">
                <a16:creationId xmlns:a16="http://schemas.microsoft.com/office/drawing/2014/main" id="{5CF71B0F-BAA1-8DE4-3846-E6007C8A4DE7}"/>
              </a:ext>
            </a:extLst>
          </p:cNvPr>
          <p:cNvSpPr>
            <a:spLocks noGrp="1"/>
          </p:cNvSpPr>
          <p:nvPr>
            <p:ph idx="1"/>
          </p:nvPr>
        </p:nvSpPr>
        <p:spPr/>
        <p:txBody>
          <a:bodyPr>
            <a:noAutofit/>
          </a:bodyPr>
          <a:lstStyle/>
          <a:p>
            <a:r>
              <a:rPr lang="en-US" sz="3200" b="1" dirty="0"/>
              <a:t>Parental consanguinity</a:t>
            </a:r>
          </a:p>
          <a:p>
            <a:r>
              <a:rPr lang="en-US" sz="3200" b="1" dirty="0" err="1"/>
              <a:t>FHx</a:t>
            </a:r>
            <a:r>
              <a:rPr lang="en-US" sz="3200" b="1" dirty="0"/>
              <a:t> of unexplained illness or death in childhood</a:t>
            </a:r>
          </a:p>
          <a:p>
            <a:r>
              <a:rPr lang="en-US" sz="3200" b="1" dirty="0"/>
              <a:t>Slowing of developmental skill acquisition</a:t>
            </a:r>
          </a:p>
          <a:p>
            <a:r>
              <a:rPr lang="en-US" sz="3200" b="1" dirty="0"/>
              <a:t>Loss of skills</a:t>
            </a:r>
          </a:p>
          <a:p>
            <a:r>
              <a:rPr lang="en-US" sz="3200" b="1" dirty="0"/>
              <a:t>Evidence of encephalopathy</a:t>
            </a:r>
          </a:p>
          <a:p>
            <a:r>
              <a:rPr lang="en-US" sz="3200" b="1" dirty="0"/>
              <a:t>Coarse facial features</a:t>
            </a:r>
          </a:p>
          <a:p>
            <a:r>
              <a:rPr lang="en-US" sz="3200" b="1" dirty="0"/>
              <a:t>Organomegaly </a:t>
            </a:r>
          </a:p>
        </p:txBody>
      </p:sp>
    </p:spTree>
    <p:extLst>
      <p:ext uri="{BB962C8B-B14F-4D97-AF65-F5344CB8AC3E}">
        <p14:creationId xmlns:p14="http://schemas.microsoft.com/office/powerpoint/2010/main" val="488517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D2CD-B04D-1284-6696-8245531931B5}"/>
              </a:ext>
            </a:extLst>
          </p:cNvPr>
          <p:cNvSpPr>
            <a:spLocks noGrp="1"/>
          </p:cNvSpPr>
          <p:nvPr>
            <p:ph type="title"/>
          </p:nvPr>
        </p:nvSpPr>
        <p:spPr/>
        <p:txBody>
          <a:bodyPr/>
          <a:lstStyle/>
          <a:p>
            <a:r>
              <a:rPr lang="en-US" dirty="0"/>
              <a:t>Neuromuscular disorders</a:t>
            </a:r>
          </a:p>
        </p:txBody>
      </p:sp>
      <p:sp>
        <p:nvSpPr>
          <p:cNvPr id="3" name="Content Placeholder 2">
            <a:extLst>
              <a:ext uri="{FF2B5EF4-FFF2-40B4-BE49-F238E27FC236}">
                <a16:creationId xmlns:a16="http://schemas.microsoft.com/office/drawing/2014/main" id="{16281E01-C833-33BC-7E85-78CAD5328C71}"/>
              </a:ext>
            </a:extLst>
          </p:cNvPr>
          <p:cNvSpPr>
            <a:spLocks noGrp="1"/>
          </p:cNvSpPr>
          <p:nvPr>
            <p:ph sz="half" idx="1"/>
          </p:nvPr>
        </p:nvSpPr>
        <p:spPr/>
        <p:txBody>
          <a:bodyPr>
            <a:normAutofit fontScale="92500" lnSpcReduction="20000"/>
          </a:bodyPr>
          <a:lstStyle/>
          <a:p>
            <a:r>
              <a:rPr lang="en-US" dirty="0">
                <a:solidFill>
                  <a:srgbClr val="FF0000"/>
                </a:solidFill>
              </a:rPr>
              <a:t>Reduced </a:t>
            </a:r>
            <a:r>
              <a:rPr lang="en-US" dirty="0" err="1">
                <a:solidFill>
                  <a:srgbClr val="FF0000"/>
                </a:solidFill>
              </a:rPr>
              <a:t>foetal</a:t>
            </a:r>
            <a:r>
              <a:rPr lang="en-US" dirty="0">
                <a:solidFill>
                  <a:srgbClr val="FF0000"/>
                </a:solidFill>
              </a:rPr>
              <a:t> movements</a:t>
            </a:r>
          </a:p>
          <a:p>
            <a:r>
              <a:rPr lang="en-US" dirty="0"/>
              <a:t>Early feeding difficulties</a:t>
            </a:r>
          </a:p>
          <a:p>
            <a:r>
              <a:rPr lang="en-US" dirty="0"/>
              <a:t>Hypotonia/floppy infant</a:t>
            </a:r>
          </a:p>
          <a:p>
            <a:r>
              <a:rPr lang="en-US" dirty="0"/>
              <a:t>Late motor milestones (specially if male and not walking by 18 months)</a:t>
            </a:r>
          </a:p>
          <a:p>
            <a:r>
              <a:rPr lang="en-US" dirty="0"/>
              <a:t>“Slips through hands” when picked up</a:t>
            </a:r>
          </a:p>
          <a:p>
            <a:r>
              <a:rPr lang="en-US" dirty="0"/>
              <a:t>Head lag when pulled to sit</a:t>
            </a:r>
          </a:p>
          <a:p>
            <a:r>
              <a:rPr lang="en-US" dirty="0"/>
              <a:t>Depressed or absent deep tendon reflexes</a:t>
            </a:r>
          </a:p>
          <a:p>
            <a:endParaRPr lang="en-US" dirty="0"/>
          </a:p>
          <a:p>
            <a:endParaRPr lang="en-US" dirty="0"/>
          </a:p>
        </p:txBody>
      </p:sp>
      <p:sp>
        <p:nvSpPr>
          <p:cNvPr id="4" name="Content Placeholder 3">
            <a:extLst>
              <a:ext uri="{FF2B5EF4-FFF2-40B4-BE49-F238E27FC236}">
                <a16:creationId xmlns:a16="http://schemas.microsoft.com/office/drawing/2014/main" id="{2D9E3F21-0684-DE4D-27C0-88E97E9E71A9}"/>
              </a:ext>
            </a:extLst>
          </p:cNvPr>
          <p:cNvSpPr>
            <a:spLocks noGrp="1"/>
          </p:cNvSpPr>
          <p:nvPr>
            <p:ph sz="half" idx="2"/>
          </p:nvPr>
        </p:nvSpPr>
        <p:spPr/>
        <p:txBody>
          <a:bodyPr>
            <a:normAutofit fontScale="92500" lnSpcReduction="20000"/>
          </a:bodyPr>
          <a:lstStyle/>
          <a:p>
            <a:r>
              <a:rPr lang="en-US" dirty="0"/>
              <a:t>Unable to jump by 3 years or hop by 5 years</a:t>
            </a:r>
          </a:p>
          <a:p>
            <a:r>
              <a:rPr lang="en-US" dirty="0"/>
              <a:t>Waddles when attempting to run</a:t>
            </a:r>
          </a:p>
          <a:p>
            <a:endParaRPr lang="en-US" dirty="0"/>
          </a:p>
        </p:txBody>
      </p:sp>
      <p:pic>
        <p:nvPicPr>
          <p:cNvPr id="6" name="Picture 5" descr="A baby holding a hand&#10;&#10;Description automatically generated">
            <a:extLst>
              <a:ext uri="{FF2B5EF4-FFF2-40B4-BE49-F238E27FC236}">
                <a16:creationId xmlns:a16="http://schemas.microsoft.com/office/drawing/2014/main" id="{611AB25F-EA07-7558-3F02-ED6E7CC03F7F}"/>
              </a:ext>
            </a:extLst>
          </p:cNvPr>
          <p:cNvPicPr>
            <a:picLocks noChangeAspect="1"/>
          </p:cNvPicPr>
          <p:nvPr/>
        </p:nvPicPr>
        <p:blipFill>
          <a:blip r:embed="rId2"/>
          <a:stretch>
            <a:fillRect/>
          </a:stretch>
        </p:blipFill>
        <p:spPr>
          <a:xfrm>
            <a:off x="6096000" y="3942126"/>
            <a:ext cx="2975815" cy="2257753"/>
          </a:xfrm>
          <a:prstGeom prst="rect">
            <a:avLst/>
          </a:prstGeom>
        </p:spPr>
      </p:pic>
      <p:pic>
        <p:nvPicPr>
          <p:cNvPr id="8" name="Picture 7" descr="A child lying on the floor&#10;&#10;Description automatically generated">
            <a:extLst>
              <a:ext uri="{FF2B5EF4-FFF2-40B4-BE49-F238E27FC236}">
                <a16:creationId xmlns:a16="http://schemas.microsoft.com/office/drawing/2014/main" id="{66B4A411-D4AA-6998-AE81-4E77DB0A05EC}"/>
              </a:ext>
            </a:extLst>
          </p:cNvPr>
          <p:cNvPicPr>
            <a:picLocks noChangeAspect="1"/>
          </p:cNvPicPr>
          <p:nvPr/>
        </p:nvPicPr>
        <p:blipFill>
          <a:blip r:embed="rId3"/>
          <a:stretch>
            <a:fillRect/>
          </a:stretch>
        </p:blipFill>
        <p:spPr>
          <a:xfrm>
            <a:off x="9784081" y="3429000"/>
            <a:ext cx="2152650" cy="3152871"/>
          </a:xfrm>
          <a:prstGeom prst="rect">
            <a:avLst/>
          </a:prstGeom>
        </p:spPr>
      </p:pic>
    </p:spTree>
    <p:extLst>
      <p:ext uri="{BB962C8B-B14F-4D97-AF65-F5344CB8AC3E}">
        <p14:creationId xmlns:p14="http://schemas.microsoft.com/office/powerpoint/2010/main" val="972608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EFFFE1-7192-7CC4-8D46-27579F7A2C79}"/>
              </a:ext>
            </a:extLst>
          </p:cNvPr>
          <p:cNvSpPr>
            <a:spLocks noGrp="1"/>
          </p:cNvSpPr>
          <p:nvPr>
            <p:ph type="title"/>
          </p:nvPr>
        </p:nvSpPr>
        <p:spPr/>
        <p:txBody>
          <a:bodyPr/>
          <a:lstStyle/>
          <a:p>
            <a:r>
              <a:rPr lang="en-US" dirty="0"/>
              <a:t>Helpful questions</a:t>
            </a:r>
          </a:p>
        </p:txBody>
      </p:sp>
      <p:sp>
        <p:nvSpPr>
          <p:cNvPr id="6" name="Content Placeholder 5">
            <a:extLst>
              <a:ext uri="{FF2B5EF4-FFF2-40B4-BE49-F238E27FC236}">
                <a16:creationId xmlns:a16="http://schemas.microsoft.com/office/drawing/2014/main" id="{126EA1F1-37EC-EEB0-5EB3-2C3F0C2C24ED}"/>
              </a:ext>
            </a:extLst>
          </p:cNvPr>
          <p:cNvSpPr>
            <a:spLocks noGrp="1"/>
          </p:cNvSpPr>
          <p:nvPr>
            <p:ph idx="1"/>
          </p:nvPr>
        </p:nvSpPr>
        <p:spPr/>
        <p:txBody>
          <a:bodyPr>
            <a:normAutofit/>
          </a:bodyPr>
          <a:lstStyle/>
          <a:p>
            <a:r>
              <a:rPr lang="en-US" sz="3200" b="1" dirty="0"/>
              <a:t>Has your baby missed any developmental milestones, such as holding their head up or rolling over?</a:t>
            </a:r>
          </a:p>
          <a:p>
            <a:r>
              <a:rPr lang="en-US" sz="3200" b="1" dirty="0"/>
              <a:t>Does your child have trouble sitting or standing on their own?</a:t>
            </a:r>
          </a:p>
          <a:p>
            <a:r>
              <a:rPr lang="en-US" sz="3200" b="1" dirty="0"/>
              <a:t>Have you seen your child have trouble breathing?</a:t>
            </a:r>
          </a:p>
          <a:p>
            <a:r>
              <a:rPr lang="en-US" sz="3200" b="1" dirty="0"/>
              <a:t>When did you first notice the symptoms?</a:t>
            </a:r>
          </a:p>
          <a:p>
            <a:r>
              <a:rPr lang="en-US" sz="3200" b="1" dirty="0"/>
              <a:t>Has anyone in your family had similar symptoms?</a:t>
            </a:r>
          </a:p>
        </p:txBody>
      </p:sp>
    </p:spTree>
    <p:extLst>
      <p:ext uri="{BB962C8B-B14F-4D97-AF65-F5344CB8AC3E}">
        <p14:creationId xmlns:p14="http://schemas.microsoft.com/office/powerpoint/2010/main" val="3287663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94D5-89E2-84B6-1673-42BC0D3BE250}"/>
              </a:ext>
            </a:extLst>
          </p:cNvPr>
          <p:cNvSpPr>
            <a:spLocks noGrp="1"/>
          </p:cNvSpPr>
          <p:nvPr>
            <p:ph type="title"/>
          </p:nvPr>
        </p:nvSpPr>
        <p:spPr/>
        <p:txBody>
          <a:bodyPr/>
          <a:lstStyle/>
          <a:p>
            <a:r>
              <a:rPr lang="en-US" dirty="0"/>
              <a:t>Autism spectrum disorder</a:t>
            </a:r>
          </a:p>
        </p:txBody>
      </p:sp>
      <p:sp>
        <p:nvSpPr>
          <p:cNvPr id="3" name="Content Placeholder 2">
            <a:extLst>
              <a:ext uri="{FF2B5EF4-FFF2-40B4-BE49-F238E27FC236}">
                <a16:creationId xmlns:a16="http://schemas.microsoft.com/office/drawing/2014/main" id="{CE094187-468A-E968-48C6-7CF684ECEA32}"/>
              </a:ext>
            </a:extLst>
          </p:cNvPr>
          <p:cNvSpPr>
            <a:spLocks noGrp="1"/>
          </p:cNvSpPr>
          <p:nvPr>
            <p:ph sz="half" idx="1"/>
          </p:nvPr>
        </p:nvSpPr>
        <p:spPr/>
        <p:txBody>
          <a:bodyPr>
            <a:normAutofit fontScale="92500" lnSpcReduction="10000"/>
          </a:bodyPr>
          <a:lstStyle/>
          <a:p>
            <a:r>
              <a:rPr lang="en-US" b="1" dirty="0"/>
              <a:t>Does not point to share interest or attention</a:t>
            </a:r>
          </a:p>
          <a:p>
            <a:r>
              <a:rPr lang="en-US" b="1" dirty="0"/>
              <a:t>Does not initiate interaction</a:t>
            </a:r>
          </a:p>
          <a:p>
            <a:r>
              <a:rPr lang="en-US" b="1" dirty="0"/>
              <a:t>Unusual eye contact and/or gesture</a:t>
            </a:r>
          </a:p>
          <a:p>
            <a:r>
              <a:rPr lang="en-US" b="1" dirty="0"/>
              <a:t>Does not show appropriate empathy</a:t>
            </a:r>
          </a:p>
          <a:p>
            <a:r>
              <a:rPr lang="en-US" b="1" dirty="0"/>
              <a:t>Marked insistence of sameness</a:t>
            </a:r>
          </a:p>
          <a:p>
            <a:r>
              <a:rPr lang="en-US" b="1" dirty="0"/>
              <a:t>Paucity of creative, spontaneous imaginative play</a:t>
            </a:r>
          </a:p>
          <a:p>
            <a:r>
              <a:rPr lang="en-US" b="1" dirty="0"/>
              <a:t>Restricted range of interest</a:t>
            </a:r>
          </a:p>
          <a:p>
            <a:endParaRPr lang="en-US" dirty="0"/>
          </a:p>
        </p:txBody>
      </p:sp>
      <p:sp>
        <p:nvSpPr>
          <p:cNvPr id="4" name="Content Placeholder 3">
            <a:extLst>
              <a:ext uri="{FF2B5EF4-FFF2-40B4-BE49-F238E27FC236}">
                <a16:creationId xmlns:a16="http://schemas.microsoft.com/office/drawing/2014/main" id="{92E92E2A-698A-3C95-2DCC-10374A54E015}"/>
              </a:ext>
            </a:extLst>
          </p:cNvPr>
          <p:cNvSpPr>
            <a:spLocks noGrp="1"/>
          </p:cNvSpPr>
          <p:nvPr>
            <p:ph sz="half" idx="2"/>
          </p:nvPr>
        </p:nvSpPr>
        <p:spPr>
          <a:xfrm>
            <a:off x="6319344" y="1939079"/>
            <a:ext cx="5181600" cy="4251960"/>
          </a:xfrm>
        </p:spPr>
        <p:txBody>
          <a:bodyPr>
            <a:normAutofit fontScale="92500" lnSpcReduction="10000"/>
          </a:bodyPr>
          <a:lstStyle/>
          <a:p>
            <a:r>
              <a:rPr lang="en-US" b="1" dirty="0"/>
              <a:t>Compulsive routines or rituals</a:t>
            </a:r>
          </a:p>
          <a:p>
            <a:r>
              <a:rPr lang="en-US" b="1" dirty="0"/>
              <a:t>Play with no purpose</a:t>
            </a:r>
          </a:p>
        </p:txBody>
      </p:sp>
      <p:pic>
        <p:nvPicPr>
          <p:cNvPr id="6" name="Picture 5" descr="A child playing with toys on a table&#10;&#10;Description automatically generated">
            <a:extLst>
              <a:ext uri="{FF2B5EF4-FFF2-40B4-BE49-F238E27FC236}">
                <a16:creationId xmlns:a16="http://schemas.microsoft.com/office/drawing/2014/main" id="{181C8858-86DC-C0FC-6221-A1868BC6E68C}"/>
              </a:ext>
            </a:extLst>
          </p:cNvPr>
          <p:cNvPicPr>
            <a:picLocks noChangeAspect="1"/>
          </p:cNvPicPr>
          <p:nvPr/>
        </p:nvPicPr>
        <p:blipFill>
          <a:blip r:embed="rId2"/>
          <a:stretch>
            <a:fillRect/>
          </a:stretch>
        </p:blipFill>
        <p:spPr>
          <a:xfrm rot="5400000">
            <a:off x="9207061" y="712362"/>
            <a:ext cx="2927131" cy="2195349"/>
          </a:xfrm>
          <a:prstGeom prst="rect">
            <a:avLst/>
          </a:prstGeom>
          <a:ln w="76200">
            <a:solidFill>
              <a:srgbClr val="FFFF00"/>
            </a:solidFill>
          </a:ln>
        </p:spPr>
      </p:pic>
      <p:pic>
        <p:nvPicPr>
          <p:cNvPr id="8" name="Picture 7" descr="A group of toys on a table&#10;&#10;Description automatically generated">
            <a:extLst>
              <a:ext uri="{FF2B5EF4-FFF2-40B4-BE49-F238E27FC236}">
                <a16:creationId xmlns:a16="http://schemas.microsoft.com/office/drawing/2014/main" id="{96F2AD64-F515-05E3-CF6D-4B2A8E8CB80D}"/>
              </a:ext>
            </a:extLst>
          </p:cNvPr>
          <p:cNvPicPr>
            <a:picLocks noChangeAspect="1"/>
          </p:cNvPicPr>
          <p:nvPr/>
        </p:nvPicPr>
        <p:blipFill>
          <a:blip r:embed="rId3"/>
          <a:stretch>
            <a:fillRect/>
          </a:stretch>
        </p:blipFill>
        <p:spPr>
          <a:xfrm rot="5400000">
            <a:off x="8406305" y="3478266"/>
            <a:ext cx="2853559" cy="2140169"/>
          </a:xfrm>
          <a:prstGeom prst="rect">
            <a:avLst/>
          </a:prstGeom>
          <a:ln w="57150">
            <a:solidFill>
              <a:srgbClr val="FFC000"/>
            </a:solidFill>
          </a:ln>
        </p:spPr>
      </p:pic>
    </p:spTree>
    <p:extLst>
      <p:ext uri="{BB962C8B-B14F-4D97-AF65-F5344CB8AC3E}">
        <p14:creationId xmlns:p14="http://schemas.microsoft.com/office/powerpoint/2010/main" val="2994720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F793-0991-9ECD-C0AA-56FF261E43B9}"/>
              </a:ext>
            </a:extLst>
          </p:cNvPr>
          <p:cNvSpPr>
            <a:spLocks noGrp="1"/>
          </p:cNvSpPr>
          <p:nvPr>
            <p:ph type="title"/>
          </p:nvPr>
        </p:nvSpPr>
        <p:spPr/>
        <p:txBody>
          <a:bodyPr/>
          <a:lstStyle/>
          <a:p>
            <a:r>
              <a:rPr lang="en-US" dirty="0"/>
              <a:t>Opportunistic screening questions</a:t>
            </a:r>
          </a:p>
        </p:txBody>
      </p:sp>
      <p:pic>
        <p:nvPicPr>
          <p:cNvPr id="5" name="Content Placeholder 4" descr="A close up of a text&#10;&#10;Description automatically generated">
            <a:extLst>
              <a:ext uri="{FF2B5EF4-FFF2-40B4-BE49-F238E27FC236}">
                <a16:creationId xmlns:a16="http://schemas.microsoft.com/office/drawing/2014/main" id="{891CC72F-3C81-2477-800D-E8F6C159A955}"/>
              </a:ext>
            </a:extLst>
          </p:cNvPr>
          <p:cNvPicPr>
            <a:picLocks noGrp="1" noChangeAspect="1"/>
          </p:cNvPicPr>
          <p:nvPr>
            <p:ph idx="1"/>
          </p:nvPr>
        </p:nvPicPr>
        <p:blipFill>
          <a:blip r:embed="rId2"/>
          <a:stretch>
            <a:fillRect/>
          </a:stretch>
        </p:blipFill>
        <p:spPr>
          <a:xfrm>
            <a:off x="1938637" y="2443227"/>
            <a:ext cx="7899919" cy="2400622"/>
          </a:xfrm>
        </p:spPr>
      </p:pic>
      <p:pic>
        <p:nvPicPr>
          <p:cNvPr id="7" name="Picture 6">
            <a:extLst>
              <a:ext uri="{FF2B5EF4-FFF2-40B4-BE49-F238E27FC236}">
                <a16:creationId xmlns:a16="http://schemas.microsoft.com/office/drawing/2014/main" id="{E9CC9817-829E-3904-9A6A-6430FAC410CE}"/>
              </a:ext>
            </a:extLst>
          </p:cNvPr>
          <p:cNvPicPr>
            <a:picLocks noChangeAspect="1"/>
          </p:cNvPicPr>
          <p:nvPr/>
        </p:nvPicPr>
        <p:blipFill>
          <a:blip r:embed="rId3"/>
          <a:stretch>
            <a:fillRect/>
          </a:stretch>
        </p:blipFill>
        <p:spPr>
          <a:xfrm>
            <a:off x="5888596" y="5173877"/>
            <a:ext cx="5041900" cy="266700"/>
          </a:xfrm>
          <a:prstGeom prst="rect">
            <a:avLst/>
          </a:prstGeom>
        </p:spPr>
      </p:pic>
    </p:spTree>
    <p:extLst>
      <p:ext uri="{BB962C8B-B14F-4D97-AF65-F5344CB8AC3E}">
        <p14:creationId xmlns:p14="http://schemas.microsoft.com/office/powerpoint/2010/main" val="2414997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6B70-6FF6-0DA9-D50F-8FD2099890F7}"/>
              </a:ext>
            </a:extLst>
          </p:cNvPr>
          <p:cNvSpPr>
            <a:spLocks noGrp="1"/>
          </p:cNvSpPr>
          <p:nvPr>
            <p:ph type="title"/>
          </p:nvPr>
        </p:nvSpPr>
        <p:spPr/>
        <p:txBody>
          <a:bodyPr/>
          <a:lstStyle/>
          <a:p>
            <a:r>
              <a:rPr lang="en-US" dirty="0"/>
              <a:t>What to look for during physical examination</a:t>
            </a:r>
          </a:p>
        </p:txBody>
      </p:sp>
      <p:sp>
        <p:nvSpPr>
          <p:cNvPr id="3" name="Content Placeholder 2">
            <a:extLst>
              <a:ext uri="{FF2B5EF4-FFF2-40B4-BE49-F238E27FC236}">
                <a16:creationId xmlns:a16="http://schemas.microsoft.com/office/drawing/2014/main" id="{6CD6860E-B02A-F800-45BE-B482360E07FB}"/>
              </a:ext>
            </a:extLst>
          </p:cNvPr>
          <p:cNvSpPr>
            <a:spLocks noGrp="1"/>
          </p:cNvSpPr>
          <p:nvPr>
            <p:ph idx="1"/>
          </p:nvPr>
        </p:nvSpPr>
        <p:spPr>
          <a:xfrm>
            <a:off x="838200" y="1813770"/>
            <a:ext cx="10515600" cy="4251960"/>
          </a:xfrm>
        </p:spPr>
        <p:txBody>
          <a:bodyPr>
            <a:noAutofit/>
          </a:bodyPr>
          <a:lstStyle/>
          <a:p>
            <a:r>
              <a:rPr lang="en-US" b="1" dirty="0"/>
              <a:t>Observe baby’s interaction and response to their mother or parent, temperament and general physical condition</a:t>
            </a:r>
          </a:p>
          <a:p>
            <a:r>
              <a:rPr lang="en-US" b="1" dirty="0"/>
              <a:t>Ascertainment of </a:t>
            </a:r>
            <a:r>
              <a:rPr lang="en-US" b="1" dirty="0" err="1"/>
              <a:t>Ht</a:t>
            </a:r>
            <a:r>
              <a:rPr lang="en-US" b="1" dirty="0"/>
              <a:t>, </a:t>
            </a:r>
            <a:r>
              <a:rPr lang="en-US" b="1" dirty="0" err="1"/>
              <a:t>Wt</a:t>
            </a:r>
            <a:r>
              <a:rPr lang="en-US" b="1" dirty="0"/>
              <a:t> and HC with reference to trends overtime</a:t>
            </a:r>
          </a:p>
          <a:p>
            <a:r>
              <a:rPr lang="en-US" b="1" dirty="0"/>
              <a:t>Overgrowth, short stature, faltering growth, early or delayed puberty</a:t>
            </a:r>
          </a:p>
          <a:p>
            <a:r>
              <a:rPr lang="en-US" b="1" dirty="0"/>
              <a:t>Macrocephaly or microcephaly</a:t>
            </a:r>
          </a:p>
          <a:p>
            <a:r>
              <a:rPr lang="en-US" b="1" dirty="0"/>
              <a:t>Presence of birthmarks</a:t>
            </a:r>
          </a:p>
          <a:p>
            <a:r>
              <a:rPr lang="en-US" b="1" dirty="0"/>
              <a:t>Dysmorphic features (enquire as to whom in the family the child’s look like)</a:t>
            </a:r>
          </a:p>
          <a:p>
            <a:r>
              <a:rPr lang="en-US" b="1" dirty="0"/>
              <a:t>Detailed systemic, musculoskeletal and neurological examination</a:t>
            </a:r>
          </a:p>
          <a:p>
            <a:r>
              <a:rPr lang="en-US" b="1" dirty="0"/>
              <a:t>Hearing </a:t>
            </a:r>
          </a:p>
        </p:txBody>
      </p:sp>
    </p:spTree>
    <p:extLst>
      <p:ext uri="{BB962C8B-B14F-4D97-AF65-F5344CB8AC3E}">
        <p14:creationId xmlns:p14="http://schemas.microsoft.com/office/powerpoint/2010/main" val="1631294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F2A30-F0B9-B182-8486-7B2228A235AA}"/>
              </a:ext>
            </a:extLst>
          </p:cNvPr>
          <p:cNvSpPr>
            <a:spLocks noGrp="1"/>
          </p:cNvSpPr>
          <p:nvPr>
            <p:ph type="title"/>
          </p:nvPr>
        </p:nvSpPr>
        <p:spPr/>
        <p:txBody>
          <a:bodyPr/>
          <a:lstStyle/>
          <a:p>
            <a:r>
              <a:rPr lang="en-US" dirty="0"/>
              <a:t>Head Circumference</a:t>
            </a:r>
          </a:p>
        </p:txBody>
      </p:sp>
      <p:sp>
        <p:nvSpPr>
          <p:cNvPr id="3" name="Content Placeholder 2">
            <a:extLst>
              <a:ext uri="{FF2B5EF4-FFF2-40B4-BE49-F238E27FC236}">
                <a16:creationId xmlns:a16="http://schemas.microsoft.com/office/drawing/2014/main" id="{7FB61376-43E0-D109-CD7D-9F5C4C2F8F43}"/>
              </a:ext>
            </a:extLst>
          </p:cNvPr>
          <p:cNvSpPr>
            <a:spLocks noGrp="1"/>
          </p:cNvSpPr>
          <p:nvPr>
            <p:ph idx="1"/>
          </p:nvPr>
        </p:nvSpPr>
        <p:spPr/>
        <p:txBody>
          <a:bodyPr>
            <a:normAutofit fontScale="85000" lnSpcReduction="20000"/>
          </a:bodyPr>
          <a:lstStyle/>
          <a:p>
            <a:r>
              <a:rPr lang="en-US" sz="3500" b="1" dirty="0"/>
              <a:t>Correlates with brain size and growth of the infant</a:t>
            </a:r>
          </a:p>
          <a:p>
            <a:r>
              <a:rPr lang="en-US" sz="3500" b="1" dirty="0"/>
              <a:t>Growth </a:t>
            </a:r>
          </a:p>
          <a:p>
            <a:pPr lvl="1"/>
            <a:r>
              <a:rPr lang="en-US" dirty="0"/>
              <a:t>First 3 months : 2cm/year</a:t>
            </a:r>
          </a:p>
          <a:p>
            <a:pPr lvl="1"/>
            <a:r>
              <a:rPr lang="en-US" dirty="0"/>
              <a:t>3 months to 1 year : 2cm every 3 months</a:t>
            </a:r>
          </a:p>
          <a:p>
            <a:pPr lvl="1"/>
            <a:r>
              <a:rPr lang="en-US" dirty="0"/>
              <a:t>1-3 years: 1 cm every year</a:t>
            </a:r>
          </a:p>
          <a:p>
            <a:pPr lvl="1"/>
            <a:r>
              <a:rPr lang="en-US" dirty="0"/>
              <a:t>3-5 years: 1 cm per year</a:t>
            </a:r>
          </a:p>
          <a:p>
            <a:pPr lvl="1"/>
            <a:r>
              <a:rPr lang="en-US" dirty="0"/>
              <a:t>At 6 years old: approximate adult size</a:t>
            </a:r>
          </a:p>
          <a:p>
            <a:pPr marL="914400" lvl="2" indent="0">
              <a:buNone/>
            </a:pPr>
            <a:endParaRPr lang="en-US" dirty="0"/>
          </a:p>
          <a:p>
            <a:r>
              <a:rPr lang="en-US" sz="3500" b="1" dirty="0"/>
              <a:t>Macrocephaly</a:t>
            </a:r>
          </a:p>
          <a:p>
            <a:r>
              <a:rPr lang="en-US" sz="3500" b="1" dirty="0"/>
              <a:t>Microcephaly</a:t>
            </a:r>
          </a:p>
        </p:txBody>
      </p:sp>
    </p:spTree>
    <p:extLst>
      <p:ext uri="{BB962C8B-B14F-4D97-AF65-F5344CB8AC3E}">
        <p14:creationId xmlns:p14="http://schemas.microsoft.com/office/powerpoint/2010/main" val="1736978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055C-2C9F-EBF8-671A-4DB94A24C218}"/>
              </a:ext>
            </a:extLst>
          </p:cNvPr>
          <p:cNvSpPr>
            <a:spLocks noGrp="1"/>
          </p:cNvSpPr>
          <p:nvPr>
            <p:ph type="title"/>
          </p:nvPr>
        </p:nvSpPr>
        <p:spPr/>
        <p:txBody>
          <a:bodyPr/>
          <a:lstStyle/>
          <a:p>
            <a:r>
              <a:rPr lang="en-US" dirty="0"/>
              <a:t>Skin and facial features</a:t>
            </a:r>
          </a:p>
        </p:txBody>
      </p:sp>
      <p:pic>
        <p:nvPicPr>
          <p:cNvPr id="11" name="Content Placeholder 10" descr="A person's back with a scar on their body&#10;&#10;Description automatically generated">
            <a:extLst>
              <a:ext uri="{FF2B5EF4-FFF2-40B4-BE49-F238E27FC236}">
                <a16:creationId xmlns:a16="http://schemas.microsoft.com/office/drawing/2014/main" id="{522CC717-8E0A-EEBB-613F-B68F8EA94F6B}"/>
              </a:ext>
            </a:extLst>
          </p:cNvPr>
          <p:cNvPicPr>
            <a:picLocks noGrp="1" noChangeAspect="1"/>
          </p:cNvPicPr>
          <p:nvPr>
            <p:ph idx="1"/>
          </p:nvPr>
        </p:nvPicPr>
        <p:blipFill>
          <a:blip r:embed="rId2"/>
          <a:stretch>
            <a:fillRect/>
          </a:stretch>
        </p:blipFill>
        <p:spPr>
          <a:xfrm rot="5400000">
            <a:off x="5329894" y="2279707"/>
            <a:ext cx="1883895" cy="1412921"/>
          </a:xfrm>
        </p:spPr>
      </p:pic>
      <p:pic>
        <p:nvPicPr>
          <p:cNvPr id="7" name="Picture 6" descr="A child with a nose and mouth open&#10;&#10;Description automatically generated">
            <a:extLst>
              <a:ext uri="{FF2B5EF4-FFF2-40B4-BE49-F238E27FC236}">
                <a16:creationId xmlns:a16="http://schemas.microsoft.com/office/drawing/2014/main" id="{63DD6B86-C99D-56F3-AED6-72953D8C8909}"/>
              </a:ext>
            </a:extLst>
          </p:cNvPr>
          <p:cNvPicPr>
            <a:picLocks noChangeAspect="1"/>
          </p:cNvPicPr>
          <p:nvPr/>
        </p:nvPicPr>
        <p:blipFill>
          <a:blip r:embed="rId3"/>
          <a:stretch>
            <a:fillRect/>
          </a:stretch>
        </p:blipFill>
        <p:spPr>
          <a:xfrm>
            <a:off x="1068528" y="1984563"/>
            <a:ext cx="1936774" cy="1936774"/>
          </a:xfrm>
          <a:prstGeom prst="rect">
            <a:avLst/>
          </a:prstGeom>
        </p:spPr>
      </p:pic>
      <p:pic>
        <p:nvPicPr>
          <p:cNvPr id="9" name="Picture 8" descr="A close-up of a child's face&#10;&#10;Description automatically generated">
            <a:extLst>
              <a:ext uri="{FF2B5EF4-FFF2-40B4-BE49-F238E27FC236}">
                <a16:creationId xmlns:a16="http://schemas.microsoft.com/office/drawing/2014/main" id="{2D00076C-9811-35ED-75BB-C06F04A11C22}"/>
              </a:ext>
            </a:extLst>
          </p:cNvPr>
          <p:cNvPicPr>
            <a:picLocks noChangeAspect="1"/>
          </p:cNvPicPr>
          <p:nvPr/>
        </p:nvPicPr>
        <p:blipFill>
          <a:blip r:embed="rId4"/>
          <a:stretch>
            <a:fillRect/>
          </a:stretch>
        </p:blipFill>
        <p:spPr>
          <a:xfrm>
            <a:off x="3356985" y="2044220"/>
            <a:ext cx="1856714" cy="1877117"/>
          </a:xfrm>
          <a:prstGeom prst="rect">
            <a:avLst/>
          </a:prstGeom>
        </p:spPr>
      </p:pic>
      <p:pic>
        <p:nvPicPr>
          <p:cNvPr id="13" name="Picture 12" descr="A person's arm with a flowered shirt&#10;&#10;Description automatically generated">
            <a:extLst>
              <a:ext uri="{FF2B5EF4-FFF2-40B4-BE49-F238E27FC236}">
                <a16:creationId xmlns:a16="http://schemas.microsoft.com/office/drawing/2014/main" id="{118E9D6C-1088-1434-769D-A776DC8357F1}"/>
              </a:ext>
            </a:extLst>
          </p:cNvPr>
          <p:cNvPicPr>
            <a:picLocks noChangeAspect="1"/>
          </p:cNvPicPr>
          <p:nvPr/>
        </p:nvPicPr>
        <p:blipFill>
          <a:blip r:embed="rId5"/>
          <a:stretch>
            <a:fillRect/>
          </a:stretch>
        </p:blipFill>
        <p:spPr>
          <a:xfrm rot="5400000">
            <a:off x="6529432" y="2695060"/>
            <a:ext cx="1957173" cy="1467880"/>
          </a:xfrm>
          <a:prstGeom prst="rect">
            <a:avLst/>
          </a:prstGeom>
        </p:spPr>
      </p:pic>
      <p:pic>
        <p:nvPicPr>
          <p:cNvPr id="15" name="Picture 14" descr="A collage of a baby's head&#10;&#10;Description automatically generated">
            <a:extLst>
              <a:ext uri="{FF2B5EF4-FFF2-40B4-BE49-F238E27FC236}">
                <a16:creationId xmlns:a16="http://schemas.microsoft.com/office/drawing/2014/main" id="{D6525564-539D-91A8-ED24-67EECC13A94E}"/>
              </a:ext>
            </a:extLst>
          </p:cNvPr>
          <p:cNvPicPr>
            <a:picLocks noChangeAspect="1"/>
          </p:cNvPicPr>
          <p:nvPr/>
        </p:nvPicPr>
        <p:blipFill>
          <a:blip r:embed="rId6"/>
          <a:stretch>
            <a:fillRect/>
          </a:stretch>
        </p:blipFill>
        <p:spPr>
          <a:xfrm>
            <a:off x="8270801" y="365125"/>
            <a:ext cx="2917943" cy="2778042"/>
          </a:xfrm>
          <a:prstGeom prst="rect">
            <a:avLst/>
          </a:prstGeom>
        </p:spPr>
      </p:pic>
      <p:pic>
        <p:nvPicPr>
          <p:cNvPr id="17" name="Picture 16" descr="A close-up of a red eyeball&#10;&#10;Description automatically generated">
            <a:extLst>
              <a:ext uri="{FF2B5EF4-FFF2-40B4-BE49-F238E27FC236}">
                <a16:creationId xmlns:a16="http://schemas.microsoft.com/office/drawing/2014/main" id="{83D629FE-6765-41E5-BEFE-E39BC8DF6421}"/>
              </a:ext>
            </a:extLst>
          </p:cNvPr>
          <p:cNvPicPr>
            <a:picLocks noChangeAspect="1"/>
          </p:cNvPicPr>
          <p:nvPr/>
        </p:nvPicPr>
        <p:blipFill>
          <a:blip r:embed="rId7"/>
          <a:stretch>
            <a:fillRect/>
          </a:stretch>
        </p:blipFill>
        <p:spPr>
          <a:xfrm>
            <a:off x="1178705" y="4274415"/>
            <a:ext cx="2155562" cy="2155562"/>
          </a:xfrm>
          <a:prstGeom prst="rect">
            <a:avLst/>
          </a:prstGeom>
        </p:spPr>
      </p:pic>
      <p:pic>
        <p:nvPicPr>
          <p:cNvPr id="19" name="Picture 18" descr="A child with a missing tooth&#10;&#10;Description automatically generated with medium confidence">
            <a:extLst>
              <a:ext uri="{FF2B5EF4-FFF2-40B4-BE49-F238E27FC236}">
                <a16:creationId xmlns:a16="http://schemas.microsoft.com/office/drawing/2014/main" id="{808FF119-AEA5-6FBF-AADD-E3C1DE2DA078}"/>
              </a:ext>
            </a:extLst>
          </p:cNvPr>
          <p:cNvPicPr>
            <a:picLocks noChangeAspect="1"/>
          </p:cNvPicPr>
          <p:nvPr/>
        </p:nvPicPr>
        <p:blipFill>
          <a:blip r:embed="rId8"/>
          <a:stretch>
            <a:fillRect/>
          </a:stretch>
        </p:blipFill>
        <p:spPr>
          <a:xfrm>
            <a:off x="4440931" y="4341903"/>
            <a:ext cx="1613037" cy="2088074"/>
          </a:xfrm>
          <a:prstGeom prst="rect">
            <a:avLst/>
          </a:prstGeom>
        </p:spPr>
      </p:pic>
      <p:pic>
        <p:nvPicPr>
          <p:cNvPr id="4" name="Picture 3">
            <a:extLst>
              <a:ext uri="{FF2B5EF4-FFF2-40B4-BE49-F238E27FC236}">
                <a16:creationId xmlns:a16="http://schemas.microsoft.com/office/drawing/2014/main" id="{D6B2C0CD-D9B4-855F-76AA-7E0507E44818}"/>
              </a:ext>
            </a:extLst>
          </p:cNvPr>
          <p:cNvPicPr>
            <a:picLocks noChangeAspect="1"/>
          </p:cNvPicPr>
          <p:nvPr/>
        </p:nvPicPr>
        <p:blipFill>
          <a:blip r:embed="rId9"/>
          <a:stretch>
            <a:fillRect/>
          </a:stretch>
        </p:blipFill>
        <p:spPr>
          <a:xfrm>
            <a:off x="8962069" y="3714834"/>
            <a:ext cx="2391731" cy="2553491"/>
          </a:xfrm>
          <a:prstGeom prst="rect">
            <a:avLst/>
          </a:prstGeom>
        </p:spPr>
      </p:pic>
    </p:spTree>
    <p:extLst>
      <p:ext uri="{BB962C8B-B14F-4D97-AF65-F5344CB8AC3E}">
        <p14:creationId xmlns:p14="http://schemas.microsoft.com/office/powerpoint/2010/main" val="2580124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1FE37-E435-271E-FF28-7CCFE70A6932}"/>
              </a:ext>
            </a:extLst>
          </p:cNvPr>
          <p:cNvSpPr>
            <a:spLocks noGrp="1"/>
          </p:cNvSpPr>
          <p:nvPr>
            <p:ph type="title"/>
          </p:nvPr>
        </p:nvSpPr>
        <p:spPr/>
        <p:txBody>
          <a:bodyPr/>
          <a:lstStyle/>
          <a:p>
            <a:r>
              <a:rPr lang="en-US" dirty="0"/>
              <a:t>Primitive reflexes in the infant</a:t>
            </a:r>
          </a:p>
        </p:txBody>
      </p:sp>
      <p:sp>
        <p:nvSpPr>
          <p:cNvPr id="3" name="Content Placeholder 2">
            <a:extLst>
              <a:ext uri="{FF2B5EF4-FFF2-40B4-BE49-F238E27FC236}">
                <a16:creationId xmlns:a16="http://schemas.microsoft.com/office/drawing/2014/main" id="{5C2DAD7C-C153-A372-9069-FB791D5991EE}"/>
              </a:ext>
            </a:extLst>
          </p:cNvPr>
          <p:cNvSpPr>
            <a:spLocks noGrp="1"/>
          </p:cNvSpPr>
          <p:nvPr>
            <p:ph sz="half" idx="1"/>
          </p:nvPr>
        </p:nvSpPr>
        <p:spPr/>
        <p:txBody>
          <a:bodyPr>
            <a:normAutofit lnSpcReduction="10000"/>
          </a:bodyPr>
          <a:lstStyle/>
          <a:p>
            <a:r>
              <a:rPr lang="en-US" b="1" dirty="0">
                <a:solidFill>
                  <a:srgbClr val="FF0000"/>
                </a:solidFill>
              </a:rPr>
              <a:t>Moro reflex</a:t>
            </a:r>
            <a:r>
              <a:rPr lang="en-US" b="1" dirty="0"/>
              <a:t>:  should be complete and symmetrical by 34 weeks gestation. </a:t>
            </a:r>
          </a:p>
          <a:p>
            <a:pPr lvl="1"/>
            <a:r>
              <a:rPr lang="en-US" b="1" dirty="0"/>
              <a:t>Absence is abnormal</a:t>
            </a:r>
          </a:p>
          <a:p>
            <a:pPr lvl="1"/>
            <a:r>
              <a:rPr lang="en-US" b="1" dirty="0"/>
              <a:t>Asymmetrical (hemiplegia, brachial plexus injury, clavicular fracture</a:t>
            </a:r>
          </a:p>
          <a:p>
            <a:pPr lvl="1"/>
            <a:r>
              <a:rPr lang="en-US" b="1" dirty="0"/>
              <a:t>Should not be present by </a:t>
            </a:r>
            <a:r>
              <a:rPr lang="en-US" b="1" dirty="0">
                <a:solidFill>
                  <a:srgbClr val="7030A0"/>
                </a:solidFill>
              </a:rPr>
              <a:t>3-4 months of age</a:t>
            </a:r>
          </a:p>
          <a:p>
            <a:r>
              <a:rPr lang="en-US" b="1" dirty="0"/>
              <a:t>Grasp reflex</a:t>
            </a:r>
          </a:p>
          <a:p>
            <a:r>
              <a:rPr lang="en-US" b="1" dirty="0"/>
              <a:t>Stepping reflex</a:t>
            </a:r>
          </a:p>
        </p:txBody>
      </p:sp>
      <p:sp>
        <p:nvSpPr>
          <p:cNvPr id="4" name="Content Placeholder 3">
            <a:extLst>
              <a:ext uri="{FF2B5EF4-FFF2-40B4-BE49-F238E27FC236}">
                <a16:creationId xmlns:a16="http://schemas.microsoft.com/office/drawing/2014/main" id="{582BD30E-7825-A632-279E-8266094FC5CE}"/>
              </a:ext>
            </a:extLst>
          </p:cNvPr>
          <p:cNvSpPr>
            <a:spLocks noGrp="1"/>
          </p:cNvSpPr>
          <p:nvPr>
            <p:ph sz="half" idx="2"/>
          </p:nvPr>
        </p:nvSpPr>
        <p:spPr/>
        <p:txBody>
          <a:bodyPr>
            <a:normAutofit lnSpcReduction="10000"/>
          </a:bodyPr>
          <a:lstStyle/>
          <a:p>
            <a:r>
              <a:rPr lang="en-US" b="1" dirty="0"/>
              <a:t>ATNR</a:t>
            </a:r>
          </a:p>
          <a:p>
            <a:r>
              <a:rPr lang="en-US" b="1" dirty="0">
                <a:solidFill>
                  <a:srgbClr val="FF0000"/>
                </a:solidFill>
              </a:rPr>
              <a:t>Parachute reflex</a:t>
            </a:r>
          </a:p>
          <a:p>
            <a:pPr lvl="1"/>
            <a:r>
              <a:rPr lang="en-US" b="1" dirty="0"/>
              <a:t>Emerges by 7-8 months</a:t>
            </a:r>
          </a:p>
          <a:p>
            <a:pPr lvl="1"/>
            <a:r>
              <a:rPr lang="en-US" b="1" dirty="0"/>
              <a:t>Well developed by 10-12 months</a:t>
            </a:r>
          </a:p>
          <a:p>
            <a:pPr lvl="1"/>
            <a:r>
              <a:rPr lang="en-US" b="1" dirty="0"/>
              <a:t>Asymmetrical can be an early sign of hemiplegia</a:t>
            </a:r>
          </a:p>
        </p:txBody>
      </p:sp>
    </p:spTree>
    <p:extLst>
      <p:ext uri="{BB962C8B-B14F-4D97-AF65-F5344CB8AC3E}">
        <p14:creationId xmlns:p14="http://schemas.microsoft.com/office/powerpoint/2010/main" val="4001775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14B2EA-E908-CDC3-9128-B7D0BFA518AC}"/>
              </a:ext>
            </a:extLst>
          </p:cNvPr>
          <p:cNvSpPr>
            <a:spLocks noGrp="1"/>
          </p:cNvSpPr>
          <p:nvPr>
            <p:ph type="title"/>
          </p:nvPr>
        </p:nvSpPr>
        <p:spPr/>
        <p:txBody>
          <a:bodyPr/>
          <a:lstStyle/>
          <a:p>
            <a:r>
              <a:rPr lang="en-US" dirty="0"/>
              <a:t>Extrinsic: Postnatal</a:t>
            </a:r>
          </a:p>
        </p:txBody>
      </p:sp>
      <p:sp>
        <p:nvSpPr>
          <p:cNvPr id="6" name="Content Placeholder 5">
            <a:extLst>
              <a:ext uri="{FF2B5EF4-FFF2-40B4-BE49-F238E27FC236}">
                <a16:creationId xmlns:a16="http://schemas.microsoft.com/office/drawing/2014/main" id="{434079D1-3005-07A0-5104-154B9C3A7123}"/>
              </a:ext>
            </a:extLst>
          </p:cNvPr>
          <p:cNvSpPr>
            <a:spLocks noGrp="1"/>
          </p:cNvSpPr>
          <p:nvPr>
            <p:ph idx="1"/>
          </p:nvPr>
        </p:nvSpPr>
        <p:spPr/>
        <p:txBody>
          <a:bodyPr/>
          <a:lstStyle/>
          <a:p>
            <a:r>
              <a:rPr lang="en-US" sz="3200" b="1" dirty="0"/>
              <a:t>The interactional process between the young child and their environment</a:t>
            </a:r>
          </a:p>
          <a:p>
            <a:pPr lvl="1"/>
            <a:r>
              <a:rPr lang="en-US" sz="2800" b="1" dirty="0"/>
              <a:t>Where the environment is lacking in parental or </a:t>
            </a:r>
            <a:r>
              <a:rPr lang="en-US" sz="2800" b="1" dirty="0" err="1"/>
              <a:t>carer</a:t>
            </a:r>
            <a:r>
              <a:rPr lang="en-US" sz="2800" b="1" dirty="0"/>
              <a:t> response</a:t>
            </a:r>
            <a:endParaRPr lang="en-US" sz="2400" b="1" dirty="0"/>
          </a:p>
          <a:p>
            <a:pPr lvl="1"/>
            <a:r>
              <a:rPr lang="en-US" sz="2800" b="1" dirty="0"/>
              <a:t>Where there is paucity of stimulation within the environment</a:t>
            </a:r>
          </a:p>
          <a:p>
            <a:pPr lvl="1"/>
            <a:r>
              <a:rPr lang="en-US" sz="2800" b="1" dirty="0"/>
              <a:t>Where children are not encouraged to play or explore for a variety of reasons</a:t>
            </a:r>
          </a:p>
          <a:p>
            <a:pPr lvl="1"/>
            <a:r>
              <a:rPr lang="en-US" sz="2800" b="1" dirty="0"/>
              <a:t>Poverty and social disadvantage</a:t>
            </a:r>
          </a:p>
          <a:p>
            <a:pPr lvl="1"/>
            <a:r>
              <a:rPr lang="en-US" sz="2800" b="1" dirty="0">
                <a:solidFill>
                  <a:srgbClr val="FF0000"/>
                </a:solidFill>
              </a:rPr>
              <a:t>The negative impact of civil unrest and war</a:t>
            </a:r>
          </a:p>
        </p:txBody>
      </p:sp>
    </p:spTree>
    <p:extLst>
      <p:ext uri="{BB962C8B-B14F-4D97-AF65-F5344CB8AC3E}">
        <p14:creationId xmlns:p14="http://schemas.microsoft.com/office/powerpoint/2010/main" val="1703271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AA15BA-9550-0281-622B-9A6E73D72CE9}"/>
              </a:ext>
            </a:extLst>
          </p:cNvPr>
          <p:cNvSpPr>
            <a:spLocks noGrp="1"/>
          </p:cNvSpPr>
          <p:nvPr>
            <p:ph type="title"/>
          </p:nvPr>
        </p:nvSpPr>
        <p:spPr/>
        <p:txBody>
          <a:bodyPr/>
          <a:lstStyle/>
          <a:p>
            <a:r>
              <a:rPr lang="en-US" dirty="0"/>
              <a:t>vision</a:t>
            </a:r>
          </a:p>
        </p:txBody>
      </p:sp>
      <p:sp>
        <p:nvSpPr>
          <p:cNvPr id="6" name="Content Placeholder 5">
            <a:extLst>
              <a:ext uri="{FF2B5EF4-FFF2-40B4-BE49-F238E27FC236}">
                <a16:creationId xmlns:a16="http://schemas.microsoft.com/office/drawing/2014/main" id="{3A0757DB-9BD3-C053-3AEB-439703247684}"/>
              </a:ext>
            </a:extLst>
          </p:cNvPr>
          <p:cNvSpPr>
            <a:spLocks noGrp="1"/>
          </p:cNvSpPr>
          <p:nvPr>
            <p:ph idx="1"/>
          </p:nvPr>
        </p:nvSpPr>
        <p:spPr/>
        <p:txBody>
          <a:bodyPr/>
          <a:lstStyle/>
          <a:p>
            <a:r>
              <a:rPr lang="en-US" sz="3600" b="1" dirty="0"/>
              <a:t>Absence of a fixing and following response at 4-5 weeks</a:t>
            </a:r>
          </a:p>
          <a:p>
            <a:r>
              <a:rPr lang="en-US" sz="3600" b="1" dirty="0"/>
              <a:t>Presence of abnormal eye movements </a:t>
            </a:r>
          </a:p>
          <a:p>
            <a:r>
              <a:rPr lang="en-US" sz="3600" b="1" dirty="0"/>
              <a:t>Absence of red reflex </a:t>
            </a:r>
          </a:p>
          <a:p>
            <a:r>
              <a:rPr lang="en-US" sz="3600" b="1" dirty="0"/>
              <a:t>Squint</a:t>
            </a:r>
          </a:p>
          <a:p>
            <a:pPr marL="0" indent="0">
              <a:buNone/>
            </a:pPr>
            <a:endParaRPr lang="en-US" dirty="0"/>
          </a:p>
        </p:txBody>
      </p:sp>
      <p:pic>
        <p:nvPicPr>
          <p:cNvPr id="8" name="Picture 7" descr="Close up of a child's eyes&#10;&#10;Description automatically generated">
            <a:extLst>
              <a:ext uri="{FF2B5EF4-FFF2-40B4-BE49-F238E27FC236}">
                <a16:creationId xmlns:a16="http://schemas.microsoft.com/office/drawing/2014/main" id="{56B1350F-E9BB-F2D6-9D17-FD62B532F077}"/>
              </a:ext>
            </a:extLst>
          </p:cNvPr>
          <p:cNvPicPr>
            <a:picLocks noChangeAspect="1"/>
          </p:cNvPicPr>
          <p:nvPr/>
        </p:nvPicPr>
        <p:blipFill>
          <a:blip r:embed="rId3"/>
          <a:stretch>
            <a:fillRect/>
          </a:stretch>
        </p:blipFill>
        <p:spPr>
          <a:xfrm>
            <a:off x="8859794" y="1062652"/>
            <a:ext cx="2666142" cy="1733463"/>
          </a:xfrm>
          <a:prstGeom prst="rect">
            <a:avLst/>
          </a:prstGeom>
        </p:spPr>
      </p:pic>
      <p:pic>
        <p:nvPicPr>
          <p:cNvPr id="10" name="Picture 9" descr="A close up of a baby's eyes&#10;&#10;Description automatically generated">
            <a:extLst>
              <a:ext uri="{FF2B5EF4-FFF2-40B4-BE49-F238E27FC236}">
                <a16:creationId xmlns:a16="http://schemas.microsoft.com/office/drawing/2014/main" id="{3BECE0FF-57E5-3F08-EDFB-B7E38793F01A}"/>
              </a:ext>
            </a:extLst>
          </p:cNvPr>
          <p:cNvPicPr>
            <a:picLocks noChangeAspect="1"/>
          </p:cNvPicPr>
          <p:nvPr/>
        </p:nvPicPr>
        <p:blipFill>
          <a:blip r:embed="rId4"/>
          <a:stretch>
            <a:fillRect/>
          </a:stretch>
        </p:blipFill>
        <p:spPr>
          <a:xfrm>
            <a:off x="8609746" y="3676135"/>
            <a:ext cx="2916190" cy="1733463"/>
          </a:xfrm>
          <a:prstGeom prst="rect">
            <a:avLst/>
          </a:prstGeom>
        </p:spPr>
      </p:pic>
    </p:spTree>
    <p:extLst>
      <p:ext uri="{BB962C8B-B14F-4D97-AF65-F5344CB8AC3E}">
        <p14:creationId xmlns:p14="http://schemas.microsoft.com/office/powerpoint/2010/main" val="1454813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B2E8C9-21E0-2E5F-86BA-3A8CE20F025E}"/>
              </a:ext>
            </a:extLst>
          </p:cNvPr>
          <p:cNvSpPr>
            <a:spLocks noGrp="1"/>
          </p:cNvSpPr>
          <p:nvPr>
            <p:ph type="title"/>
          </p:nvPr>
        </p:nvSpPr>
        <p:spPr/>
        <p:txBody>
          <a:bodyPr/>
          <a:lstStyle/>
          <a:p>
            <a:r>
              <a:rPr lang="en-US" dirty="0"/>
              <a:t>Hearing</a:t>
            </a:r>
          </a:p>
        </p:txBody>
      </p:sp>
      <p:sp>
        <p:nvSpPr>
          <p:cNvPr id="5" name="Content Placeholder 4">
            <a:extLst>
              <a:ext uri="{FF2B5EF4-FFF2-40B4-BE49-F238E27FC236}">
                <a16:creationId xmlns:a16="http://schemas.microsoft.com/office/drawing/2014/main" id="{E785CC6F-2973-3AFF-5E63-54A1E678390A}"/>
              </a:ext>
            </a:extLst>
          </p:cNvPr>
          <p:cNvSpPr>
            <a:spLocks noGrp="1"/>
          </p:cNvSpPr>
          <p:nvPr>
            <p:ph idx="1"/>
          </p:nvPr>
        </p:nvSpPr>
        <p:spPr/>
        <p:txBody>
          <a:bodyPr>
            <a:normAutofit/>
          </a:bodyPr>
          <a:lstStyle/>
          <a:p>
            <a:r>
              <a:rPr lang="en-US" sz="3200" b="1" dirty="0"/>
              <a:t>Parental report that infant seems unresponsive to loud sounds</a:t>
            </a:r>
          </a:p>
          <a:p>
            <a:r>
              <a:rPr lang="en-US" sz="3200" b="1" dirty="0">
                <a:solidFill>
                  <a:srgbClr val="FF0000"/>
                </a:solidFill>
              </a:rPr>
              <a:t>Practice points</a:t>
            </a:r>
            <a:r>
              <a:rPr lang="en-US" sz="3200" b="1" dirty="0"/>
              <a:t>: infants who are born deaf do not respond to their mother’s voice or environmental sounds  </a:t>
            </a:r>
            <a:r>
              <a:rPr lang="en-US" sz="3200" b="1" dirty="0">
                <a:solidFill>
                  <a:srgbClr val="FF0000"/>
                </a:solidFill>
              </a:rPr>
              <a:t>BUT are very alert to visual cues </a:t>
            </a:r>
            <a:r>
              <a:rPr lang="en-US" sz="3200" b="1" dirty="0"/>
              <a:t>, such as their mother’s face or gesture.</a:t>
            </a:r>
            <a:r>
              <a:rPr lang="en-US" sz="3200" b="1" dirty="0">
                <a:highlight>
                  <a:srgbClr val="FFFF00"/>
                </a:highlight>
              </a:rPr>
              <a:t>  </a:t>
            </a:r>
          </a:p>
          <a:p>
            <a:r>
              <a:rPr lang="en-US" sz="3200" b="1" dirty="0">
                <a:highlight>
                  <a:srgbClr val="FFFF00"/>
                </a:highlight>
              </a:rPr>
              <a:t>Deaf infants will babble at the same time as normal hearing infants, BUT babbling fails to develop further or become richer in expression</a:t>
            </a:r>
          </a:p>
          <a:p>
            <a:r>
              <a:rPr lang="en-US" sz="3200" b="1" dirty="0"/>
              <a:t>Hearing impairment: congenital, infection, drugs, toxins</a:t>
            </a:r>
          </a:p>
        </p:txBody>
      </p:sp>
      <p:pic>
        <p:nvPicPr>
          <p:cNvPr id="9" name="Picture 8" descr="A cartoon of a baby being examined by a doctor&#10;&#10;Description automatically generated">
            <a:extLst>
              <a:ext uri="{FF2B5EF4-FFF2-40B4-BE49-F238E27FC236}">
                <a16:creationId xmlns:a16="http://schemas.microsoft.com/office/drawing/2014/main" id="{F268E33F-0B8E-6A22-D77B-6546794C5ACE}"/>
              </a:ext>
            </a:extLst>
          </p:cNvPr>
          <p:cNvPicPr>
            <a:picLocks noChangeAspect="1"/>
          </p:cNvPicPr>
          <p:nvPr/>
        </p:nvPicPr>
        <p:blipFill>
          <a:blip r:embed="rId3"/>
          <a:stretch>
            <a:fillRect/>
          </a:stretch>
        </p:blipFill>
        <p:spPr>
          <a:xfrm>
            <a:off x="9700990" y="5034455"/>
            <a:ext cx="2002402" cy="1617834"/>
          </a:xfrm>
          <a:prstGeom prst="rect">
            <a:avLst/>
          </a:prstGeom>
          <a:solidFill>
            <a:srgbClr val="0070C0"/>
          </a:solidFill>
          <a:ln w="76200">
            <a:solidFill>
              <a:srgbClr val="7030A0"/>
            </a:solidFill>
          </a:ln>
        </p:spPr>
      </p:pic>
    </p:spTree>
    <p:extLst>
      <p:ext uri="{BB962C8B-B14F-4D97-AF65-F5344CB8AC3E}">
        <p14:creationId xmlns:p14="http://schemas.microsoft.com/office/powerpoint/2010/main" val="3227429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789227-8BCB-284C-E823-97FBD4BC536D}"/>
              </a:ext>
            </a:extLst>
          </p:cNvPr>
          <p:cNvSpPr>
            <a:spLocks noGrp="1"/>
          </p:cNvSpPr>
          <p:nvPr>
            <p:ph type="title"/>
          </p:nvPr>
        </p:nvSpPr>
        <p:spPr/>
        <p:txBody>
          <a:bodyPr/>
          <a:lstStyle/>
          <a:p>
            <a:r>
              <a:rPr lang="en-US" dirty="0"/>
              <a:t>Signs of childhood hearing loss</a:t>
            </a:r>
          </a:p>
        </p:txBody>
      </p:sp>
      <p:sp>
        <p:nvSpPr>
          <p:cNvPr id="5" name="Content Placeholder 4">
            <a:extLst>
              <a:ext uri="{FF2B5EF4-FFF2-40B4-BE49-F238E27FC236}">
                <a16:creationId xmlns:a16="http://schemas.microsoft.com/office/drawing/2014/main" id="{3A2A4E2D-CDAF-10C1-676C-7B471F0C7C48}"/>
              </a:ext>
            </a:extLst>
          </p:cNvPr>
          <p:cNvSpPr>
            <a:spLocks noGrp="1"/>
          </p:cNvSpPr>
          <p:nvPr>
            <p:ph sz="half" idx="1"/>
          </p:nvPr>
        </p:nvSpPr>
        <p:spPr/>
        <p:txBody>
          <a:bodyPr>
            <a:normAutofit fontScale="85000" lnSpcReduction="20000"/>
          </a:bodyPr>
          <a:lstStyle/>
          <a:p>
            <a:r>
              <a:rPr lang="en-US" b="1" dirty="0"/>
              <a:t>Birth to 4 months</a:t>
            </a:r>
          </a:p>
          <a:p>
            <a:pPr lvl="1"/>
            <a:r>
              <a:rPr lang="en-US" b="1" dirty="0"/>
              <a:t>Does not waken or stir to loud noises</a:t>
            </a:r>
          </a:p>
          <a:p>
            <a:pPr lvl="1"/>
            <a:r>
              <a:rPr lang="en-US" b="1" dirty="0"/>
              <a:t>Does not startle to loud noises</a:t>
            </a:r>
          </a:p>
          <a:p>
            <a:pPr lvl="1"/>
            <a:r>
              <a:rPr lang="en-US" b="1" dirty="0"/>
              <a:t>Does not calm at the sound of familiar voice</a:t>
            </a:r>
          </a:p>
          <a:p>
            <a:pPr lvl="1"/>
            <a:r>
              <a:rPr lang="en-US" b="1" dirty="0"/>
              <a:t>Does not respond  to mother’s </a:t>
            </a:r>
            <a:r>
              <a:rPr lang="en-US" b="1" dirty="0" err="1"/>
              <a:t>voiceby</a:t>
            </a:r>
            <a:r>
              <a:rPr lang="en-US" b="1" dirty="0"/>
              <a:t> smiling or cooing</a:t>
            </a:r>
          </a:p>
          <a:p>
            <a:r>
              <a:rPr lang="en-US" b="1" dirty="0"/>
              <a:t>4-9 months</a:t>
            </a:r>
          </a:p>
          <a:p>
            <a:pPr lvl="1"/>
            <a:r>
              <a:rPr lang="en-US" b="1" dirty="0"/>
              <a:t>Does not turn towards source of familiar sounds</a:t>
            </a:r>
          </a:p>
          <a:p>
            <a:pPr lvl="1"/>
            <a:r>
              <a:rPr lang="en-US" b="1" dirty="0"/>
              <a:t>Does not smile when spoken to</a:t>
            </a:r>
          </a:p>
          <a:p>
            <a:pPr lvl="1"/>
            <a:r>
              <a:rPr lang="en-US" b="1" dirty="0"/>
              <a:t>Appears not to notice rattles or other sound-making toys</a:t>
            </a:r>
          </a:p>
          <a:p>
            <a:pPr lvl="1"/>
            <a:r>
              <a:rPr lang="en-US" b="1" dirty="0"/>
              <a:t>No variation in cry for different needs</a:t>
            </a:r>
          </a:p>
        </p:txBody>
      </p:sp>
      <p:sp>
        <p:nvSpPr>
          <p:cNvPr id="6" name="Content Placeholder 5">
            <a:extLst>
              <a:ext uri="{FF2B5EF4-FFF2-40B4-BE49-F238E27FC236}">
                <a16:creationId xmlns:a16="http://schemas.microsoft.com/office/drawing/2014/main" id="{D27714A5-7DA9-FDA5-070B-DD78D35AC04F}"/>
              </a:ext>
            </a:extLst>
          </p:cNvPr>
          <p:cNvSpPr>
            <a:spLocks noGrp="1"/>
          </p:cNvSpPr>
          <p:nvPr>
            <p:ph sz="half" idx="2"/>
          </p:nvPr>
        </p:nvSpPr>
        <p:spPr/>
        <p:txBody>
          <a:bodyPr>
            <a:normAutofit fontScale="85000" lnSpcReduction="20000"/>
          </a:bodyPr>
          <a:lstStyle/>
          <a:p>
            <a:r>
              <a:rPr lang="en-US" b="1" dirty="0"/>
              <a:t>9-15 months</a:t>
            </a:r>
          </a:p>
          <a:p>
            <a:pPr lvl="1"/>
            <a:r>
              <a:rPr lang="en-US" b="1" dirty="0"/>
              <a:t>Little variation in babbled sounds</a:t>
            </a:r>
          </a:p>
          <a:p>
            <a:pPr lvl="1"/>
            <a:r>
              <a:rPr lang="en-US" b="1" dirty="0"/>
              <a:t>Does not respond to their own name</a:t>
            </a:r>
          </a:p>
          <a:p>
            <a:pPr lvl="1"/>
            <a:r>
              <a:rPr lang="en-US" b="1" dirty="0"/>
              <a:t>Does not respond to changes in tone of caregiver’s voice</a:t>
            </a:r>
          </a:p>
          <a:p>
            <a:pPr lvl="1"/>
            <a:r>
              <a:rPr lang="en-US" b="1" dirty="0"/>
              <a:t>No single words</a:t>
            </a:r>
          </a:p>
          <a:p>
            <a:pPr lvl="1"/>
            <a:r>
              <a:rPr lang="en-US" b="1" dirty="0"/>
              <a:t>Does not use their voice to attract attention</a:t>
            </a:r>
          </a:p>
        </p:txBody>
      </p:sp>
      <p:pic>
        <p:nvPicPr>
          <p:cNvPr id="3" name="Picture 2" descr="A cartoon of a child with her hand to her ear&#10;&#10;Description automatically generated">
            <a:extLst>
              <a:ext uri="{FF2B5EF4-FFF2-40B4-BE49-F238E27FC236}">
                <a16:creationId xmlns:a16="http://schemas.microsoft.com/office/drawing/2014/main" id="{D7F3A59B-57F7-557F-1266-C09324278A79}"/>
              </a:ext>
            </a:extLst>
          </p:cNvPr>
          <p:cNvPicPr>
            <a:picLocks noChangeAspect="1"/>
          </p:cNvPicPr>
          <p:nvPr/>
        </p:nvPicPr>
        <p:blipFill>
          <a:blip r:embed="rId2"/>
          <a:stretch>
            <a:fillRect/>
          </a:stretch>
        </p:blipFill>
        <p:spPr>
          <a:xfrm>
            <a:off x="10008336" y="4666593"/>
            <a:ext cx="1951561" cy="2040268"/>
          </a:xfrm>
          <a:prstGeom prst="rect">
            <a:avLst/>
          </a:prstGeom>
        </p:spPr>
      </p:pic>
    </p:spTree>
    <p:extLst>
      <p:ext uri="{BB962C8B-B14F-4D97-AF65-F5344CB8AC3E}">
        <p14:creationId xmlns:p14="http://schemas.microsoft.com/office/powerpoint/2010/main" val="843699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5566-531C-CC35-3D2D-6884D78AD793}"/>
              </a:ext>
            </a:extLst>
          </p:cNvPr>
          <p:cNvSpPr>
            <a:spLocks noGrp="1"/>
          </p:cNvSpPr>
          <p:nvPr>
            <p:ph type="title"/>
          </p:nvPr>
        </p:nvSpPr>
        <p:spPr/>
        <p:txBody>
          <a:bodyPr/>
          <a:lstStyle/>
          <a:p>
            <a:r>
              <a:rPr lang="en-US" dirty="0"/>
              <a:t>Signs of childhood hearing loss</a:t>
            </a:r>
          </a:p>
        </p:txBody>
      </p:sp>
      <p:sp>
        <p:nvSpPr>
          <p:cNvPr id="3" name="Content Placeholder 2">
            <a:extLst>
              <a:ext uri="{FF2B5EF4-FFF2-40B4-BE49-F238E27FC236}">
                <a16:creationId xmlns:a16="http://schemas.microsoft.com/office/drawing/2014/main" id="{6B3B51E9-6AD2-4D73-C438-4A3DDC94B52D}"/>
              </a:ext>
            </a:extLst>
          </p:cNvPr>
          <p:cNvSpPr>
            <a:spLocks noGrp="1"/>
          </p:cNvSpPr>
          <p:nvPr>
            <p:ph sz="half" idx="1"/>
          </p:nvPr>
        </p:nvSpPr>
        <p:spPr/>
        <p:txBody>
          <a:bodyPr>
            <a:normAutofit fontScale="85000" lnSpcReduction="20000"/>
          </a:bodyPr>
          <a:lstStyle/>
          <a:p>
            <a:r>
              <a:rPr lang="en-US" b="1" dirty="0"/>
              <a:t>15-24 months</a:t>
            </a:r>
          </a:p>
          <a:p>
            <a:pPr lvl="1"/>
            <a:r>
              <a:rPr lang="en-US" b="1" dirty="0"/>
              <a:t>Does not point to familiar objects when named</a:t>
            </a:r>
          </a:p>
          <a:p>
            <a:pPr lvl="1"/>
            <a:r>
              <a:rPr lang="en-US" b="1" dirty="0"/>
              <a:t>Does not listen to stories, songs or rhymes</a:t>
            </a:r>
          </a:p>
          <a:p>
            <a:pPr lvl="1"/>
            <a:r>
              <a:rPr lang="en-US" b="1" dirty="0"/>
              <a:t>Does not follow simple commands</a:t>
            </a:r>
          </a:p>
          <a:p>
            <a:pPr lvl="1"/>
            <a:r>
              <a:rPr lang="en-US" b="1" dirty="0"/>
              <a:t>Does not use several different words</a:t>
            </a:r>
          </a:p>
          <a:p>
            <a:pPr lvl="1"/>
            <a:r>
              <a:rPr lang="en-US" b="1" dirty="0"/>
              <a:t>Does not point to body parts when asked</a:t>
            </a:r>
          </a:p>
          <a:p>
            <a:pPr lvl="1"/>
            <a:r>
              <a:rPr lang="en-US" b="1" dirty="0"/>
              <a:t>Does not name common objects</a:t>
            </a:r>
          </a:p>
          <a:p>
            <a:pPr lvl="1"/>
            <a:r>
              <a:rPr lang="en-US" b="1" dirty="0"/>
              <a:t>Does not put two or more words together</a:t>
            </a:r>
          </a:p>
        </p:txBody>
      </p:sp>
      <p:sp>
        <p:nvSpPr>
          <p:cNvPr id="4" name="Content Placeholder 3">
            <a:extLst>
              <a:ext uri="{FF2B5EF4-FFF2-40B4-BE49-F238E27FC236}">
                <a16:creationId xmlns:a16="http://schemas.microsoft.com/office/drawing/2014/main" id="{85C47734-1516-977C-DE1B-0DCC7CD0A117}"/>
              </a:ext>
            </a:extLst>
          </p:cNvPr>
          <p:cNvSpPr>
            <a:spLocks noGrp="1"/>
          </p:cNvSpPr>
          <p:nvPr>
            <p:ph sz="half" idx="2"/>
          </p:nvPr>
        </p:nvSpPr>
        <p:spPr/>
        <p:txBody>
          <a:bodyPr>
            <a:normAutofit fontScale="85000" lnSpcReduction="20000"/>
          </a:bodyPr>
          <a:lstStyle/>
          <a:p>
            <a:r>
              <a:rPr lang="en-US" b="1" dirty="0"/>
              <a:t>Preschool and older children</a:t>
            </a:r>
          </a:p>
          <a:p>
            <a:pPr lvl="1"/>
            <a:r>
              <a:rPr lang="en-US" b="1" dirty="0"/>
              <a:t>Turns up volume of TV excessively high</a:t>
            </a:r>
          </a:p>
          <a:p>
            <a:pPr lvl="1"/>
            <a:r>
              <a:rPr lang="en-US" b="1" dirty="0"/>
              <a:t>Respond inappropriately to questions</a:t>
            </a:r>
          </a:p>
          <a:p>
            <a:pPr lvl="1"/>
            <a:r>
              <a:rPr lang="en-US" b="1" dirty="0"/>
              <a:t>Does not reply when called by name</a:t>
            </a:r>
          </a:p>
          <a:p>
            <a:pPr lvl="1"/>
            <a:r>
              <a:rPr lang="en-US" b="1" dirty="0"/>
              <a:t>Watches others to imitate what they are doing</a:t>
            </a:r>
          </a:p>
          <a:p>
            <a:pPr lvl="1"/>
            <a:r>
              <a:rPr lang="en-US" b="1" dirty="0"/>
              <a:t>Has articulation problems or SP / language delays</a:t>
            </a:r>
          </a:p>
          <a:p>
            <a:pPr lvl="1"/>
            <a:r>
              <a:rPr lang="en-US" b="1" dirty="0"/>
              <a:t>Has academic problems</a:t>
            </a:r>
          </a:p>
          <a:p>
            <a:pPr lvl="1"/>
            <a:r>
              <a:rPr lang="en-US" b="1" dirty="0"/>
              <a:t>Complains of earache, ear pain or head noises</a:t>
            </a:r>
          </a:p>
          <a:p>
            <a:pPr lvl="1"/>
            <a:r>
              <a:rPr lang="en-US" b="1" dirty="0"/>
              <a:t>Has difficulty understanding what people </a:t>
            </a:r>
            <a:r>
              <a:rPr lang="en-US" b="1" dirty="0" err="1"/>
              <a:t>aresaying</a:t>
            </a:r>
            <a:endParaRPr lang="en-US" b="1" dirty="0"/>
          </a:p>
          <a:p>
            <a:pPr lvl="1"/>
            <a:r>
              <a:rPr lang="en-US" b="1" dirty="0"/>
              <a:t>Speaks differently from other children of their own age</a:t>
            </a:r>
          </a:p>
          <a:p>
            <a:pPr lvl="1"/>
            <a:endParaRPr lang="en-US" b="1" dirty="0"/>
          </a:p>
        </p:txBody>
      </p:sp>
      <p:sp>
        <p:nvSpPr>
          <p:cNvPr id="6" name="TextBox 5">
            <a:extLst>
              <a:ext uri="{FF2B5EF4-FFF2-40B4-BE49-F238E27FC236}">
                <a16:creationId xmlns:a16="http://schemas.microsoft.com/office/drawing/2014/main" id="{DCDD2442-3D71-EA3C-EE70-6E0F187EBF1E}"/>
              </a:ext>
            </a:extLst>
          </p:cNvPr>
          <p:cNvSpPr txBox="1"/>
          <p:nvPr/>
        </p:nvSpPr>
        <p:spPr>
          <a:xfrm>
            <a:off x="357352" y="5297214"/>
            <a:ext cx="5445593" cy="1477328"/>
          </a:xfrm>
          <a:prstGeom prst="rect">
            <a:avLst/>
          </a:prstGeom>
          <a:noFill/>
          <a:ln w="76200">
            <a:solidFill>
              <a:srgbClr val="00B050"/>
            </a:solidFill>
          </a:ln>
        </p:spPr>
        <p:txBody>
          <a:bodyPr wrap="none" rtlCol="0">
            <a:spAutoFit/>
          </a:bodyPr>
          <a:lstStyle/>
          <a:p>
            <a:r>
              <a:rPr lang="en-US" b="1" dirty="0">
                <a:solidFill>
                  <a:srgbClr val="FF0000"/>
                </a:solidFill>
              </a:rPr>
              <a:t>Children who have known risk factors for hearing loss needs close audiologic supervision</a:t>
            </a:r>
          </a:p>
          <a:p>
            <a:r>
              <a:rPr lang="en-US" b="1" dirty="0"/>
              <a:t>Even if the NB hearing screen passed</a:t>
            </a:r>
            <a:r>
              <a:rPr lang="en-US" b="1" dirty="0">
                <a:solidFill>
                  <a:srgbClr val="FF0000"/>
                </a:solidFill>
              </a:rPr>
              <a:t>.</a:t>
            </a:r>
          </a:p>
          <a:p>
            <a:endParaRPr lang="en-US" b="1" dirty="0">
              <a:solidFill>
                <a:srgbClr val="FF0000"/>
              </a:solidFill>
            </a:endParaRPr>
          </a:p>
          <a:p>
            <a:r>
              <a:rPr lang="en-US" b="1" dirty="0">
                <a:solidFill>
                  <a:srgbClr val="FF0000"/>
                </a:solidFill>
              </a:rPr>
              <a:t>Any child with </a:t>
            </a:r>
            <a:r>
              <a:rPr lang="en-US" b="1" dirty="0"/>
              <a:t>recurrent or persistent OME for at least 3 months </a:t>
            </a:r>
            <a:r>
              <a:rPr lang="en-US" b="1" dirty="0">
                <a:solidFill>
                  <a:srgbClr val="FF0000"/>
                </a:solidFill>
              </a:rPr>
              <a:t>must be referred for audiologic </a:t>
            </a:r>
          </a:p>
          <a:p>
            <a:r>
              <a:rPr lang="en-US" b="1" dirty="0">
                <a:solidFill>
                  <a:srgbClr val="FF0000"/>
                </a:solidFill>
              </a:rPr>
              <a:t>evaluation</a:t>
            </a:r>
          </a:p>
        </p:txBody>
      </p:sp>
      <p:pic>
        <p:nvPicPr>
          <p:cNvPr id="7" name="Picture 6" descr="A cartoon of a baby&#10;&#10;Description automatically generated">
            <a:extLst>
              <a:ext uri="{FF2B5EF4-FFF2-40B4-BE49-F238E27FC236}">
                <a16:creationId xmlns:a16="http://schemas.microsoft.com/office/drawing/2014/main" id="{610FB11C-86D3-086D-934B-5DA6F3F1CF26}"/>
              </a:ext>
            </a:extLst>
          </p:cNvPr>
          <p:cNvPicPr>
            <a:picLocks noChangeAspect="1"/>
          </p:cNvPicPr>
          <p:nvPr/>
        </p:nvPicPr>
        <p:blipFill rotWithShape="1">
          <a:blip r:embed="rId2"/>
          <a:srcRect r="56" b="7501"/>
          <a:stretch/>
        </p:blipFill>
        <p:spPr>
          <a:xfrm>
            <a:off x="10673693" y="262757"/>
            <a:ext cx="1260000" cy="1666627"/>
          </a:xfrm>
          <a:prstGeom prst="rect">
            <a:avLst/>
          </a:prstGeom>
        </p:spPr>
      </p:pic>
    </p:spTree>
    <p:extLst>
      <p:ext uri="{BB962C8B-B14F-4D97-AF65-F5344CB8AC3E}">
        <p14:creationId xmlns:p14="http://schemas.microsoft.com/office/powerpoint/2010/main" val="18320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7B2A-AC21-2672-1E4E-C9657853D18D}"/>
              </a:ext>
            </a:extLst>
          </p:cNvPr>
          <p:cNvSpPr>
            <a:spLocks noGrp="1"/>
          </p:cNvSpPr>
          <p:nvPr>
            <p:ph type="title"/>
          </p:nvPr>
        </p:nvSpPr>
        <p:spPr>
          <a:xfrm>
            <a:off x="838200" y="270532"/>
            <a:ext cx="10515600" cy="1325563"/>
          </a:xfrm>
        </p:spPr>
        <p:txBody>
          <a:bodyPr/>
          <a:lstStyle/>
          <a:p>
            <a:r>
              <a:rPr lang="en-US" dirty="0"/>
              <a:t>Speech and language: when to be concerned</a:t>
            </a:r>
          </a:p>
        </p:txBody>
      </p:sp>
      <p:sp>
        <p:nvSpPr>
          <p:cNvPr id="3" name="Content Placeholder 2">
            <a:extLst>
              <a:ext uri="{FF2B5EF4-FFF2-40B4-BE49-F238E27FC236}">
                <a16:creationId xmlns:a16="http://schemas.microsoft.com/office/drawing/2014/main" id="{82AC3500-1935-8990-07A7-685C02205423}"/>
              </a:ext>
            </a:extLst>
          </p:cNvPr>
          <p:cNvSpPr>
            <a:spLocks noGrp="1"/>
          </p:cNvSpPr>
          <p:nvPr>
            <p:ph idx="1"/>
          </p:nvPr>
        </p:nvSpPr>
        <p:spPr>
          <a:xfrm>
            <a:off x="838200" y="1750708"/>
            <a:ext cx="10515600" cy="4251960"/>
          </a:xfrm>
        </p:spPr>
        <p:txBody>
          <a:bodyPr>
            <a:noAutofit/>
          </a:bodyPr>
          <a:lstStyle/>
          <a:p>
            <a:r>
              <a:rPr lang="en-US" b="1" dirty="0"/>
              <a:t>Infant that does not vocalize : typically starts around 6 weeks; concern if none by 4 months</a:t>
            </a:r>
          </a:p>
          <a:p>
            <a:r>
              <a:rPr lang="en-US" b="1" dirty="0"/>
              <a:t>No babble (two or more word-like sounds): usually starts around 7 months; concern if none by 8-10 months</a:t>
            </a:r>
          </a:p>
          <a:p>
            <a:r>
              <a:rPr lang="en-US" b="1" dirty="0"/>
              <a:t>No single words by age 18 months: usually starts at 10-12 months</a:t>
            </a:r>
          </a:p>
          <a:p>
            <a:r>
              <a:rPr lang="en-US" b="1" dirty="0"/>
              <a:t>No word combinations or two-word phrases by the age of 2 years: usually starts by 18 months</a:t>
            </a:r>
          </a:p>
          <a:p>
            <a:r>
              <a:rPr lang="en-US" b="1" dirty="0"/>
              <a:t>The child under 2 years of age who do not respond to simple requests</a:t>
            </a:r>
          </a:p>
          <a:p>
            <a:r>
              <a:rPr lang="en-US" b="1" dirty="0"/>
              <a:t>No simple sentences or phrases at 3 years</a:t>
            </a:r>
          </a:p>
          <a:p>
            <a:r>
              <a:rPr lang="en-US" b="1" dirty="0"/>
              <a:t>Persistent dysfluency at 4 years (persistent stutter)</a:t>
            </a:r>
          </a:p>
          <a:p>
            <a:r>
              <a:rPr lang="en-US" b="1" dirty="0"/>
              <a:t>Speech sounds errors at 7 years </a:t>
            </a:r>
          </a:p>
        </p:txBody>
      </p:sp>
      <p:sp>
        <p:nvSpPr>
          <p:cNvPr id="4" name="TextBox 3">
            <a:extLst>
              <a:ext uri="{FF2B5EF4-FFF2-40B4-BE49-F238E27FC236}">
                <a16:creationId xmlns:a16="http://schemas.microsoft.com/office/drawing/2014/main" id="{127C625A-3641-429F-32D0-618467E227B0}"/>
              </a:ext>
            </a:extLst>
          </p:cNvPr>
          <p:cNvSpPr txBox="1"/>
          <p:nvPr/>
        </p:nvSpPr>
        <p:spPr>
          <a:xfrm>
            <a:off x="8324193" y="4414345"/>
            <a:ext cx="3085012" cy="1323439"/>
          </a:xfrm>
          <a:prstGeom prst="rect">
            <a:avLst/>
          </a:prstGeom>
          <a:noFill/>
          <a:ln w="76200">
            <a:solidFill>
              <a:srgbClr val="00B050"/>
            </a:solidFill>
          </a:ln>
        </p:spPr>
        <p:txBody>
          <a:bodyPr wrap="none" rtlCol="0">
            <a:spAutoFit/>
          </a:bodyPr>
          <a:lstStyle/>
          <a:p>
            <a:r>
              <a:rPr lang="en-US" sz="2000" b="1" dirty="0">
                <a:solidFill>
                  <a:srgbClr val="FF0000"/>
                </a:solidFill>
              </a:rPr>
              <a:t>Causes:  deafness, developmental disability, </a:t>
            </a:r>
          </a:p>
          <a:p>
            <a:r>
              <a:rPr lang="en-US" sz="2000" b="1" dirty="0">
                <a:solidFill>
                  <a:srgbClr val="FF0000"/>
                </a:solidFill>
              </a:rPr>
              <a:t>Specific language disorders, severe deprivation</a:t>
            </a:r>
          </a:p>
          <a:p>
            <a:r>
              <a:rPr lang="en-US" sz="2000" b="1" dirty="0">
                <a:solidFill>
                  <a:srgbClr val="FF0000"/>
                </a:solidFill>
              </a:rPr>
              <a:t>And neglect.  Others ASD, orofacial abnormalities</a:t>
            </a:r>
          </a:p>
          <a:p>
            <a:r>
              <a:rPr lang="en-US" sz="2000" b="1" dirty="0">
                <a:solidFill>
                  <a:srgbClr val="FF0000"/>
                </a:solidFill>
              </a:rPr>
              <a:t>That impede speech development</a:t>
            </a:r>
          </a:p>
        </p:txBody>
      </p:sp>
    </p:spTree>
    <p:extLst>
      <p:ext uri="{BB962C8B-B14F-4D97-AF65-F5344CB8AC3E}">
        <p14:creationId xmlns:p14="http://schemas.microsoft.com/office/powerpoint/2010/main" val="16751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3632-98E9-383C-73A8-9541B1C15BC3}"/>
              </a:ext>
            </a:extLst>
          </p:cNvPr>
          <p:cNvSpPr>
            <a:spLocks noGrp="1"/>
          </p:cNvSpPr>
          <p:nvPr>
            <p:ph type="title"/>
          </p:nvPr>
        </p:nvSpPr>
        <p:spPr/>
        <p:txBody>
          <a:bodyPr/>
          <a:lstStyle/>
          <a:p>
            <a:r>
              <a:rPr lang="en-US" dirty="0"/>
              <a:t>    Social interaction</a:t>
            </a:r>
          </a:p>
        </p:txBody>
      </p:sp>
      <p:sp>
        <p:nvSpPr>
          <p:cNvPr id="3" name="Content Placeholder 2">
            <a:extLst>
              <a:ext uri="{FF2B5EF4-FFF2-40B4-BE49-F238E27FC236}">
                <a16:creationId xmlns:a16="http://schemas.microsoft.com/office/drawing/2014/main" id="{49349AD5-F5F8-8D17-0946-4ACDD99A018C}"/>
              </a:ext>
            </a:extLst>
          </p:cNvPr>
          <p:cNvSpPr>
            <a:spLocks noGrp="1"/>
          </p:cNvSpPr>
          <p:nvPr>
            <p:ph idx="1"/>
          </p:nvPr>
        </p:nvSpPr>
        <p:spPr/>
        <p:txBody>
          <a:bodyPr>
            <a:noAutofit/>
          </a:bodyPr>
          <a:lstStyle/>
          <a:p>
            <a:r>
              <a:rPr lang="en-US" b="1" dirty="0"/>
              <a:t>No smile at  6-8 weeks</a:t>
            </a:r>
          </a:p>
          <a:p>
            <a:r>
              <a:rPr lang="en-US" b="1" dirty="0"/>
              <a:t>Little or no eye contact with mother when being nursed</a:t>
            </a:r>
          </a:p>
          <a:p>
            <a:r>
              <a:rPr lang="en-US" b="1" dirty="0"/>
              <a:t>No interactive vocalization</a:t>
            </a:r>
          </a:p>
          <a:p>
            <a:r>
              <a:rPr lang="en-US" b="1" dirty="0"/>
              <a:t>No reaching for objects or interest in surroundings</a:t>
            </a:r>
          </a:p>
          <a:p>
            <a:r>
              <a:rPr lang="en-US" b="1" dirty="0"/>
              <a:t>No pointing to objects at around 12 months</a:t>
            </a:r>
          </a:p>
          <a:p>
            <a:r>
              <a:rPr lang="en-US" b="1" dirty="0"/>
              <a:t>No interest in play or interaction with other children at 2 years</a:t>
            </a:r>
          </a:p>
          <a:p>
            <a:r>
              <a:rPr lang="en-US" b="1" dirty="0"/>
              <a:t>No turn taking </a:t>
            </a:r>
            <a:r>
              <a:rPr lang="en-US" b="1" dirty="0" err="1"/>
              <a:t>behaviour</a:t>
            </a:r>
            <a:r>
              <a:rPr lang="en-US" b="1" dirty="0"/>
              <a:t> in play at 3 years</a:t>
            </a:r>
          </a:p>
          <a:p>
            <a:r>
              <a:rPr lang="en-US" b="1" dirty="0"/>
              <a:t>Older child that seems to be in own world and showing little desire to interact with others</a:t>
            </a:r>
          </a:p>
        </p:txBody>
      </p:sp>
      <p:sp>
        <p:nvSpPr>
          <p:cNvPr id="5" name="TextBox 4">
            <a:extLst>
              <a:ext uri="{FF2B5EF4-FFF2-40B4-BE49-F238E27FC236}">
                <a16:creationId xmlns:a16="http://schemas.microsoft.com/office/drawing/2014/main" id="{4F54DB2B-12FB-59FD-0880-38C69535EBEF}"/>
              </a:ext>
            </a:extLst>
          </p:cNvPr>
          <p:cNvSpPr txBox="1"/>
          <p:nvPr/>
        </p:nvSpPr>
        <p:spPr>
          <a:xfrm>
            <a:off x="6429632" y="2024039"/>
            <a:ext cx="5875281" cy="2031325"/>
          </a:xfrm>
          <a:prstGeom prst="rect">
            <a:avLst/>
          </a:prstGeom>
          <a:noFill/>
        </p:spPr>
        <p:txBody>
          <a:bodyPr wrap="square">
            <a:spAutoFit/>
          </a:bodyPr>
          <a:lstStyle/>
          <a:p>
            <a:r>
              <a:rPr lang="en-AU" sz="1400" b="1" dirty="0">
                <a:effectLst/>
                <a:latin typeface="Times New Roman" panose="02020603050405020304" pitchFamily="18" charset="0"/>
                <a:ea typeface="Times New Roman" panose="02020603050405020304" pitchFamily="18" charset="0"/>
              </a:rPr>
              <a:t>Social Relationship</a:t>
            </a:r>
            <a:endParaRPr lang="en-AU" sz="1400" dirty="0">
              <a:effectLst/>
              <a:latin typeface="Times New Roman" panose="02020603050405020304" pitchFamily="18" charset="0"/>
              <a:ea typeface="Times New Roman" panose="02020603050405020304" pitchFamily="18" charset="0"/>
            </a:endParaRPr>
          </a:p>
          <a:p>
            <a:r>
              <a:rPr lang="en-AU" sz="1400" b="1" dirty="0">
                <a:solidFill>
                  <a:srgbClr val="7030A0"/>
                </a:solidFill>
                <a:effectLst/>
                <a:latin typeface="Times New Roman" panose="02020603050405020304" pitchFamily="18" charset="0"/>
                <a:ea typeface="Times New Roman" panose="02020603050405020304" pitchFamily="18" charset="0"/>
              </a:rPr>
              <a:t>At 2</a:t>
            </a:r>
            <a:r>
              <a:rPr lang="en-AU" sz="1400" dirty="0">
                <a:solidFill>
                  <a:srgbClr val="7030A0"/>
                </a:solidFill>
                <a:effectLst/>
                <a:latin typeface="Times New Roman" panose="02020603050405020304" pitchFamily="18" charset="0"/>
                <a:ea typeface="Times New Roman" panose="02020603050405020304" pitchFamily="18" charset="0"/>
              </a:rPr>
              <a:t>, children enjoy being with other children.  They begin to offer toys to other children.  They start to imitate other children’s actions and words.  They start holding the book the right way up.  They start to read to stuffed animals</a:t>
            </a:r>
          </a:p>
          <a:p>
            <a:r>
              <a:rPr lang="en-AU" sz="1400" dirty="0">
                <a:solidFill>
                  <a:srgbClr val="7030A0"/>
                </a:solidFill>
                <a:effectLst/>
                <a:latin typeface="Times New Roman" panose="02020603050405020304" pitchFamily="18" charset="0"/>
                <a:ea typeface="Times New Roman" panose="02020603050405020304" pitchFamily="18" charset="0"/>
              </a:rPr>
              <a:t> </a:t>
            </a:r>
          </a:p>
          <a:p>
            <a:r>
              <a:rPr lang="en-AU" sz="1400" b="1" dirty="0">
                <a:solidFill>
                  <a:srgbClr val="7030A0"/>
                </a:solidFill>
                <a:effectLst/>
                <a:latin typeface="Times New Roman" panose="02020603050405020304" pitchFamily="18" charset="0"/>
                <a:ea typeface="Times New Roman" panose="02020603050405020304" pitchFamily="18" charset="0"/>
              </a:rPr>
              <a:t>At 2 ½,</a:t>
            </a:r>
            <a:r>
              <a:rPr lang="en-AU" sz="1400" dirty="0">
                <a:solidFill>
                  <a:srgbClr val="7030A0"/>
                </a:solidFill>
                <a:effectLst/>
                <a:latin typeface="Times New Roman" panose="02020603050405020304" pitchFamily="18" charset="0"/>
                <a:ea typeface="Times New Roman" panose="02020603050405020304" pitchFamily="18" charset="0"/>
              </a:rPr>
              <a:t> the child starts to have turn taking, either by using toys or having little conversation.  They start showing concern when another child is hurt or sad.  They start combining several actions in pretend play.  They remember and understands familiar stories</a:t>
            </a:r>
          </a:p>
        </p:txBody>
      </p:sp>
      <p:pic>
        <p:nvPicPr>
          <p:cNvPr id="7" name="Picture 6" descr="A cartoon of two boys hugging&#10;&#10;Description automatically generated">
            <a:extLst>
              <a:ext uri="{FF2B5EF4-FFF2-40B4-BE49-F238E27FC236}">
                <a16:creationId xmlns:a16="http://schemas.microsoft.com/office/drawing/2014/main" id="{4B3EF0E9-8380-2D22-312F-57AE1BFC0723}"/>
              </a:ext>
            </a:extLst>
          </p:cNvPr>
          <p:cNvPicPr>
            <a:picLocks noChangeAspect="1"/>
          </p:cNvPicPr>
          <p:nvPr/>
        </p:nvPicPr>
        <p:blipFill>
          <a:blip r:embed="rId3"/>
          <a:stretch>
            <a:fillRect/>
          </a:stretch>
        </p:blipFill>
        <p:spPr>
          <a:xfrm>
            <a:off x="9367272" y="230825"/>
            <a:ext cx="1477103" cy="1793214"/>
          </a:xfrm>
          <a:prstGeom prst="rect">
            <a:avLst/>
          </a:prstGeom>
          <a:solidFill>
            <a:srgbClr val="FFFFFF">
              <a:shade val="85000"/>
            </a:srgbClr>
          </a:solidFill>
          <a:ln w="190500" cap="rnd">
            <a:solidFill>
              <a:schemeClr val="bg1">
                <a:lumMod val="8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538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autism spectrum disorder&#10;&#10;Description automatically generated">
            <a:extLst>
              <a:ext uri="{FF2B5EF4-FFF2-40B4-BE49-F238E27FC236}">
                <a16:creationId xmlns:a16="http://schemas.microsoft.com/office/drawing/2014/main" id="{37BED0B4-623F-6E19-8EC3-851F29CB672E}"/>
              </a:ext>
            </a:extLst>
          </p:cNvPr>
          <p:cNvPicPr>
            <a:picLocks noChangeAspect="1"/>
          </p:cNvPicPr>
          <p:nvPr/>
        </p:nvPicPr>
        <p:blipFill>
          <a:blip r:embed="rId2"/>
          <a:stretch>
            <a:fillRect/>
          </a:stretch>
        </p:blipFill>
        <p:spPr>
          <a:xfrm>
            <a:off x="357659" y="215900"/>
            <a:ext cx="5842000" cy="6426200"/>
          </a:xfrm>
          <a:prstGeom prst="rect">
            <a:avLst/>
          </a:prstGeom>
          <a:ln w="38100">
            <a:solidFill>
              <a:schemeClr val="tx1"/>
            </a:solidFill>
          </a:ln>
        </p:spPr>
      </p:pic>
      <p:pic>
        <p:nvPicPr>
          <p:cNvPr id="5" name="Picture 4" descr="A diagram of different feelings&#10;&#10;Description automatically generated with medium confidence">
            <a:extLst>
              <a:ext uri="{FF2B5EF4-FFF2-40B4-BE49-F238E27FC236}">
                <a16:creationId xmlns:a16="http://schemas.microsoft.com/office/drawing/2014/main" id="{99E73A7A-3FA1-4B4D-D33D-3CCDC3FF96AA}"/>
              </a:ext>
            </a:extLst>
          </p:cNvPr>
          <p:cNvPicPr>
            <a:picLocks noChangeAspect="1"/>
          </p:cNvPicPr>
          <p:nvPr/>
        </p:nvPicPr>
        <p:blipFill>
          <a:blip r:embed="rId3"/>
          <a:stretch>
            <a:fillRect/>
          </a:stretch>
        </p:blipFill>
        <p:spPr>
          <a:xfrm>
            <a:off x="6350000" y="1567461"/>
            <a:ext cx="5740400" cy="4140200"/>
          </a:xfrm>
          <a:prstGeom prst="rect">
            <a:avLst/>
          </a:prstGeom>
          <a:ln w="38100">
            <a:solidFill>
              <a:schemeClr val="tx1"/>
            </a:solidFill>
          </a:ln>
        </p:spPr>
      </p:pic>
      <p:sp>
        <p:nvSpPr>
          <p:cNvPr id="6" name="TextBox 5">
            <a:extLst>
              <a:ext uri="{FF2B5EF4-FFF2-40B4-BE49-F238E27FC236}">
                <a16:creationId xmlns:a16="http://schemas.microsoft.com/office/drawing/2014/main" id="{756CE18C-0A70-3CB0-08F8-FB56748F1F1B}"/>
              </a:ext>
            </a:extLst>
          </p:cNvPr>
          <p:cNvSpPr txBox="1"/>
          <p:nvPr/>
        </p:nvSpPr>
        <p:spPr>
          <a:xfrm>
            <a:off x="8355724" y="409903"/>
            <a:ext cx="1926553" cy="646331"/>
          </a:xfrm>
          <a:prstGeom prst="rect">
            <a:avLst/>
          </a:prstGeom>
          <a:noFill/>
        </p:spPr>
        <p:txBody>
          <a:bodyPr wrap="none" rtlCol="0">
            <a:spAutoFit/>
          </a:bodyPr>
          <a:lstStyle/>
          <a:p>
            <a:r>
              <a:rPr lang="en-US" sz="3600" b="1" dirty="0"/>
              <a:t>ASD  vs  PTSD ?</a:t>
            </a:r>
          </a:p>
        </p:txBody>
      </p:sp>
      <p:sp>
        <p:nvSpPr>
          <p:cNvPr id="8" name="TextBox 7">
            <a:extLst>
              <a:ext uri="{FF2B5EF4-FFF2-40B4-BE49-F238E27FC236}">
                <a16:creationId xmlns:a16="http://schemas.microsoft.com/office/drawing/2014/main" id="{382D2583-844E-C761-FF44-D7AB93EEFD44}"/>
              </a:ext>
            </a:extLst>
          </p:cNvPr>
          <p:cNvSpPr txBox="1"/>
          <p:nvPr/>
        </p:nvSpPr>
        <p:spPr>
          <a:xfrm>
            <a:off x="6350000" y="5869543"/>
            <a:ext cx="5842000" cy="600164"/>
          </a:xfrm>
          <a:prstGeom prst="rect">
            <a:avLst/>
          </a:prstGeom>
          <a:noFill/>
        </p:spPr>
        <p:txBody>
          <a:bodyPr wrap="square">
            <a:spAutoFit/>
          </a:bodyPr>
          <a:lstStyle/>
          <a:p>
            <a:r>
              <a:rPr lang="en-AU" sz="1100" b="1" i="0" u="none" strike="noStrike" dirty="0">
                <a:solidFill>
                  <a:srgbClr val="FF0000"/>
                </a:solidFill>
                <a:effectLst/>
                <a:latin typeface="Proxima Nova Regular"/>
              </a:rPr>
              <a:t>Stavropoulos, K.K.M., </a:t>
            </a:r>
            <a:r>
              <a:rPr lang="en-AU" sz="1100" b="1" i="0" u="none" strike="noStrike" dirty="0" err="1">
                <a:solidFill>
                  <a:srgbClr val="FF0000"/>
                </a:solidFill>
                <a:effectLst/>
                <a:latin typeface="Proxima Nova Regular"/>
              </a:rPr>
              <a:t>Bolourian</a:t>
            </a:r>
            <a:r>
              <a:rPr lang="en-AU" sz="1100" b="1" i="0" u="none" strike="noStrike" dirty="0">
                <a:solidFill>
                  <a:srgbClr val="FF0000"/>
                </a:solidFill>
                <a:effectLst/>
                <a:latin typeface="Proxima Nova Regular"/>
              </a:rPr>
              <a:t>, Y., &amp; </a:t>
            </a:r>
            <a:r>
              <a:rPr lang="en-AU" sz="1100" b="1" i="0" u="none" strike="noStrike" dirty="0" err="1">
                <a:solidFill>
                  <a:srgbClr val="FF0000"/>
                </a:solidFill>
                <a:effectLst/>
                <a:latin typeface="Proxima Nova Regular"/>
              </a:rPr>
              <a:t>Blacher</a:t>
            </a:r>
            <a:r>
              <a:rPr lang="en-AU" sz="1100" b="1" i="0" u="none" strike="noStrike" dirty="0">
                <a:solidFill>
                  <a:srgbClr val="FF0000"/>
                </a:solidFill>
                <a:effectLst/>
                <a:latin typeface="Proxima Nova Regular"/>
              </a:rPr>
              <a:t>, J. (2018). Differential Diagnosis of Autism Spectrum Disorder and Post Traumatic Stress Disorder: Two Clinical Cases. J. Clin. Med, 7, 71.</a:t>
            </a:r>
            <a:endParaRPr lang="en-US" sz="1100" b="1" dirty="0">
              <a:solidFill>
                <a:srgbClr val="FF0000"/>
              </a:solidFill>
            </a:endParaRPr>
          </a:p>
        </p:txBody>
      </p:sp>
    </p:spTree>
    <p:extLst>
      <p:ext uri="{BB962C8B-B14F-4D97-AF65-F5344CB8AC3E}">
        <p14:creationId xmlns:p14="http://schemas.microsoft.com/office/powerpoint/2010/main" val="142219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5F977B-EE5C-B00F-E405-5CCEB4BA54D4}"/>
              </a:ext>
            </a:extLst>
          </p:cNvPr>
          <p:cNvSpPr>
            <a:spLocks noGrp="1"/>
          </p:cNvSpPr>
          <p:nvPr>
            <p:ph type="title"/>
          </p:nvPr>
        </p:nvSpPr>
        <p:spPr/>
        <p:txBody>
          <a:bodyPr/>
          <a:lstStyle/>
          <a:p>
            <a:r>
              <a:rPr lang="en-US" dirty="0"/>
              <a:t>                            motor skills</a:t>
            </a:r>
          </a:p>
        </p:txBody>
      </p:sp>
      <p:sp>
        <p:nvSpPr>
          <p:cNvPr id="7" name="Content Placeholder 6">
            <a:extLst>
              <a:ext uri="{FF2B5EF4-FFF2-40B4-BE49-F238E27FC236}">
                <a16:creationId xmlns:a16="http://schemas.microsoft.com/office/drawing/2014/main" id="{8EC60FEF-BF40-5077-69CC-74D604688F10}"/>
              </a:ext>
            </a:extLst>
          </p:cNvPr>
          <p:cNvSpPr>
            <a:spLocks noGrp="1"/>
          </p:cNvSpPr>
          <p:nvPr>
            <p:ph sz="half" idx="1"/>
          </p:nvPr>
        </p:nvSpPr>
        <p:spPr>
          <a:ln w="76200">
            <a:solidFill>
              <a:srgbClr val="FFC000"/>
            </a:solidFill>
          </a:ln>
        </p:spPr>
        <p:txBody>
          <a:bodyPr>
            <a:normAutofit/>
          </a:bodyPr>
          <a:lstStyle/>
          <a:p>
            <a:r>
              <a:rPr lang="en-US" sz="3600" b="1" dirty="0"/>
              <a:t>Fine motor</a:t>
            </a:r>
          </a:p>
          <a:p>
            <a:pPr lvl="1"/>
            <a:r>
              <a:rPr lang="en-US" b="1" dirty="0"/>
              <a:t>Early development of hand dominance might indicate weakness on the opposite side (</a:t>
            </a:r>
            <a:r>
              <a:rPr lang="en-US" b="1" dirty="0" err="1"/>
              <a:t>eg</a:t>
            </a:r>
            <a:r>
              <a:rPr lang="en-US" b="1" dirty="0"/>
              <a:t> hemiplegia)</a:t>
            </a:r>
          </a:p>
          <a:p>
            <a:pPr lvl="1"/>
            <a:r>
              <a:rPr lang="en-US" b="1" dirty="0">
                <a:solidFill>
                  <a:srgbClr val="FF0000"/>
                </a:solidFill>
              </a:rPr>
              <a:t>Handedness should not develop before 12 months of age </a:t>
            </a:r>
            <a:r>
              <a:rPr lang="en-US" b="1" dirty="0"/>
              <a:t>and consistent hand dominance typically occurs at around 2 years of age</a:t>
            </a:r>
          </a:p>
        </p:txBody>
      </p:sp>
      <p:sp>
        <p:nvSpPr>
          <p:cNvPr id="8" name="Content Placeholder 7">
            <a:extLst>
              <a:ext uri="{FF2B5EF4-FFF2-40B4-BE49-F238E27FC236}">
                <a16:creationId xmlns:a16="http://schemas.microsoft.com/office/drawing/2014/main" id="{63883E4F-8136-DFAA-E4A7-47F964FDC3C4}"/>
              </a:ext>
            </a:extLst>
          </p:cNvPr>
          <p:cNvSpPr>
            <a:spLocks noGrp="1"/>
          </p:cNvSpPr>
          <p:nvPr>
            <p:ph sz="half" idx="2"/>
          </p:nvPr>
        </p:nvSpPr>
        <p:spPr>
          <a:ln w="76200">
            <a:solidFill>
              <a:schemeClr val="tx1"/>
            </a:solidFill>
          </a:ln>
        </p:spPr>
        <p:txBody>
          <a:bodyPr>
            <a:normAutofit/>
          </a:bodyPr>
          <a:lstStyle/>
          <a:p>
            <a:r>
              <a:rPr lang="en-US" sz="3600" b="1" dirty="0"/>
              <a:t>Gross motor</a:t>
            </a:r>
          </a:p>
          <a:p>
            <a:pPr lvl="1"/>
            <a:r>
              <a:rPr lang="en-US" b="1" dirty="0"/>
              <a:t>Delay in sitting alone at 6-8 months</a:t>
            </a:r>
          </a:p>
          <a:p>
            <a:pPr lvl="1"/>
            <a:r>
              <a:rPr lang="en-US" b="1" dirty="0"/>
              <a:t>Not crawling by 10-12 months</a:t>
            </a:r>
          </a:p>
          <a:p>
            <a:pPr lvl="1"/>
            <a:r>
              <a:rPr lang="en-US" b="1" dirty="0"/>
              <a:t>No cruising at 12-15 months</a:t>
            </a:r>
          </a:p>
          <a:p>
            <a:pPr lvl="1"/>
            <a:r>
              <a:rPr lang="en-US" b="1" dirty="0"/>
              <a:t>Not walking at 18 months often associated with bottom shuffling and (+) </a:t>
            </a:r>
            <a:r>
              <a:rPr lang="en-US" b="1" dirty="0" err="1"/>
              <a:t>Fhx</a:t>
            </a:r>
            <a:r>
              <a:rPr lang="en-US" b="1" dirty="0"/>
              <a:t> of late walkers</a:t>
            </a:r>
          </a:p>
        </p:txBody>
      </p:sp>
      <p:pic>
        <p:nvPicPr>
          <p:cNvPr id="10" name="Picture 9" descr="A baby playing with blocks&#10;&#10;Description automatically generated">
            <a:extLst>
              <a:ext uri="{FF2B5EF4-FFF2-40B4-BE49-F238E27FC236}">
                <a16:creationId xmlns:a16="http://schemas.microsoft.com/office/drawing/2014/main" id="{F6D28E65-9C85-9A1B-97CE-F16C0FE2E76D}"/>
              </a:ext>
            </a:extLst>
          </p:cNvPr>
          <p:cNvPicPr>
            <a:picLocks noChangeAspect="1"/>
          </p:cNvPicPr>
          <p:nvPr/>
        </p:nvPicPr>
        <p:blipFill>
          <a:blip r:embed="rId2"/>
          <a:stretch>
            <a:fillRect/>
          </a:stretch>
        </p:blipFill>
        <p:spPr>
          <a:xfrm>
            <a:off x="2464337" y="200432"/>
            <a:ext cx="1679069" cy="1585092"/>
          </a:xfrm>
          <a:prstGeom prst="rect">
            <a:avLst/>
          </a:prstGeom>
        </p:spPr>
      </p:pic>
      <p:pic>
        <p:nvPicPr>
          <p:cNvPr id="12" name="Picture 11" descr="A group of kids playing at a park&#10;&#10;Description automatically generated">
            <a:extLst>
              <a:ext uri="{FF2B5EF4-FFF2-40B4-BE49-F238E27FC236}">
                <a16:creationId xmlns:a16="http://schemas.microsoft.com/office/drawing/2014/main" id="{9ECE1E24-002F-4B9D-8F50-AF1AB6398E2B}"/>
              </a:ext>
            </a:extLst>
          </p:cNvPr>
          <p:cNvPicPr>
            <a:picLocks noChangeAspect="1"/>
          </p:cNvPicPr>
          <p:nvPr/>
        </p:nvPicPr>
        <p:blipFill>
          <a:blip r:embed="rId3"/>
          <a:stretch>
            <a:fillRect/>
          </a:stretch>
        </p:blipFill>
        <p:spPr>
          <a:xfrm>
            <a:off x="8048595" y="200432"/>
            <a:ext cx="1846835" cy="1585092"/>
          </a:xfrm>
          <a:prstGeom prst="rect">
            <a:avLst/>
          </a:prstGeom>
        </p:spPr>
      </p:pic>
    </p:spTree>
    <p:extLst>
      <p:ext uri="{BB962C8B-B14F-4D97-AF65-F5344CB8AC3E}">
        <p14:creationId xmlns:p14="http://schemas.microsoft.com/office/powerpoint/2010/main" val="1101119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D7D316-2619-A9D6-7A35-69859FCBDC58}"/>
              </a:ext>
            </a:extLst>
          </p:cNvPr>
          <p:cNvPicPr>
            <a:picLocks noChangeAspect="1"/>
          </p:cNvPicPr>
          <p:nvPr/>
        </p:nvPicPr>
        <p:blipFill>
          <a:blip r:embed="rId2"/>
          <a:stretch>
            <a:fillRect/>
          </a:stretch>
        </p:blipFill>
        <p:spPr>
          <a:xfrm>
            <a:off x="1282262" y="388883"/>
            <a:ext cx="9669517" cy="6148551"/>
          </a:xfrm>
          <a:prstGeom prst="rect">
            <a:avLst/>
          </a:prstGeom>
          <a:ln w="76200">
            <a:solidFill>
              <a:srgbClr val="0070C0"/>
            </a:solidFill>
          </a:ln>
        </p:spPr>
      </p:pic>
    </p:spTree>
    <p:extLst>
      <p:ext uri="{BB962C8B-B14F-4D97-AF65-F5344CB8AC3E}">
        <p14:creationId xmlns:p14="http://schemas.microsoft.com/office/powerpoint/2010/main" val="2430996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FDB5C-2998-2EF5-A5D7-0BEDFE0D59BC}"/>
              </a:ext>
            </a:extLst>
          </p:cNvPr>
          <p:cNvPicPr>
            <a:picLocks noChangeAspect="1"/>
          </p:cNvPicPr>
          <p:nvPr/>
        </p:nvPicPr>
        <p:blipFill>
          <a:blip r:embed="rId2"/>
          <a:stretch>
            <a:fillRect/>
          </a:stretch>
        </p:blipFill>
        <p:spPr>
          <a:xfrm>
            <a:off x="3541986" y="202324"/>
            <a:ext cx="5465380" cy="6453352"/>
          </a:xfrm>
          <a:prstGeom prst="rect">
            <a:avLst/>
          </a:prstGeom>
          <a:ln w="76200">
            <a:solidFill>
              <a:srgbClr val="0070C0"/>
            </a:solidFill>
          </a:ln>
        </p:spPr>
      </p:pic>
    </p:spTree>
    <p:extLst>
      <p:ext uri="{BB962C8B-B14F-4D97-AF65-F5344CB8AC3E}">
        <p14:creationId xmlns:p14="http://schemas.microsoft.com/office/powerpoint/2010/main" val="2318829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2A1D2-24A1-0AFA-4FC1-E37452CE4D2C}"/>
              </a:ext>
            </a:extLst>
          </p:cNvPr>
          <p:cNvSpPr>
            <a:spLocks noGrp="1"/>
          </p:cNvSpPr>
          <p:nvPr>
            <p:ph type="title"/>
          </p:nvPr>
        </p:nvSpPr>
        <p:spPr/>
        <p:txBody>
          <a:bodyPr/>
          <a:lstStyle/>
          <a:p>
            <a:r>
              <a:rPr lang="en-US" dirty="0"/>
              <a:t>Screen time</a:t>
            </a:r>
          </a:p>
        </p:txBody>
      </p:sp>
      <p:sp>
        <p:nvSpPr>
          <p:cNvPr id="6" name="Content Placeholder 5">
            <a:extLst>
              <a:ext uri="{FF2B5EF4-FFF2-40B4-BE49-F238E27FC236}">
                <a16:creationId xmlns:a16="http://schemas.microsoft.com/office/drawing/2014/main" id="{5C5988BB-B0F0-DD13-9EE0-4FDC9588A742}"/>
              </a:ext>
            </a:extLst>
          </p:cNvPr>
          <p:cNvSpPr>
            <a:spLocks noGrp="1"/>
          </p:cNvSpPr>
          <p:nvPr>
            <p:ph idx="1"/>
          </p:nvPr>
        </p:nvSpPr>
        <p:spPr/>
        <p:txBody>
          <a:bodyPr>
            <a:normAutofit/>
          </a:bodyPr>
          <a:lstStyle/>
          <a:p>
            <a:r>
              <a:rPr lang="en-US" sz="3200" b="1" dirty="0"/>
              <a:t>Emotional development (media as a constant baby-sitter)</a:t>
            </a:r>
          </a:p>
          <a:p>
            <a:pPr lvl="1"/>
            <a:r>
              <a:rPr lang="en-US" sz="2800" b="1" dirty="0">
                <a:solidFill>
                  <a:srgbClr val="FF0000"/>
                </a:solidFill>
              </a:rPr>
              <a:t>Decreased emotional regulation</a:t>
            </a:r>
          </a:p>
          <a:p>
            <a:r>
              <a:rPr lang="en-US" sz="3200" b="1" dirty="0"/>
              <a:t>Cognitive development</a:t>
            </a:r>
          </a:p>
          <a:p>
            <a:r>
              <a:rPr lang="en-US" sz="3200" b="1" dirty="0"/>
              <a:t>Social development</a:t>
            </a:r>
          </a:p>
          <a:p>
            <a:pPr lvl="1"/>
            <a:r>
              <a:rPr lang="en-US" sz="2800" b="1" dirty="0">
                <a:solidFill>
                  <a:srgbClr val="FF0000"/>
                </a:solidFill>
              </a:rPr>
              <a:t>Inhibits young children to read faces and learn social skills</a:t>
            </a:r>
          </a:p>
          <a:p>
            <a:pPr lvl="1"/>
            <a:r>
              <a:rPr lang="en-US" sz="2800" b="1" dirty="0">
                <a:solidFill>
                  <a:srgbClr val="FF0000"/>
                </a:solidFill>
              </a:rPr>
              <a:t>Limited two-way interaction between children and adult caregivers </a:t>
            </a:r>
          </a:p>
        </p:txBody>
      </p:sp>
      <p:pic>
        <p:nvPicPr>
          <p:cNvPr id="3" name="Picture 2" descr="A collage of children using devices&#10;&#10;Description automatically generated">
            <a:extLst>
              <a:ext uri="{FF2B5EF4-FFF2-40B4-BE49-F238E27FC236}">
                <a16:creationId xmlns:a16="http://schemas.microsoft.com/office/drawing/2014/main" id="{AAE438B4-F897-DB62-D59A-4139C84881B6}"/>
              </a:ext>
            </a:extLst>
          </p:cNvPr>
          <p:cNvPicPr>
            <a:picLocks noChangeAspect="1"/>
          </p:cNvPicPr>
          <p:nvPr/>
        </p:nvPicPr>
        <p:blipFill>
          <a:blip r:embed="rId2"/>
          <a:stretch>
            <a:fillRect/>
          </a:stretch>
        </p:blipFill>
        <p:spPr>
          <a:xfrm>
            <a:off x="7940420" y="506626"/>
            <a:ext cx="3790028" cy="3954163"/>
          </a:xfrm>
          <a:prstGeom prst="rect">
            <a:avLst/>
          </a:prstGeom>
          <a:ln w="76200">
            <a:solidFill>
              <a:schemeClr val="tx1"/>
            </a:solidFill>
          </a:ln>
        </p:spPr>
      </p:pic>
    </p:spTree>
    <p:extLst>
      <p:ext uri="{BB962C8B-B14F-4D97-AF65-F5344CB8AC3E}">
        <p14:creationId xmlns:p14="http://schemas.microsoft.com/office/powerpoint/2010/main" val="489184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trauma overlay&#10;&#10;Description automatically generated">
            <a:extLst>
              <a:ext uri="{FF2B5EF4-FFF2-40B4-BE49-F238E27FC236}">
                <a16:creationId xmlns:a16="http://schemas.microsoft.com/office/drawing/2014/main" id="{B2CDF9E2-04E1-ACC6-DA4F-5514E3BDB7D6}"/>
              </a:ext>
            </a:extLst>
          </p:cNvPr>
          <p:cNvPicPr>
            <a:picLocks noChangeAspect="1"/>
          </p:cNvPicPr>
          <p:nvPr/>
        </p:nvPicPr>
        <p:blipFill>
          <a:blip r:embed="rId3"/>
          <a:stretch>
            <a:fillRect/>
          </a:stretch>
        </p:blipFill>
        <p:spPr>
          <a:xfrm>
            <a:off x="3031523" y="1979465"/>
            <a:ext cx="6128953" cy="4251250"/>
          </a:xfrm>
          <a:prstGeom prst="rect">
            <a:avLst/>
          </a:prstGeom>
          <a:ln w="76200">
            <a:solidFill>
              <a:schemeClr val="accent6">
                <a:lumMod val="60000"/>
                <a:lumOff val="40000"/>
              </a:schemeClr>
            </a:solidFill>
          </a:ln>
        </p:spPr>
      </p:pic>
      <p:sp>
        <p:nvSpPr>
          <p:cNvPr id="7" name="Title 6">
            <a:extLst>
              <a:ext uri="{FF2B5EF4-FFF2-40B4-BE49-F238E27FC236}">
                <a16:creationId xmlns:a16="http://schemas.microsoft.com/office/drawing/2014/main" id="{D46CB82A-7525-5C3F-A79B-314CCFEDFC8C}"/>
              </a:ext>
            </a:extLst>
          </p:cNvPr>
          <p:cNvSpPr>
            <a:spLocks noGrp="1"/>
          </p:cNvSpPr>
          <p:nvPr>
            <p:ph type="title"/>
          </p:nvPr>
        </p:nvSpPr>
        <p:spPr/>
        <p:txBody>
          <a:bodyPr/>
          <a:lstStyle/>
          <a:p>
            <a:r>
              <a:rPr lang="en-US" dirty="0"/>
              <a:t>Traumatic Stress and Disability</a:t>
            </a:r>
          </a:p>
        </p:txBody>
      </p:sp>
      <p:sp>
        <p:nvSpPr>
          <p:cNvPr id="8" name="Content Placeholder 7">
            <a:extLst>
              <a:ext uri="{FF2B5EF4-FFF2-40B4-BE49-F238E27FC236}">
                <a16:creationId xmlns:a16="http://schemas.microsoft.com/office/drawing/2014/main" id="{3DFBA1E7-9E8F-C871-4FE4-95740F05B79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83927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ACF361-EAEB-D8C2-C112-49F32C7D8366}"/>
              </a:ext>
            </a:extLst>
          </p:cNvPr>
          <p:cNvSpPr>
            <a:spLocks noGrp="1"/>
          </p:cNvSpPr>
          <p:nvPr>
            <p:ph type="title"/>
          </p:nvPr>
        </p:nvSpPr>
        <p:spPr/>
        <p:txBody>
          <a:bodyPr/>
          <a:lstStyle/>
          <a:p>
            <a:r>
              <a:rPr lang="en-US" dirty="0"/>
              <a:t>How relevant is this to my practice</a:t>
            </a:r>
          </a:p>
        </p:txBody>
      </p:sp>
    </p:spTree>
    <p:extLst>
      <p:ext uri="{BB962C8B-B14F-4D97-AF65-F5344CB8AC3E}">
        <p14:creationId xmlns:p14="http://schemas.microsoft.com/office/powerpoint/2010/main" val="2690786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A1EE0B-EBCA-D73D-C306-05D80EA68996}"/>
              </a:ext>
            </a:extLst>
          </p:cNvPr>
          <p:cNvSpPr>
            <a:spLocks noGrp="1"/>
          </p:cNvSpPr>
          <p:nvPr>
            <p:ph type="title"/>
          </p:nvPr>
        </p:nvSpPr>
        <p:spPr/>
        <p:txBody>
          <a:bodyPr/>
          <a:lstStyle/>
          <a:p>
            <a:r>
              <a:rPr lang="en-US" dirty="0"/>
              <a:t>As a primary care physician </a:t>
            </a:r>
          </a:p>
        </p:txBody>
      </p:sp>
      <p:sp>
        <p:nvSpPr>
          <p:cNvPr id="4" name="Content Placeholder 3">
            <a:extLst>
              <a:ext uri="{FF2B5EF4-FFF2-40B4-BE49-F238E27FC236}">
                <a16:creationId xmlns:a16="http://schemas.microsoft.com/office/drawing/2014/main" id="{FD26C243-F236-7B53-62A3-46B1668A35B7}"/>
              </a:ext>
            </a:extLst>
          </p:cNvPr>
          <p:cNvSpPr>
            <a:spLocks noGrp="1"/>
          </p:cNvSpPr>
          <p:nvPr>
            <p:ph idx="1"/>
          </p:nvPr>
        </p:nvSpPr>
        <p:spPr/>
        <p:txBody>
          <a:bodyPr>
            <a:normAutofit/>
          </a:bodyPr>
          <a:lstStyle/>
          <a:p>
            <a:r>
              <a:rPr lang="en-US" sz="3200" b="1" dirty="0"/>
              <a:t>Significant role in early identification of developmental delays both through developmental screening and routine developmental surveillance</a:t>
            </a:r>
          </a:p>
          <a:p>
            <a:r>
              <a:rPr lang="en-US" sz="3200" b="1" dirty="0">
                <a:solidFill>
                  <a:srgbClr val="FF0000"/>
                </a:solidFill>
              </a:rPr>
              <a:t>Evidence of effective early identification of developmental delays and timely intervention can positively alter  a child’s long-term trajectory</a:t>
            </a:r>
          </a:p>
          <a:p>
            <a:pPr marL="0" indent="0">
              <a:buNone/>
            </a:pPr>
            <a:endParaRPr lang="en-US" sz="3200" b="1" dirty="0"/>
          </a:p>
        </p:txBody>
      </p:sp>
    </p:spTree>
    <p:extLst>
      <p:ext uri="{BB962C8B-B14F-4D97-AF65-F5344CB8AC3E}">
        <p14:creationId xmlns:p14="http://schemas.microsoft.com/office/powerpoint/2010/main" val="687295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0856-208C-BA6B-34C7-BA8B50892865}"/>
              </a:ext>
            </a:extLst>
          </p:cNvPr>
          <p:cNvSpPr>
            <a:spLocks noGrp="1"/>
          </p:cNvSpPr>
          <p:nvPr>
            <p:ph type="title"/>
          </p:nvPr>
        </p:nvSpPr>
        <p:spPr/>
        <p:txBody>
          <a:bodyPr>
            <a:normAutofit fontScale="90000"/>
          </a:bodyPr>
          <a:lstStyle/>
          <a:p>
            <a:r>
              <a:rPr lang="en-US"/>
              <a:t>GPs perspectives on their role in well-child health care</a:t>
            </a:r>
            <a:endParaRPr lang="en-US" dirty="0"/>
          </a:p>
        </p:txBody>
      </p:sp>
      <p:sp>
        <p:nvSpPr>
          <p:cNvPr id="3" name="Content Placeholder 2">
            <a:extLst>
              <a:ext uri="{FF2B5EF4-FFF2-40B4-BE49-F238E27FC236}">
                <a16:creationId xmlns:a16="http://schemas.microsoft.com/office/drawing/2014/main" id="{2F0B6E44-59CE-01EF-34E7-C6F68C47E06E}"/>
              </a:ext>
            </a:extLst>
          </p:cNvPr>
          <p:cNvSpPr>
            <a:spLocks noGrp="1"/>
          </p:cNvSpPr>
          <p:nvPr>
            <p:ph idx="1"/>
          </p:nvPr>
        </p:nvSpPr>
        <p:spPr/>
        <p:txBody>
          <a:bodyPr/>
          <a:lstStyle/>
          <a:p>
            <a:r>
              <a:rPr lang="en-US" sz="2800" b="1" dirty="0"/>
              <a:t>GPs play a central role in the early detection of developmental and behavioral problems in children</a:t>
            </a:r>
          </a:p>
          <a:p>
            <a:r>
              <a:rPr lang="en-US" sz="2800" b="1" dirty="0"/>
              <a:t>GPs had a predominantly preventative focus approach “to catch things early”</a:t>
            </a:r>
          </a:p>
          <a:p>
            <a:r>
              <a:rPr lang="en-US" sz="2800" b="1" dirty="0"/>
              <a:t>Main well-child  care was opportunistic rather than proactive</a:t>
            </a:r>
            <a:endParaRPr lang="en-US" b="1" dirty="0"/>
          </a:p>
          <a:p>
            <a:r>
              <a:rPr lang="en-US" sz="2800" b="1" dirty="0"/>
              <a:t>Nurse Practitioner</a:t>
            </a:r>
          </a:p>
          <a:p>
            <a:pPr marL="0" indent="0">
              <a:buNone/>
            </a:pPr>
            <a:endParaRPr lang="en-US" dirty="0"/>
          </a:p>
        </p:txBody>
      </p:sp>
      <p:pic>
        <p:nvPicPr>
          <p:cNvPr id="5" name="Picture 4" descr="A cartoon of a person and a child&#10;&#10;Description automatically generated">
            <a:extLst>
              <a:ext uri="{FF2B5EF4-FFF2-40B4-BE49-F238E27FC236}">
                <a16:creationId xmlns:a16="http://schemas.microsoft.com/office/drawing/2014/main" id="{5E529D29-E9B6-C899-B26D-4CF6767C8A43}"/>
              </a:ext>
            </a:extLst>
          </p:cNvPr>
          <p:cNvPicPr>
            <a:picLocks noChangeAspect="1"/>
          </p:cNvPicPr>
          <p:nvPr/>
        </p:nvPicPr>
        <p:blipFill>
          <a:blip r:embed="rId3"/>
          <a:stretch>
            <a:fillRect/>
          </a:stretch>
        </p:blipFill>
        <p:spPr>
          <a:xfrm>
            <a:off x="6800535" y="2570206"/>
            <a:ext cx="5510228" cy="3849834"/>
          </a:xfrm>
          <a:prstGeom prst="rect">
            <a:avLst/>
          </a:prstGeom>
        </p:spPr>
      </p:pic>
    </p:spTree>
    <p:extLst>
      <p:ext uri="{BB962C8B-B14F-4D97-AF65-F5344CB8AC3E}">
        <p14:creationId xmlns:p14="http://schemas.microsoft.com/office/powerpoint/2010/main" val="865797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D1D1-E843-EC69-C49C-C432B4EA5906}"/>
              </a:ext>
            </a:extLst>
          </p:cNvPr>
          <p:cNvSpPr>
            <a:spLocks noGrp="1"/>
          </p:cNvSpPr>
          <p:nvPr>
            <p:ph type="title"/>
          </p:nvPr>
        </p:nvSpPr>
        <p:spPr/>
        <p:txBody>
          <a:bodyPr/>
          <a:lstStyle/>
          <a:p>
            <a:r>
              <a:rPr lang="en-US" dirty="0"/>
              <a:t>Fragmented care</a:t>
            </a:r>
          </a:p>
        </p:txBody>
      </p:sp>
      <p:sp>
        <p:nvSpPr>
          <p:cNvPr id="3" name="Content Placeholder 2">
            <a:extLst>
              <a:ext uri="{FF2B5EF4-FFF2-40B4-BE49-F238E27FC236}">
                <a16:creationId xmlns:a16="http://schemas.microsoft.com/office/drawing/2014/main" id="{2661F475-E7BC-3157-7D81-B16FFB54DD9A}"/>
              </a:ext>
            </a:extLst>
          </p:cNvPr>
          <p:cNvSpPr>
            <a:spLocks noGrp="1"/>
          </p:cNvSpPr>
          <p:nvPr>
            <p:ph idx="1"/>
          </p:nvPr>
        </p:nvSpPr>
        <p:spPr/>
        <p:txBody>
          <a:bodyPr>
            <a:normAutofit fontScale="92500" lnSpcReduction="20000"/>
          </a:bodyPr>
          <a:lstStyle/>
          <a:p>
            <a:r>
              <a:rPr lang="en-US" sz="3200" b="1" dirty="0"/>
              <a:t>Difficulty in maintaining continuity of care</a:t>
            </a:r>
            <a:endParaRPr lang="en-US" sz="2800" b="1" dirty="0"/>
          </a:p>
          <a:p>
            <a:pPr lvl="1"/>
            <a:r>
              <a:rPr lang="en-US" sz="2800" b="1" dirty="0"/>
              <a:t>Switching GP</a:t>
            </a:r>
          </a:p>
          <a:p>
            <a:pPr lvl="1"/>
            <a:r>
              <a:rPr lang="en-US" sz="2800" b="1" dirty="0"/>
              <a:t>GP not knowing what’s around</a:t>
            </a:r>
          </a:p>
          <a:p>
            <a:pPr lvl="1"/>
            <a:r>
              <a:rPr lang="en-US" sz="2800" b="1" dirty="0"/>
              <a:t>Affordability in non-bulk billing practice</a:t>
            </a:r>
          </a:p>
          <a:p>
            <a:pPr lvl="1"/>
            <a:r>
              <a:rPr lang="en-US" sz="2800" b="1" dirty="0"/>
              <a:t>Revolution of knowledge through the internet “Dr Google”</a:t>
            </a:r>
          </a:p>
          <a:p>
            <a:r>
              <a:rPr lang="en-US" sz="3200" b="1" dirty="0"/>
              <a:t>Nurse Practitioner</a:t>
            </a:r>
          </a:p>
          <a:p>
            <a:pPr lvl="1"/>
            <a:r>
              <a:rPr lang="en-US" sz="2800" b="1" dirty="0"/>
              <a:t>GPs not having involvement citing the redundancy of these services in well-child-care</a:t>
            </a:r>
          </a:p>
          <a:p>
            <a:endParaRPr lang="en-US" dirty="0"/>
          </a:p>
          <a:p>
            <a:pPr marL="457200" lvl="1" indent="0">
              <a:buNone/>
            </a:pPr>
            <a:r>
              <a:rPr lang="en-US" dirty="0"/>
              <a:t> </a:t>
            </a:r>
          </a:p>
        </p:txBody>
      </p:sp>
    </p:spTree>
    <p:extLst>
      <p:ext uri="{BB962C8B-B14F-4D97-AF65-F5344CB8AC3E}">
        <p14:creationId xmlns:p14="http://schemas.microsoft.com/office/powerpoint/2010/main" val="2368990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3DD7-0D36-0C89-191D-10750BA14541}"/>
              </a:ext>
            </a:extLst>
          </p:cNvPr>
          <p:cNvSpPr>
            <a:spLocks noGrp="1"/>
          </p:cNvSpPr>
          <p:nvPr>
            <p:ph type="title"/>
          </p:nvPr>
        </p:nvSpPr>
        <p:spPr/>
        <p:txBody>
          <a:bodyPr/>
          <a:lstStyle/>
          <a:p>
            <a:r>
              <a:rPr lang="en-US" dirty="0"/>
              <a:t>Key limiting factor for a GP</a:t>
            </a:r>
          </a:p>
        </p:txBody>
      </p:sp>
      <p:sp>
        <p:nvSpPr>
          <p:cNvPr id="3" name="Content Placeholder 2">
            <a:extLst>
              <a:ext uri="{FF2B5EF4-FFF2-40B4-BE49-F238E27FC236}">
                <a16:creationId xmlns:a16="http://schemas.microsoft.com/office/drawing/2014/main" id="{E101496F-4F0F-1E94-2834-327CAE319A24}"/>
              </a:ext>
            </a:extLst>
          </p:cNvPr>
          <p:cNvSpPr>
            <a:spLocks noGrp="1"/>
          </p:cNvSpPr>
          <p:nvPr>
            <p:ph idx="1"/>
          </p:nvPr>
        </p:nvSpPr>
        <p:spPr/>
        <p:txBody>
          <a:bodyPr>
            <a:normAutofit/>
          </a:bodyPr>
          <a:lstStyle/>
          <a:p>
            <a:r>
              <a:rPr lang="en-US" sz="3200" b="1" dirty="0"/>
              <a:t>LACK OF TIME</a:t>
            </a:r>
          </a:p>
          <a:p>
            <a:pPr lvl="1"/>
            <a:r>
              <a:rPr lang="en-US" sz="2800" b="1" dirty="0"/>
              <a:t>Difficulty allocating  adequate time to properly assess the well-child as well promote key health messages to parents</a:t>
            </a:r>
          </a:p>
          <a:p>
            <a:pPr lvl="1"/>
            <a:r>
              <a:rPr lang="en-US" sz="2800" b="1" dirty="0"/>
              <a:t>“Crowding out” of non acute and preventive care visits by ageing population</a:t>
            </a:r>
          </a:p>
          <a:p>
            <a:r>
              <a:rPr lang="en-US" sz="3200" b="1" dirty="0"/>
              <a:t>Lack of resources and training</a:t>
            </a:r>
          </a:p>
          <a:p>
            <a:pPr lvl="1"/>
            <a:endParaRPr lang="en-US" sz="2800" b="1" dirty="0"/>
          </a:p>
        </p:txBody>
      </p:sp>
      <p:pic>
        <p:nvPicPr>
          <p:cNvPr id="7" name="Picture 6" descr="A cartoon of a doctor on roller skates&#10;&#10;Description automatically generated">
            <a:extLst>
              <a:ext uri="{FF2B5EF4-FFF2-40B4-BE49-F238E27FC236}">
                <a16:creationId xmlns:a16="http://schemas.microsoft.com/office/drawing/2014/main" id="{F6E33E2B-DC03-C06A-45B3-E512F30AD91B}"/>
              </a:ext>
            </a:extLst>
          </p:cNvPr>
          <p:cNvPicPr>
            <a:picLocks noChangeAspect="1"/>
          </p:cNvPicPr>
          <p:nvPr/>
        </p:nvPicPr>
        <p:blipFill rotWithShape="1">
          <a:blip r:embed="rId2"/>
          <a:srcRect b="5414"/>
          <a:stretch/>
        </p:blipFill>
        <p:spPr>
          <a:xfrm>
            <a:off x="8705560" y="3129408"/>
            <a:ext cx="2921000" cy="3363467"/>
          </a:xfrm>
          <a:prstGeom prst="rect">
            <a:avLst/>
          </a:prstGeom>
        </p:spPr>
      </p:pic>
    </p:spTree>
    <p:extLst>
      <p:ext uri="{BB962C8B-B14F-4D97-AF65-F5344CB8AC3E}">
        <p14:creationId xmlns:p14="http://schemas.microsoft.com/office/powerpoint/2010/main" val="257476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FA45243-3788-B07A-4F95-AB9D1C8BCEBC}"/>
              </a:ext>
            </a:extLst>
          </p:cNvPr>
          <p:cNvPicPr>
            <a:picLocks noGrp="1" noChangeAspect="1"/>
          </p:cNvPicPr>
          <p:nvPr>
            <p:ph idx="4294967295"/>
          </p:nvPr>
        </p:nvPicPr>
        <p:blipFill>
          <a:blip r:embed="rId3"/>
          <a:stretch>
            <a:fillRect/>
          </a:stretch>
        </p:blipFill>
        <p:spPr>
          <a:xfrm>
            <a:off x="290513" y="272793"/>
            <a:ext cx="7251041" cy="2420980"/>
          </a:xfrm>
          <a:prstGeom prst="rect">
            <a:avLst/>
          </a:prstGeom>
        </p:spPr>
      </p:pic>
      <p:pic>
        <p:nvPicPr>
          <p:cNvPr id="5" name="Picture 4">
            <a:extLst>
              <a:ext uri="{FF2B5EF4-FFF2-40B4-BE49-F238E27FC236}">
                <a16:creationId xmlns:a16="http://schemas.microsoft.com/office/drawing/2014/main" id="{7E25C1D7-DACD-BC0D-C7E7-56BB05158C29}"/>
              </a:ext>
            </a:extLst>
          </p:cNvPr>
          <p:cNvPicPr>
            <a:picLocks noChangeAspect="1"/>
          </p:cNvPicPr>
          <p:nvPr/>
        </p:nvPicPr>
        <p:blipFill rotWithShape="1">
          <a:blip r:embed="rId4"/>
          <a:srcRect l="2437" r="4443" b="185"/>
          <a:stretch/>
        </p:blipFill>
        <p:spPr>
          <a:xfrm>
            <a:off x="4052266" y="1751879"/>
            <a:ext cx="7251042" cy="4833328"/>
          </a:xfrm>
          <a:prstGeom prst="rect">
            <a:avLst/>
          </a:prstGeom>
          <a:ln w="57150">
            <a:solidFill>
              <a:schemeClr val="accent1"/>
            </a:solidFill>
            <a:extLst>
              <a:ext uri="{C807C97D-BFC1-408E-A445-0C87EB9F89A2}">
                <ask:lineSketchStyleProps xmlns:ask="http://schemas.microsoft.com/office/drawing/2018/sketchyshapes">
                  <ask:type>
                    <ask:lineSketchNone/>
                  </ask:type>
                </ask:lineSketchStyleProps>
              </a:ext>
            </a:extLst>
          </a:ln>
        </p:spPr>
      </p:pic>
      <p:pic>
        <p:nvPicPr>
          <p:cNvPr id="7" name="Picture 6" descr="A cartoon doctor pointing at a sign&#10;&#10;Description automatically generated">
            <a:extLst>
              <a:ext uri="{FF2B5EF4-FFF2-40B4-BE49-F238E27FC236}">
                <a16:creationId xmlns:a16="http://schemas.microsoft.com/office/drawing/2014/main" id="{D9564543-35C9-B82F-7063-5AE20BD381AE}"/>
              </a:ext>
            </a:extLst>
          </p:cNvPr>
          <p:cNvPicPr>
            <a:picLocks noChangeAspect="1"/>
          </p:cNvPicPr>
          <p:nvPr/>
        </p:nvPicPr>
        <p:blipFill rotWithShape="1">
          <a:blip r:embed="rId5"/>
          <a:srcRect b="8591"/>
          <a:stretch/>
        </p:blipFill>
        <p:spPr>
          <a:xfrm>
            <a:off x="8653848" y="272793"/>
            <a:ext cx="1881392" cy="2037909"/>
          </a:xfrm>
          <a:prstGeom prst="rect">
            <a:avLst/>
          </a:prstGeom>
        </p:spPr>
      </p:pic>
    </p:spTree>
    <p:extLst>
      <p:ext uri="{BB962C8B-B14F-4D97-AF65-F5344CB8AC3E}">
        <p14:creationId xmlns:p14="http://schemas.microsoft.com/office/powerpoint/2010/main" val="775622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71D83C-FF8C-0A09-6FC6-289520E548E5}"/>
              </a:ext>
            </a:extLst>
          </p:cNvPr>
          <p:cNvSpPr txBox="1"/>
          <p:nvPr/>
        </p:nvSpPr>
        <p:spPr>
          <a:xfrm>
            <a:off x="2900855" y="1243786"/>
            <a:ext cx="6096000" cy="437042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76200">
            <a:solidFill>
              <a:srgbClr val="FF0000"/>
            </a:solidFill>
          </a:ln>
        </p:spPr>
        <p:txBody>
          <a:bodyPr wrap="square">
            <a:spAutoFit/>
          </a:bodyPr>
          <a:lstStyle/>
          <a:p>
            <a:r>
              <a:rPr lang="en-AU" sz="2000" b="1" dirty="0">
                <a:effectLst/>
                <a:latin typeface="Helvetica" pitchFamily="2" charset="0"/>
              </a:rPr>
              <a:t>Every paediatrician, generalist or specialist, at every level and in every setting will come across a child or young person with disordered development.</a:t>
            </a:r>
          </a:p>
          <a:p>
            <a:endParaRPr lang="en-AU" sz="2000" b="1" dirty="0">
              <a:effectLst/>
              <a:latin typeface="Helvetica" pitchFamily="2" charset="0"/>
            </a:endParaRPr>
          </a:p>
          <a:p>
            <a:r>
              <a:rPr lang="en-AU" sz="2000" b="1" dirty="0">
                <a:latin typeface="Helvetica" pitchFamily="2" charset="0"/>
              </a:rPr>
              <a:t>We have</a:t>
            </a:r>
            <a:r>
              <a:rPr lang="en-AU" sz="2000" b="1" dirty="0">
                <a:effectLst/>
                <a:latin typeface="Helvetica" pitchFamily="2" charset="0"/>
              </a:rPr>
              <a:t> a duty of care to ensure that appropriate assessment and investigations are undertaken.</a:t>
            </a:r>
          </a:p>
          <a:p>
            <a:endParaRPr lang="en-AU" sz="2000" b="1" dirty="0">
              <a:latin typeface="Helvetica" pitchFamily="2" charset="0"/>
            </a:endParaRPr>
          </a:p>
          <a:p>
            <a:r>
              <a:rPr lang="en-AU" sz="2000" b="1" dirty="0">
                <a:effectLst/>
                <a:latin typeface="Helvetica" pitchFamily="2" charset="0"/>
              </a:rPr>
              <a:t>Each individual is to be given the best possible opportunities to achieve the highest possible level of participation and enjoy the best possible quality of life.</a:t>
            </a:r>
          </a:p>
          <a:p>
            <a:endParaRPr lang="en-US" dirty="0"/>
          </a:p>
        </p:txBody>
      </p:sp>
      <p:sp>
        <p:nvSpPr>
          <p:cNvPr id="5" name="TextBox 4">
            <a:extLst>
              <a:ext uri="{FF2B5EF4-FFF2-40B4-BE49-F238E27FC236}">
                <a16:creationId xmlns:a16="http://schemas.microsoft.com/office/drawing/2014/main" id="{04228FEA-B500-A6A2-AD38-2863899697A5}"/>
              </a:ext>
            </a:extLst>
          </p:cNvPr>
          <p:cNvSpPr txBox="1"/>
          <p:nvPr/>
        </p:nvSpPr>
        <p:spPr>
          <a:xfrm>
            <a:off x="5792231" y="5987534"/>
            <a:ext cx="6098058" cy="307777"/>
          </a:xfrm>
          <a:prstGeom prst="rect">
            <a:avLst/>
          </a:prstGeom>
          <a:noFill/>
        </p:spPr>
        <p:txBody>
          <a:bodyPr wrap="square">
            <a:spAutoFit/>
          </a:bodyPr>
          <a:lstStyle/>
          <a:p>
            <a:r>
              <a:rPr lang="en-AU" sz="1400" b="1" i="1" dirty="0">
                <a:effectLst/>
                <a:latin typeface="Helvetica" pitchFamily="2" charset="0"/>
              </a:rPr>
              <a:t>Karen A Horridge Arch Dis Child Educ </a:t>
            </a:r>
            <a:r>
              <a:rPr lang="en-AU" sz="1400" b="1" i="1" dirty="0" err="1">
                <a:effectLst/>
                <a:latin typeface="Helvetica" pitchFamily="2" charset="0"/>
              </a:rPr>
              <a:t>Pract</a:t>
            </a:r>
            <a:r>
              <a:rPr lang="en-AU" sz="1400" b="1" i="1" dirty="0">
                <a:effectLst/>
                <a:latin typeface="Helvetica" pitchFamily="2" charset="0"/>
              </a:rPr>
              <a:t> Ed 2011;96:9–20</a:t>
            </a:r>
          </a:p>
        </p:txBody>
      </p:sp>
    </p:spTree>
    <p:extLst>
      <p:ext uri="{BB962C8B-B14F-4D97-AF65-F5344CB8AC3E}">
        <p14:creationId xmlns:p14="http://schemas.microsoft.com/office/powerpoint/2010/main" val="335030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2C2BA3-3393-456B-6A82-8754096607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4C1972-8493-5D01-0C5F-FEA9F2C27912}"/>
              </a:ext>
            </a:extLst>
          </p:cNvPr>
          <p:cNvSpPr>
            <a:spLocks noGrp="1"/>
          </p:cNvSpPr>
          <p:nvPr>
            <p:ph sz="half" idx="1"/>
          </p:nvPr>
        </p:nvSpPr>
        <p:spPr/>
        <p:txBody>
          <a:bodyPr>
            <a:normAutofit fontScale="77500" lnSpcReduction="20000"/>
          </a:bodyPr>
          <a:lstStyle/>
          <a:p>
            <a:pPr algn="l" fontAlgn="base"/>
            <a:r>
              <a:rPr lang="en-AU" b="1" i="0" u="none" strike="noStrike" dirty="0">
                <a:solidFill>
                  <a:srgbClr val="332C28"/>
                </a:solidFill>
                <a:effectLst/>
                <a:latin typeface="gotham_bold"/>
              </a:rPr>
              <a:t>What are the national guidelines for screen time?</a:t>
            </a:r>
          </a:p>
          <a:p>
            <a:pPr algn="l" fontAlgn="base">
              <a:buFont typeface="Arial" panose="020B0604020202020204" pitchFamily="34" charset="0"/>
              <a:buChar char="•"/>
            </a:pPr>
            <a:r>
              <a:rPr lang="en-AU" sz="2900" b="0" i="0" u="none" strike="noStrike" dirty="0">
                <a:solidFill>
                  <a:srgbClr val="332C28"/>
                </a:solidFill>
                <a:effectLst/>
                <a:latin typeface="gotham_book"/>
              </a:rPr>
              <a:t>no screen time for children younger than two years</a:t>
            </a:r>
          </a:p>
          <a:p>
            <a:pPr algn="l" fontAlgn="base">
              <a:buFont typeface="Arial" panose="020B0604020202020204" pitchFamily="34" charset="0"/>
              <a:buChar char="•"/>
            </a:pPr>
            <a:r>
              <a:rPr lang="en-AU" sz="2900" b="0" i="0" u="none" strike="noStrike" dirty="0">
                <a:solidFill>
                  <a:srgbClr val="332C28"/>
                </a:solidFill>
                <a:effectLst/>
                <a:latin typeface="gotham_book"/>
              </a:rPr>
              <a:t>no more than one hour per day for children aged 2–5 years</a:t>
            </a:r>
          </a:p>
          <a:p>
            <a:pPr algn="l" fontAlgn="base">
              <a:buFont typeface="Arial" panose="020B0604020202020204" pitchFamily="34" charset="0"/>
              <a:buChar char="•"/>
            </a:pPr>
            <a:r>
              <a:rPr lang="en-AU" sz="2900" b="0" i="0" u="none" strike="noStrike" dirty="0">
                <a:solidFill>
                  <a:srgbClr val="332C28"/>
                </a:solidFill>
                <a:effectLst/>
                <a:latin typeface="gotham_book"/>
              </a:rPr>
              <a:t>no more than two hours of sedentary recreational screen time per day for children and young people aged 5–17 years (not including schoolwork).</a:t>
            </a:r>
          </a:p>
          <a:p>
            <a:endParaRPr lang="en-US" dirty="0"/>
          </a:p>
        </p:txBody>
      </p:sp>
      <p:pic>
        <p:nvPicPr>
          <p:cNvPr id="6" name="Content Placeholder 5">
            <a:extLst>
              <a:ext uri="{FF2B5EF4-FFF2-40B4-BE49-F238E27FC236}">
                <a16:creationId xmlns:a16="http://schemas.microsoft.com/office/drawing/2014/main" id="{BB08E678-3D64-32F5-D3BF-24444AA0BDFA}"/>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838200" y="543296"/>
            <a:ext cx="5181600" cy="969220"/>
          </a:xfrm>
        </p:spPr>
      </p:pic>
      <p:pic>
        <p:nvPicPr>
          <p:cNvPr id="9" name="Picture 8" descr="A white and black chart with black text&#10;&#10;Description automatically generated">
            <a:extLst>
              <a:ext uri="{FF2B5EF4-FFF2-40B4-BE49-F238E27FC236}">
                <a16:creationId xmlns:a16="http://schemas.microsoft.com/office/drawing/2014/main" id="{EE93D1CA-E45F-6270-F9FA-9A54BC7C8C59}"/>
              </a:ext>
            </a:extLst>
          </p:cNvPr>
          <p:cNvPicPr>
            <a:picLocks noChangeAspect="1"/>
          </p:cNvPicPr>
          <p:nvPr/>
        </p:nvPicPr>
        <p:blipFill>
          <a:blip r:embed="rId4"/>
          <a:stretch>
            <a:fillRect/>
          </a:stretch>
        </p:blipFill>
        <p:spPr>
          <a:xfrm>
            <a:off x="6298685" y="543296"/>
            <a:ext cx="5786223" cy="5830094"/>
          </a:xfrm>
          <a:prstGeom prst="rect">
            <a:avLst/>
          </a:prstGeom>
          <a:ln w="76200">
            <a:solidFill>
              <a:schemeClr val="accent1"/>
            </a:solidFill>
          </a:ln>
        </p:spPr>
      </p:pic>
    </p:spTree>
    <p:extLst>
      <p:ext uri="{BB962C8B-B14F-4D97-AF65-F5344CB8AC3E}">
        <p14:creationId xmlns:p14="http://schemas.microsoft.com/office/powerpoint/2010/main" val="3715687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D74646-0BD6-C915-8FF7-A03EA3B3C48C}"/>
              </a:ext>
            </a:extLst>
          </p:cNvPr>
          <p:cNvSpPr>
            <a:spLocks noGrp="1"/>
          </p:cNvSpPr>
          <p:nvPr>
            <p:ph type="title"/>
          </p:nvPr>
        </p:nvSpPr>
        <p:spPr/>
        <p:txBody>
          <a:bodyPr/>
          <a:lstStyle/>
          <a:p>
            <a:r>
              <a:rPr lang="en-US" dirty="0"/>
              <a:t>Impact of early experiences</a:t>
            </a:r>
          </a:p>
        </p:txBody>
      </p:sp>
      <p:sp>
        <p:nvSpPr>
          <p:cNvPr id="6" name="Content Placeholder 5">
            <a:extLst>
              <a:ext uri="{FF2B5EF4-FFF2-40B4-BE49-F238E27FC236}">
                <a16:creationId xmlns:a16="http://schemas.microsoft.com/office/drawing/2014/main" id="{FB2BA042-E2E1-D8CC-075A-11C692A49592}"/>
              </a:ext>
            </a:extLst>
          </p:cNvPr>
          <p:cNvSpPr>
            <a:spLocks noGrp="1"/>
          </p:cNvSpPr>
          <p:nvPr>
            <p:ph idx="1"/>
          </p:nvPr>
        </p:nvSpPr>
        <p:spPr/>
        <p:txBody>
          <a:bodyPr>
            <a:normAutofit/>
          </a:bodyPr>
          <a:lstStyle/>
          <a:p>
            <a:r>
              <a:rPr lang="en-US" sz="3200" b="1" dirty="0"/>
              <a:t>Early experiences influence the developing brain</a:t>
            </a:r>
          </a:p>
          <a:p>
            <a:r>
              <a:rPr lang="en-US" sz="3200" b="1" dirty="0"/>
              <a:t>Chronic stress can be toxic to the developing brain</a:t>
            </a:r>
          </a:p>
          <a:p>
            <a:r>
              <a:rPr lang="en-US" sz="3200" b="1" dirty="0"/>
              <a:t>Significant early adversity can lead to lifelong problems</a:t>
            </a:r>
          </a:p>
          <a:p>
            <a:r>
              <a:rPr lang="en-US" sz="3200" b="1" dirty="0"/>
              <a:t>Early intervention can prevent the consequences of early adversity</a:t>
            </a:r>
          </a:p>
          <a:p>
            <a:r>
              <a:rPr lang="en-US" sz="3200" b="1" dirty="0"/>
              <a:t>Stable, caring relationships are essential for healthy development</a:t>
            </a:r>
          </a:p>
        </p:txBody>
      </p:sp>
      <p:pic>
        <p:nvPicPr>
          <p:cNvPr id="8" name="Picture 7">
            <a:extLst>
              <a:ext uri="{FF2B5EF4-FFF2-40B4-BE49-F238E27FC236}">
                <a16:creationId xmlns:a16="http://schemas.microsoft.com/office/drawing/2014/main" id="{ED8363C5-210B-F92C-EE7C-E40DC5BD88E6}"/>
              </a:ext>
            </a:extLst>
          </p:cNvPr>
          <p:cNvPicPr>
            <a:picLocks noChangeAspect="1"/>
          </p:cNvPicPr>
          <p:nvPr/>
        </p:nvPicPr>
        <p:blipFill>
          <a:blip r:embed="rId3"/>
          <a:stretch>
            <a:fillRect/>
          </a:stretch>
        </p:blipFill>
        <p:spPr>
          <a:xfrm>
            <a:off x="8296876" y="4597795"/>
            <a:ext cx="3556000" cy="609600"/>
          </a:xfrm>
          <a:prstGeom prst="rect">
            <a:avLst/>
          </a:prstGeom>
        </p:spPr>
      </p:pic>
      <p:pic>
        <p:nvPicPr>
          <p:cNvPr id="10" name="Picture 9" descr="A diagram of a brain power&#10;&#10;Description automatically generated">
            <a:extLst>
              <a:ext uri="{FF2B5EF4-FFF2-40B4-BE49-F238E27FC236}">
                <a16:creationId xmlns:a16="http://schemas.microsoft.com/office/drawing/2014/main" id="{ECD17426-A5F7-CA55-6E83-7AB331423D8B}"/>
              </a:ext>
            </a:extLst>
          </p:cNvPr>
          <p:cNvPicPr>
            <a:picLocks noChangeAspect="1"/>
          </p:cNvPicPr>
          <p:nvPr/>
        </p:nvPicPr>
        <p:blipFill>
          <a:blip r:embed="rId4"/>
          <a:stretch>
            <a:fillRect/>
          </a:stretch>
        </p:blipFill>
        <p:spPr>
          <a:xfrm>
            <a:off x="7525265" y="141760"/>
            <a:ext cx="4521200" cy="4091686"/>
          </a:xfrm>
          <a:prstGeom prst="rect">
            <a:avLst/>
          </a:prstGeom>
        </p:spPr>
      </p:pic>
    </p:spTree>
    <p:extLst>
      <p:ext uri="{BB962C8B-B14F-4D97-AF65-F5344CB8AC3E}">
        <p14:creationId xmlns:p14="http://schemas.microsoft.com/office/powerpoint/2010/main" val="353895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aper&#10;&#10;Description automatically generated">
            <a:extLst>
              <a:ext uri="{FF2B5EF4-FFF2-40B4-BE49-F238E27FC236}">
                <a16:creationId xmlns:a16="http://schemas.microsoft.com/office/drawing/2014/main" id="{7FFFDF44-EF7A-6068-CB3D-F4C1A4EEFCA2}"/>
              </a:ext>
            </a:extLst>
          </p:cNvPr>
          <p:cNvPicPr>
            <a:picLocks noChangeAspect="1"/>
          </p:cNvPicPr>
          <p:nvPr/>
        </p:nvPicPr>
        <p:blipFill>
          <a:blip r:embed="rId2"/>
          <a:stretch>
            <a:fillRect/>
          </a:stretch>
        </p:blipFill>
        <p:spPr>
          <a:xfrm>
            <a:off x="2493578" y="1860332"/>
            <a:ext cx="7772400" cy="4120054"/>
          </a:xfrm>
          <a:prstGeom prst="rect">
            <a:avLst/>
          </a:prstGeom>
          <a:ln w="76200">
            <a:solidFill>
              <a:srgbClr val="00B050"/>
            </a:solidFill>
          </a:ln>
        </p:spPr>
      </p:pic>
      <p:pic>
        <p:nvPicPr>
          <p:cNvPr id="11" name="Picture 10" descr="A close up of a sign&#10;&#10;Description automatically generated">
            <a:extLst>
              <a:ext uri="{FF2B5EF4-FFF2-40B4-BE49-F238E27FC236}">
                <a16:creationId xmlns:a16="http://schemas.microsoft.com/office/drawing/2014/main" id="{7506E81E-41FE-6715-C03D-CC242BCF29DE}"/>
              </a:ext>
            </a:extLst>
          </p:cNvPr>
          <p:cNvPicPr>
            <a:picLocks noChangeAspect="1"/>
          </p:cNvPicPr>
          <p:nvPr/>
        </p:nvPicPr>
        <p:blipFill>
          <a:blip r:embed="rId3"/>
          <a:stretch>
            <a:fillRect/>
          </a:stretch>
        </p:blipFill>
        <p:spPr>
          <a:xfrm>
            <a:off x="431800" y="452384"/>
            <a:ext cx="3556000" cy="698500"/>
          </a:xfrm>
          <a:prstGeom prst="rect">
            <a:avLst/>
          </a:prstGeom>
        </p:spPr>
      </p:pic>
      <p:sp>
        <p:nvSpPr>
          <p:cNvPr id="16" name="Rectangle 15">
            <a:extLst>
              <a:ext uri="{FF2B5EF4-FFF2-40B4-BE49-F238E27FC236}">
                <a16:creationId xmlns:a16="http://schemas.microsoft.com/office/drawing/2014/main" id="{7D69CB00-DBEC-9409-027B-B5E27F828525}"/>
              </a:ext>
            </a:extLst>
          </p:cNvPr>
          <p:cNvSpPr/>
          <p:nvPr/>
        </p:nvSpPr>
        <p:spPr>
          <a:xfrm>
            <a:off x="6379778" y="2459421"/>
            <a:ext cx="3195145" cy="225971"/>
          </a:xfrm>
          <a:prstGeom prst="rect">
            <a:avLst/>
          </a:prstGeom>
          <a:solidFill>
            <a:srgbClr val="FFFF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084FA5A-4974-76ED-EF86-8A038767C0AA}"/>
              </a:ext>
            </a:extLst>
          </p:cNvPr>
          <p:cNvSpPr/>
          <p:nvPr/>
        </p:nvSpPr>
        <p:spPr>
          <a:xfrm>
            <a:off x="2791810" y="2685393"/>
            <a:ext cx="7001204" cy="299546"/>
          </a:xfrm>
          <a:prstGeom prst="rect">
            <a:avLst/>
          </a:prstGeom>
          <a:solidFill>
            <a:srgbClr val="FFFF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22BC61-02AD-B422-86C7-CDDDD3024899}"/>
              </a:ext>
            </a:extLst>
          </p:cNvPr>
          <p:cNvSpPr/>
          <p:nvPr/>
        </p:nvSpPr>
        <p:spPr>
          <a:xfrm>
            <a:off x="2791810" y="2984939"/>
            <a:ext cx="2757652" cy="299546"/>
          </a:xfrm>
          <a:prstGeom prst="rect">
            <a:avLst/>
          </a:prstGeom>
          <a:solidFill>
            <a:srgbClr val="FFFF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23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6637-DB8B-6096-1CAC-DAAD474278F4}"/>
              </a:ext>
            </a:extLst>
          </p:cNvPr>
          <p:cNvSpPr>
            <a:spLocks noGrp="1"/>
          </p:cNvSpPr>
          <p:nvPr>
            <p:ph type="title"/>
          </p:nvPr>
        </p:nvSpPr>
        <p:spPr/>
        <p:txBody>
          <a:bodyPr/>
          <a:lstStyle/>
          <a:p>
            <a:r>
              <a:rPr lang="en-US" dirty="0"/>
              <a:t>Delayed development</a:t>
            </a:r>
          </a:p>
        </p:txBody>
      </p:sp>
      <p:sp>
        <p:nvSpPr>
          <p:cNvPr id="3" name="Content Placeholder 2">
            <a:extLst>
              <a:ext uri="{FF2B5EF4-FFF2-40B4-BE49-F238E27FC236}">
                <a16:creationId xmlns:a16="http://schemas.microsoft.com/office/drawing/2014/main" id="{32F33C14-70C7-BDD2-1524-280FFDF95159}"/>
              </a:ext>
            </a:extLst>
          </p:cNvPr>
          <p:cNvSpPr>
            <a:spLocks noGrp="1"/>
          </p:cNvSpPr>
          <p:nvPr>
            <p:ph idx="1"/>
          </p:nvPr>
        </p:nvSpPr>
        <p:spPr/>
        <p:txBody>
          <a:bodyPr/>
          <a:lstStyle/>
          <a:p>
            <a:r>
              <a:rPr lang="en-US" sz="3200" b="1" dirty="0"/>
              <a:t>Child’s development is slower than that of other children of the same age</a:t>
            </a:r>
          </a:p>
          <a:p>
            <a:r>
              <a:rPr lang="en-US" sz="3200" b="1" dirty="0"/>
              <a:t>Skills are acquired at a later stage</a:t>
            </a:r>
          </a:p>
          <a:p>
            <a:r>
              <a:rPr lang="en-US" sz="3200" b="1" dirty="0"/>
              <a:t>Development not necessarily be permanently delayed or impaired</a:t>
            </a:r>
          </a:p>
          <a:p>
            <a:pPr lvl="1"/>
            <a:r>
              <a:rPr lang="en-US" sz="2800" b="1" dirty="0"/>
              <a:t>Mild (functional age &lt;33% below chronological age)</a:t>
            </a:r>
          </a:p>
          <a:p>
            <a:pPr lvl="1"/>
            <a:r>
              <a:rPr lang="en-US" sz="2800" b="1" dirty="0"/>
              <a:t>Moderate (functional age 34% - 66% of chronological age)</a:t>
            </a:r>
          </a:p>
          <a:p>
            <a:pPr lvl="1"/>
            <a:r>
              <a:rPr lang="en-US" sz="2800" b="1" dirty="0"/>
              <a:t>Severe (functional age &lt;66% of chronological age)</a:t>
            </a:r>
          </a:p>
          <a:p>
            <a:pPr marL="0" indent="0">
              <a:buNone/>
            </a:pPr>
            <a:endParaRPr lang="en-US" dirty="0"/>
          </a:p>
        </p:txBody>
      </p:sp>
    </p:spTree>
    <p:extLst>
      <p:ext uri="{BB962C8B-B14F-4D97-AF65-F5344CB8AC3E}">
        <p14:creationId xmlns:p14="http://schemas.microsoft.com/office/powerpoint/2010/main" val="3752007028"/>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30DEED7AB4A04E94B881697745F54C" ma:contentTypeVersion="18" ma:contentTypeDescription="Create a new document." ma:contentTypeScope="" ma:versionID="b44c1b579da30a078f2ef65582e35f7b">
  <xsd:schema xmlns:xsd="http://www.w3.org/2001/XMLSchema" xmlns:xs="http://www.w3.org/2001/XMLSchema" xmlns:p="http://schemas.microsoft.com/office/2006/metadata/properties" xmlns:ns2="ea331a27-acc8-4329-bcfb-0aefffe00e85" xmlns:ns3="d8c4493f-f0a1-430d-8b26-816f49be4400" targetNamespace="http://schemas.microsoft.com/office/2006/metadata/properties" ma:root="true" ma:fieldsID="df49203a2e22610263b3f48f36c083fc" ns2:_="" ns3:_="">
    <xsd:import namespace="ea331a27-acc8-4329-bcfb-0aefffe00e85"/>
    <xsd:import namespace="d8c4493f-f0a1-430d-8b26-816f49be4400"/>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31a27-acc8-4329-bcfb-0aefffe00e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a99e12f-6be7-4a0b-a875-b5ef68f499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c4493f-f0a1-430d-8b26-816f49be440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952342e-a65c-4fff-8f6c-c2952715c4d4}" ma:internalName="TaxCatchAll" ma:showField="CatchAllData" ma:web="d8c4493f-f0a1-430d-8b26-816f49be44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3DC6C-CB5F-4E75-8136-49C8B3D23FF0}"/>
</file>

<file path=customXml/itemProps2.xml><?xml version="1.0" encoding="utf-8"?>
<ds:datastoreItem xmlns:ds="http://schemas.openxmlformats.org/officeDocument/2006/customXml" ds:itemID="{96299697-0D3A-4FC1-91A7-BC299BB9677E}"/>
</file>

<file path=docProps/app.xml><?xml version="1.0" encoding="utf-8"?>
<Properties xmlns="http://schemas.openxmlformats.org/officeDocument/2006/extended-properties" xmlns:vt="http://schemas.openxmlformats.org/officeDocument/2006/docPropsVTypes">
  <TotalTime>1637</TotalTime>
  <Words>4835</Words>
  <Application>Microsoft Macintosh PowerPoint</Application>
  <PresentationFormat>Widescreen</PresentationFormat>
  <Paragraphs>428</Paragraphs>
  <Slides>57</Slides>
  <Notes>25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57</vt:i4>
      </vt:variant>
    </vt:vector>
  </HeadingPairs>
  <TitlesOfParts>
    <vt:vector size="73" baseType="lpstr">
      <vt:lpstr>Arial</vt:lpstr>
      <vt:lpstr>Calibri</vt:lpstr>
      <vt:lpstr>Century Schoolbook</vt:lpstr>
      <vt:lpstr>Google Sans</vt:lpstr>
      <vt:lpstr>gotham_bold</vt:lpstr>
      <vt:lpstr>gotham_book</vt:lpstr>
      <vt:lpstr>Helvetica</vt:lpstr>
      <vt:lpstr>Lato</vt:lpstr>
      <vt:lpstr>Proxima Nova Regular</vt:lpstr>
      <vt:lpstr>Quicksand</vt:lpstr>
      <vt:lpstr>The Hand Bold</vt:lpstr>
      <vt:lpstr>The Serif Hand Black</vt:lpstr>
      <vt:lpstr>Times</vt:lpstr>
      <vt:lpstr>Times New Roman</vt:lpstr>
      <vt:lpstr>Verdana</vt:lpstr>
      <vt:lpstr>SketchyVTI</vt:lpstr>
      <vt:lpstr>Sorting the trees from the woods</vt:lpstr>
      <vt:lpstr>Normal development</vt:lpstr>
      <vt:lpstr>Factors that influence development</vt:lpstr>
      <vt:lpstr>Extrinsic: Postnatal</vt:lpstr>
      <vt:lpstr>Screen time</vt:lpstr>
      <vt:lpstr>PowerPoint Presentation</vt:lpstr>
      <vt:lpstr>Impact of early experiences</vt:lpstr>
      <vt:lpstr>PowerPoint Presentation</vt:lpstr>
      <vt:lpstr>Delayed development</vt:lpstr>
      <vt:lpstr>Developmental delay</vt:lpstr>
      <vt:lpstr>Patterns of abnormal development</vt:lpstr>
      <vt:lpstr>Developmental disability</vt:lpstr>
      <vt:lpstr>Identifying developmental delays</vt:lpstr>
      <vt:lpstr>Later infancy to school age</vt:lpstr>
      <vt:lpstr>Identifying developmental Delays : a structured approach</vt:lpstr>
      <vt:lpstr>What’s in the History: one rule of thumb</vt:lpstr>
      <vt:lpstr>History taking : other key issues</vt:lpstr>
      <vt:lpstr>Developmental trajectories</vt:lpstr>
      <vt:lpstr>Lost of developmental milestones</vt:lpstr>
      <vt:lpstr>What tools we can use</vt:lpstr>
      <vt:lpstr>PowerPoint Presentation</vt:lpstr>
      <vt:lpstr>PowerPoint Presentation</vt:lpstr>
      <vt:lpstr>After the screening</vt:lpstr>
      <vt:lpstr>Investing in parental education</vt:lpstr>
      <vt:lpstr>PowerPoint Presentation</vt:lpstr>
      <vt:lpstr>PowerPoint Presentation</vt:lpstr>
      <vt:lpstr>PowerPoint Presentation</vt:lpstr>
      <vt:lpstr>PowerPoint Presentation</vt:lpstr>
      <vt:lpstr>PowerPoint Presentation</vt:lpstr>
      <vt:lpstr>Red flags for important group of disorders</vt:lpstr>
      <vt:lpstr>Metabolic disorders</vt:lpstr>
      <vt:lpstr>Neuromuscular disorders</vt:lpstr>
      <vt:lpstr>Helpful questions</vt:lpstr>
      <vt:lpstr>Autism spectrum disorder</vt:lpstr>
      <vt:lpstr>Opportunistic screening questions</vt:lpstr>
      <vt:lpstr>What to look for during physical examination</vt:lpstr>
      <vt:lpstr>Head Circumference</vt:lpstr>
      <vt:lpstr>Skin and facial features</vt:lpstr>
      <vt:lpstr>Primitive reflexes in the infant</vt:lpstr>
      <vt:lpstr>vision</vt:lpstr>
      <vt:lpstr>Hearing</vt:lpstr>
      <vt:lpstr>Signs of childhood hearing loss</vt:lpstr>
      <vt:lpstr>Signs of childhood hearing loss</vt:lpstr>
      <vt:lpstr>Speech and language: when to be concerned</vt:lpstr>
      <vt:lpstr>    Social interaction</vt:lpstr>
      <vt:lpstr>PowerPoint Presentation</vt:lpstr>
      <vt:lpstr>                            motor skills</vt:lpstr>
      <vt:lpstr>PowerPoint Presentation</vt:lpstr>
      <vt:lpstr>PowerPoint Presentation</vt:lpstr>
      <vt:lpstr>Traumatic Stress and Disability</vt:lpstr>
      <vt:lpstr>How relevant is this to my practice</vt:lpstr>
      <vt:lpstr>As a primary care physician </vt:lpstr>
      <vt:lpstr>GPs perspectives on their role in well-child health care</vt:lpstr>
      <vt:lpstr>Fragmented care</vt:lpstr>
      <vt:lpstr>Key limiting factor for a GP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Sorting the trees from the woods</dc:title>
  <dc:creator>Tony Arcibal</dc:creator>
  <cp:lastModifiedBy>Tony Arcibal</cp:lastModifiedBy>
  <cp:revision>83</cp:revision>
  <dcterms:created xsi:type="dcterms:W3CDTF">2024-04-30T10:13:09Z</dcterms:created>
  <dcterms:modified xsi:type="dcterms:W3CDTF">2024-07-11T10:33:11Z</dcterms:modified>
</cp:coreProperties>
</file>