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63" r:id="rId5"/>
    <p:sldId id="260" r:id="rId6"/>
    <p:sldId id="261" r:id="rId7"/>
    <p:sldId id="258" r:id="rId8"/>
    <p:sldId id="264" r:id="rId9"/>
    <p:sldId id="262" r:id="rId10"/>
    <p:sldId id="265" r:id="rId11"/>
    <p:sldId id="269" r:id="rId12"/>
    <p:sldId id="266" r:id="rId13"/>
    <p:sldId id="267" r:id="rId14"/>
    <p:sldId id="270" r:id="rId15"/>
    <p:sldId id="259" r:id="rId16"/>
    <p:sldId id="271" r:id="rId17"/>
    <p:sldId id="272" r:id="rId18"/>
    <p:sldId id="273" r:id="rId19"/>
    <p:sldId id="274" r:id="rId20"/>
    <p:sldId id="276" r:id="rId21"/>
    <p:sldId id="275" r:id="rId22"/>
    <p:sldId id="277" r:id="rId23"/>
    <p:sldId id="268" r:id="rId24"/>
    <p:sldId id="280" r:id="rId2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432"/>
    <a:srgbClr val="0A9892"/>
    <a:srgbClr val="303D54"/>
    <a:srgbClr val="278EAA"/>
    <a:srgbClr val="BACE32"/>
    <a:srgbClr val="BAC122"/>
    <a:srgbClr val="C2C73F"/>
    <a:srgbClr val="E1B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DDD1E-2EB6-D6E1-1F84-F3AB023BC8CA}" v="120" dt="2024-07-24T03:22:10.616"/>
    <p1510:client id="{352123B0-0EF7-2329-9D9B-643509108F77}" v="140" dt="2024-07-23T05:22:43.085"/>
    <p1510:client id="{7FD8E756-7EAF-4E00-EAEF-436718D56931}" v="344" dt="2024-07-23T23:44:13.535"/>
    <p1510:client id="{EB84A43B-9B0C-BAC1-FB1F-0543A7206236}" v="123" dt="2024-07-23T05:23:00.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08CECF-8E69-4994-BDC6-BBA70E37F62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a:extLst>
              <a:ext uri="{FF2B5EF4-FFF2-40B4-BE49-F238E27FC236}">
                <a16:creationId xmlns:a16="http://schemas.microsoft.com/office/drawing/2014/main" id="{440D969B-72EE-457F-83DA-791FAD19B65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85864C7-956E-4AD4-8002-1602D2CF5C94}" type="datetimeFigureOut">
              <a:rPr lang="en-AU"/>
              <a:pPr>
                <a:defRPr/>
              </a:pPr>
              <a:t>25/07/2024</a:t>
            </a:fld>
            <a:endParaRPr lang="en-AU"/>
          </a:p>
        </p:txBody>
      </p:sp>
      <p:sp>
        <p:nvSpPr>
          <p:cNvPr id="4" name="Footer Placeholder 3">
            <a:extLst>
              <a:ext uri="{FF2B5EF4-FFF2-40B4-BE49-F238E27FC236}">
                <a16:creationId xmlns:a16="http://schemas.microsoft.com/office/drawing/2014/main" id="{768F82B4-E122-4374-B15E-949017C20CD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5" name="Slide Number Placeholder 4">
            <a:extLst>
              <a:ext uri="{FF2B5EF4-FFF2-40B4-BE49-F238E27FC236}">
                <a16:creationId xmlns:a16="http://schemas.microsoft.com/office/drawing/2014/main" id="{838859CA-3248-4956-A895-C78D03DC9F9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5181BC2-0213-41E5-92A5-5D9620C62235}" type="slidenum">
              <a:rPr lang="en-AU" altLang="en-US"/>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0B369A-3141-4A66-997D-B134382C1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a:extLst>
              <a:ext uri="{FF2B5EF4-FFF2-40B4-BE49-F238E27FC236}">
                <a16:creationId xmlns:a16="http://schemas.microsoft.com/office/drawing/2014/main" id="{4CA8F611-DBE7-4302-A212-25BE3006515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2DEE695-2899-4DE2-8954-D15619634088}" type="datetimeFigureOut">
              <a:rPr lang="en-AU"/>
              <a:pPr>
                <a:defRPr/>
              </a:pPr>
              <a:t>25/07/2024</a:t>
            </a:fld>
            <a:endParaRPr lang="en-AU"/>
          </a:p>
        </p:txBody>
      </p:sp>
      <p:sp>
        <p:nvSpPr>
          <p:cNvPr id="4" name="Slide Image Placeholder 3">
            <a:extLst>
              <a:ext uri="{FF2B5EF4-FFF2-40B4-BE49-F238E27FC236}">
                <a16:creationId xmlns:a16="http://schemas.microsoft.com/office/drawing/2014/main" id="{1EBFB069-E910-460D-94E6-994E2D910BD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95745CE4-B5BC-46CE-9DB2-439E00860A4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C5F5D1A7-28B3-49E2-A482-2ACA959233C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a:extLst>
              <a:ext uri="{FF2B5EF4-FFF2-40B4-BE49-F238E27FC236}">
                <a16:creationId xmlns:a16="http://schemas.microsoft.com/office/drawing/2014/main" id="{CAADCCF3-8FAF-442E-9699-29BDB54E44E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873048-7D8B-4F99-9E7A-0EAB3928D7CC}"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urguidelines.ndis.gov.au/home/becoming-participant/applying-ndis/what-about-children-younger-6-developmental-delay#due-to"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ourguidelines.ndis.gov.au/home/becoming-participant/applying-ndis/what-about-children-younger-6-developmental-delay#more-than-one" TargetMode="External"/><Relationship Id="rId4" Type="http://schemas.openxmlformats.org/officeDocument/2006/relationships/hyperlink" Target="https://ourguidelines.ndis.gov.au/home/becoming-participant/applying-ndis/what-about-children-younger-6-developmental-delay#functional-capac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AU" i="1"/>
              <a:t>Ages and stages, red book, 4 y/o check.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a:p>
          <a:p>
            <a:pPr eaLnBrk="1" fontAlgn="auto" hangingPunct="1">
              <a:spcBef>
                <a:spcPts val="0"/>
              </a:spcBef>
              <a:spcAft>
                <a:spcPts val="0"/>
              </a:spcAft>
              <a:defRPr/>
            </a:pPr>
            <a:r>
              <a:rPr lang="en-AU" sz="1200" b="0" i="0" kern="1200">
                <a:solidFill>
                  <a:schemeClr val="dk1"/>
                </a:solidFill>
                <a:effectLst/>
                <a:highlight>
                  <a:srgbClr val="FFFF00"/>
                </a:highlight>
                <a:latin typeface="+mn-lt"/>
                <a:ea typeface="+mn-ea"/>
                <a:cs typeface="+mn-cs"/>
              </a:rPr>
              <a:t>ENT issues as well, if screening difficult then CH will refer up to hearing.</a:t>
            </a:r>
            <a:r>
              <a:rPr lang="en-AU">
                <a:solidFill>
                  <a:schemeClr val="dk1"/>
                </a:solidFill>
                <a:highlight>
                  <a:srgbClr val="FFFF00"/>
                </a:highlight>
              </a:rPr>
              <a:t> </a:t>
            </a:r>
            <a:endParaRPr lang="en-AU" sz="1200" b="0" i="0" kern="1200">
              <a:solidFill>
                <a:schemeClr val="dk1"/>
              </a:solidFill>
              <a:effectLst/>
              <a:highlight>
                <a:srgbClr val="FFFF00"/>
              </a:highlight>
              <a:latin typeface="+mn-lt"/>
              <a:ea typeface="Calibri"/>
              <a:cs typeface="Calibri"/>
            </a:endParaRPr>
          </a:p>
          <a:p>
            <a:endParaRPr lang="en-AU"/>
          </a:p>
          <a:p>
            <a:r>
              <a:rPr lang="en-AU"/>
              <a:t>p</a:t>
            </a:r>
            <a:r>
              <a:rPr lang="en-AU" b="0" i="0">
                <a:solidFill>
                  <a:srgbClr val="000000"/>
                </a:solidFill>
                <a:effectLst/>
                <a:latin typeface="Aptos"/>
              </a:rPr>
              <a:t>arents can attend drop-ins without an appt.</a:t>
            </a:r>
          </a:p>
          <a:p>
            <a:r>
              <a:rPr lang="en-AU" b="0" i="0">
                <a:solidFill>
                  <a:srgbClr val="000000"/>
                </a:solidFill>
                <a:effectLst/>
                <a:latin typeface="Aptos"/>
              </a:rPr>
              <a:t>ASQ- could be used as evidence to support an NDIS referral.</a:t>
            </a:r>
            <a:r>
              <a:rPr lang="en-AU">
                <a:solidFill>
                  <a:srgbClr val="000000"/>
                </a:solidFill>
                <a:latin typeface="Aptos"/>
              </a:rPr>
              <a:t> </a:t>
            </a:r>
            <a:endParaRPr lang="en-AU" b="0" i="0">
              <a:solidFill>
                <a:srgbClr val="000000"/>
              </a:solidFill>
              <a:effectLst/>
              <a:latin typeface="Aptos" panose="020B0004020202020204" pitchFamily="34" charset="0"/>
            </a:endParaRPr>
          </a:p>
          <a:p>
            <a:endParaRPr lang="en-AU" b="0" i="0">
              <a:solidFill>
                <a:srgbClr val="000000"/>
              </a:solidFill>
              <a:effectLst/>
              <a:latin typeface="Aptos" panose="020B0004020202020204" pitchFamily="34" charset="0"/>
            </a:endParaRPr>
          </a:p>
          <a:p>
            <a:r>
              <a:rPr lang="en-AU">
                <a:solidFill>
                  <a:srgbClr val="000000"/>
                </a:solidFill>
                <a:latin typeface="Aptos"/>
              </a:rPr>
              <a:t> </a:t>
            </a:r>
            <a:r>
              <a:rPr lang="en-AU" b="0" i="0">
                <a:solidFill>
                  <a:srgbClr val="000000"/>
                </a:solidFill>
                <a:effectLst/>
                <a:latin typeface="Aptos"/>
              </a:rPr>
              <a:t>hearing screening clinic for non-complex children.</a:t>
            </a:r>
            <a:r>
              <a:rPr lang="en-AU">
                <a:solidFill>
                  <a:srgbClr val="000000"/>
                </a:solidFill>
                <a:latin typeface="Aptos"/>
              </a:rPr>
              <a:t> </a:t>
            </a:r>
            <a:endParaRPr lang="en-AU" b="0" i="0">
              <a:solidFill>
                <a:srgbClr val="000000"/>
              </a:solidFill>
              <a:effectLst/>
              <a:latin typeface="Aptos" panose="020B0004020202020204" pitchFamily="34" charset="0"/>
            </a:endParaRPr>
          </a:p>
          <a:p>
            <a:r>
              <a:rPr lang="en-AU" b="0" i="0">
                <a:solidFill>
                  <a:srgbClr val="000000"/>
                </a:solidFill>
                <a:effectLst/>
                <a:latin typeface="Aptos"/>
              </a:rPr>
              <a:t>More complex children (such as ASD GDD may not be appropriate and will go on waitlist to be seen at Ipswich for diagnostic audiology assessment.</a:t>
            </a:r>
            <a:r>
              <a:rPr lang="en-AU">
                <a:solidFill>
                  <a:srgbClr val="000000"/>
                </a:solidFill>
                <a:latin typeface="Aptos"/>
              </a:rPr>
              <a:t> </a:t>
            </a:r>
            <a:endParaRPr lang="en-AU"/>
          </a:p>
        </p:txBody>
      </p:sp>
      <p:sp>
        <p:nvSpPr>
          <p:cNvPr id="4" name="Slide Number Placeholder 3"/>
          <p:cNvSpPr>
            <a:spLocks noGrp="1"/>
          </p:cNvSpPr>
          <p:nvPr>
            <p:ph type="sldNum" sz="quarter" idx="5"/>
          </p:nvPr>
        </p:nvSpPr>
        <p:spPr/>
        <p:txBody>
          <a:bodyPr/>
          <a:lstStyle/>
          <a:p>
            <a:fld id="{AE4E8E9C-81EA-45DA-BD34-1CB4DC252901}" type="slidenum">
              <a:rPr lang="en-AU" smtClean="0"/>
              <a:t>8</a:t>
            </a:fld>
            <a:endParaRPr lang="en-AU"/>
          </a:p>
        </p:txBody>
      </p:sp>
    </p:spTree>
    <p:extLst>
      <p:ext uri="{BB962C8B-B14F-4D97-AF65-F5344CB8AC3E}">
        <p14:creationId xmlns:p14="http://schemas.microsoft.com/office/powerpoint/2010/main" val="209830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E4E8E9C-81EA-45DA-BD34-1CB4DC252901}" type="slidenum">
              <a:rPr lang="en-AU" smtClean="0"/>
              <a:t>11</a:t>
            </a:fld>
            <a:endParaRPr lang="en-AU"/>
          </a:p>
        </p:txBody>
      </p:sp>
    </p:spTree>
    <p:extLst>
      <p:ext uri="{BB962C8B-B14F-4D97-AF65-F5344CB8AC3E}">
        <p14:creationId xmlns:p14="http://schemas.microsoft.com/office/powerpoint/2010/main" val="208254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Multidomain delays</a:t>
            </a:r>
          </a:p>
          <a:p>
            <a:endParaRPr lang="en-AU"/>
          </a:p>
          <a:p>
            <a:r>
              <a:rPr lang="en-AU"/>
              <a:t>How to refer. </a:t>
            </a:r>
          </a:p>
          <a:p>
            <a:pPr algn="l"/>
            <a:r>
              <a:rPr lang="en-AU" b="0" i="0">
                <a:solidFill>
                  <a:srgbClr val="222222"/>
                </a:solidFill>
                <a:effectLst/>
                <a:latin typeface="Asap"/>
              </a:rPr>
              <a:t>When we decide if a child has developmental delay, we use the definition in the law for the NDIS. </a:t>
            </a:r>
          </a:p>
          <a:p>
            <a:pPr algn="l"/>
            <a:r>
              <a:rPr lang="en-AU" b="0" i="0">
                <a:solidFill>
                  <a:srgbClr val="222222"/>
                </a:solidFill>
                <a:effectLst/>
                <a:latin typeface="Asap"/>
              </a:rPr>
              <a:t>We need to know the delay:</a:t>
            </a:r>
          </a:p>
          <a:p>
            <a:pPr algn="l">
              <a:buFont typeface="Arial" panose="020B0604020202020204" pitchFamily="34" charset="0"/>
              <a:buChar char="•"/>
            </a:pPr>
            <a:r>
              <a:rPr lang="en-AU" b="0" i="0">
                <a:solidFill>
                  <a:srgbClr val="222222"/>
                </a:solidFill>
                <a:effectLst/>
                <a:latin typeface="Asap"/>
              </a:rPr>
              <a:t>is </a:t>
            </a:r>
            <a:r>
              <a:rPr lang="en-AU" b="0" i="0" u="none" strike="noStrike">
                <a:solidFill>
                  <a:srgbClr val="222222"/>
                </a:solidFill>
                <a:effectLst/>
                <a:latin typeface="Asap"/>
                <a:hlinkClick r:id="rId3"/>
              </a:rPr>
              <a:t>due to mental or physical impairments</a:t>
            </a:r>
            <a:endParaRPr lang="en-AU" b="0" i="0">
              <a:solidFill>
                <a:srgbClr val="222222"/>
              </a:solidFill>
              <a:effectLst/>
              <a:latin typeface="Asap"/>
            </a:endParaRPr>
          </a:p>
          <a:p>
            <a:pPr algn="l">
              <a:buFont typeface="Arial" panose="020B0604020202020204" pitchFamily="34" charset="0"/>
              <a:buChar char="•"/>
            </a:pPr>
            <a:r>
              <a:rPr lang="en-AU" b="0" i="0" u="none" strike="noStrike">
                <a:solidFill>
                  <a:srgbClr val="222222"/>
                </a:solidFill>
                <a:effectLst/>
                <a:latin typeface="Asap"/>
                <a:hlinkClick r:id="rId4"/>
              </a:rPr>
              <a:t>substantially reduces the child’s functional capacity</a:t>
            </a:r>
            <a:r>
              <a:rPr lang="en-AU" b="0" i="0">
                <a:solidFill>
                  <a:srgbClr val="222222"/>
                </a:solidFill>
                <a:effectLst/>
                <a:latin typeface="Asap"/>
              </a:rPr>
              <a:t> compared with other children the same age.</a:t>
            </a:r>
          </a:p>
          <a:p>
            <a:pPr algn="l">
              <a:buFont typeface="Arial" panose="020B0604020202020204" pitchFamily="34" charset="0"/>
              <a:buChar char="•"/>
            </a:pPr>
            <a:r>
              <a:rPr lang="en-AU" b="0" i="0">
                <a:solidFill>
                  <a:srgbClr val="222222"/>
                </a:solidFill>
                <a:effectLst/>
                <a:latin typeface="Asap"/>
              </a:rPr>
              <a:t>means </a:t>
            </a:r>
            <a:r>
              <a:rPr lang="en-AU" b="0" i="0" u="none" strike="noStrike">
                <a:solidFill>
                  <a:srgbClr val="222222"/>
                </a:solidFill>
                <a:effectLst/>
                <a:latin typeface="Asap"/>
                <a:hlinkClick r:id="rId5"/>
              </a:rPr>
              <a:t>the child needs specialist services</a:t>
            </a:r>
            <a:r>
              <a:rPr lang="en-AU" b="0" i="0">
                <a:solidFill>
                  <a:srgbClr val="222222"/>
                </a:solidFill>
                <a:effectLst/>
                <a:latin typeface="Asap"/>
              </a:rPr>
              <a:t> from more than one professional working as a team to support the child and for longer than 12 months.</a:t>
            </a:r>
          </a:p>
          <a:p>
            <a:endParaRPr lang="en-AU" sz="1200" b="0" i="0" u="none" strike="noStrike" kern="1200">
              <a:solidFill>
                <a:schemeClr val="dk1"/>
              </a:solidFill>
              <a:effectLst/>
              <a:latin typeface="+mn-lt"/>
              <a:ea typeface="+mn-ea"/>
              <a:cs typeface="+mn-cs"/>
              <a:hlinkClick r:id="rId4"/>
            </a:endParaRPr>
          </a:p>
          <a:p>
            <a:r>
              <a:rPr lang="en-AU" sz="1200" b="0" i="0" u="none" strike="noStrike" kern="1200">
                <a:solidFill>
                  <a:schemeClr val="dk1"/>
                </a:solidFill>
                <a:effectLst/>
                <a:latin typeface="+mn-lt"/>
                <a:ea typeface="+mn-ea"/>
                <a:cs typeface="+mn-cs"/>
                <a:hlinkClick r:id="rId4"/>
              </a:rPr>
              <a:t>substantially reduces the child’s functional capacity</a:t>
            </a:r>
            <a:r>
              <a:rPr lang="en-AU" sz="1200" b="0" i="0" kern="1200">
                <a:solidFill>
                  <a:schemeClr val="dk1"/>
                </a:solidFill>
                <a:effectLst/>
                <a:latin typeface="+mn-lt"/>
                <a:ea typeface="+mn-ea"/>
                <a:cs typeface="+mn-cs"/>
              </a:rPr>
              <a:t> compared with other children the same age.</a:t>
            </a:r>
          </a:p>
          <a:p>
            <a:r>
              <a:rPr lang="en-AU" sz="1200" b="0" i="0" kern="1200">
                <a:solidFill>
                  <a:schemeClr val="dk1"/>
                </a:solidFill>
                <a:effectLst/>
                <a:latin typeface="+mn-lt"/>
                <a:ea typeface="+mn-ea"/>
                <a:cs typeface="+mn-cs"/>
              </a:rPr>
              <a:t>means </a:t>
            </a:r>
            <a:r>
              <a:rPr lang="en-AU" sz="1200" b="0" i="0" u="none" strike="noStrike" kern="1200">
                <a:solidFill>
                  <a:schemeClr val="dk1"/>
                </a:solidFill>
                <a:effectLst/>
                <a:latin typeface="+mn-lt"/>
                <a:ea typeface="+mn-ea"/>
                <a:cs typeface="+mn-cs"/>
                <a:hlinkClick r:id="rId5"/>
              </a:rPr>
              <a:t>the child needs specialist services</a:t>
            </a:r>
            <a:r>
              <a:rPr lang="en-AU" sz="1200" b="0" i="0" kern="1200">
                <a:solidFill>
                  <a:schemeClr val="dk1"/>
                </a:solidFill>
                <a:effectLst/>
                <a:latin typeface="+mn-lt"/>
                <a:ea typeface="+mn-ea"/>
                <a:cs typeface="+mn-cs"/>
              </a:rPr>
              <a:t> from more than one professional working as a team to support the child and for longer than 12 months.</a:t>
            </a:r>
          </a:p>
          <a:p>
            <a:endParaRPr lang="en-AU"/>
          </a:p>
        </p:txBody>
      </p:sp>
      <p:sp>
        <p:nvSpPr>
          <p:cNvPr id="4" name="Slide Number Placeholder 3"/>
          <p:cNvSpPr>
            <a:spLocks noGrp="1"/>
          </p:cNvSpPr>
          <p:nvPr>
            <p:ph type="sldNum" sz="quarter" idx="5"/>
          </p:nvPr>
        </p:nvSpPr>
        <p:spPr/>
        <p:txBody>
          <a:bodyPr/>
          <a:lstStyle/>
          <a:p>
            <a:fld id="{AE4E8E9C-81EA-45DA-BD34-1CB4DC252901}" type="slidenum">
              <a:rPr lang="en-AU" smtClean="0"/>
              <a:t>14</a:t>
            </a:fld>
            <a:endParaRPr lang="en-AU"/>
          </a:p>
        </p:txBody>
      </p:sp>
    </p:spTree>
    <p:extLst>
      <p:ext uri="{BB962C8B-B14F-4D97-AF65-F5344CB8AC3E}">
        <p14:creationId xmlns:p14="http://schemas.microsoft.com/office/powerpoint/2010/main" val="170729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CentralIntakeUnit.WMCHS@health.qld.org.au</a:t>
            </a:r>
          </a:p>
        </p:txBody>
      </p:sp>
      <p:sp>
        <p:nvSpPr>
          <p:cNvPr id="4" name="Slide Number Placeholder 3"/>
          <p:cNvSpPr>
            <a:spLocks noGrp="1"/>
          </p:cNvSpPr>
          <p:nvPr>
            <p:ph type="sldNum" sz="quarter" idx="5"/>
          </p:nvPr>
        </p:nvSpPr>
        <p:spPr/>
        <p:txBody>
          <a:bodyPr/>
          <a:lstStyle/>
          <a:p>
            <a:fld id="{AE4E8E9C-81EA-45DA-BD34-1CB4DC252901}" type="slidenum">
              <a:rPr lang="en-AU" smtClean="0"/>
              <a:t>15</a:t>
            </a:fld>
            <a:endParaRPr lang="en-AU"/>
          </a:p>
        </p:txBody>
      </p:sp>
    </p:spTree>
    <p:extLst>
      <p:ext uri="{BB962C8B-B14F-4D97-AF65-F5344CB8AC3E}">
        <p14:creationId xmlns:p14="http://schemas.microsoft.com/office/powerpoint/2010/main" val="324870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CentralIntakeUnit.WMCHS@health.qld.org.au</a:t>
            </a:r>
          </a:p>
          <a:p>
            <a:endParaRPr lang="en-AU"/>
          </a:p>
          <a:p>
            <a:r>
              <a:rPr lang="en-AU"/>
              <a:t>GPS have referred from adult world. </a:t>
            </a:r>
          </a:p>
          <a:p>
            <a:r>
              <a:rPr lang="en-AU"/>
              <a:t>Have had a referral from GPs in special schools. = Certain schools that have GPs sitting in school Goodna Dr </a:t>
            </a:r>
            <a:r>
              <a:rPr lang="en-AU" err="1"/>
              <a:t>Shilet</a:t>
            </a:r>
            <a:r>
              <a:rPr lang="en-AU"/>
              <a:t>. </a:t>
            </a:r>
            <a:endParaRPr lang="en-AU">
              <a:ea typeface="Calibri"/>
              <a:cs typeface="Calibri"/>
            </a:endParaRPr>
          </a:p>
          <a:p>
            <a:endParaRPr lang="en-AU"/>
          </a:p>
          <a:p>
            <a:r>
              <a:rPr lang="en-AU"/>
              <a:t>Need to be on the waitlist of </a:t>
            </a:r>
            <a:r>
              <a:rPr lang="en-AU" err="1"/>
              <a:t>paeds</a:t>
            </a:r>
            <a:r>
              <a:rPr lang="en-AU"/>
              <a:t>. </a:t>
            </a:r>
            <a:endParaRPr lang="en-AU">
              <a:ea typeface="Calibri"/>
              <a:cs typeface="Calibri"/>
            </a:endParaRPr>
          </a:p>
          <a:p>
            <a:r>
              <a:rPr lang="en-AU"/>
              <a:t>Bimonthly meeting with Sarah Townsend. Run through past her at the meeting. </a:t>
            </a:r>
            <a:endParaRPr lang="en-AU">
              <a:ea typeface="Calibri"/>
              <a:cs typeface="Calibri"/>
            </a:endParaRPr>
          </a:p>
          <a:p>
            <a:endParaRPr lang="en-AU"/>
          </a:p>
          <a:p>
            <a:r>
              <a:rPr lang="en-AU"/>
              <a:t>Complex kids </a:t>
            </a:r>
            <a:endParaRPr lang="en-AU">
              <a:ea typeface="Calibri"/>
              <a:cs typeface="Calibri"/>
            </a:endParaRPr>
          </a:p>
          <a:p>
            <a:r>
              <a:rPr lang="en-AU"/>
              <a:t>Consultive services to special schools- meet quarterly. </a:t>
            </a:r>
            <a:endParaRPr lang="en-AU">
              <a:ea typeface="Calibri"/>
              <a:cs typeface="Calibri"/>
            </a:endParaRPr>
          </a:p>
          <a:p>
            <a:endParaRPr lang="en-AU"/>
          </a:p>
          <a:p>
            <a:r>
              <a:rPr lang="en-AU"/>
              <a:t>Linkage between acute and community. </a:t>
            </a:r>
            <a:endParaRPr lang="en-AU">
              <a:ea typeface="Calibri"/>
              <a:cs typeface="Calibri"/>
            </a:endParaRPr>
          </a:p>
          <a:p>
            <a:r>
              <a:rPr lang="en-AU"/>
              <a:t>Advocate for these patients. </a:t>
            </a:r>
            <a:endParaRPr lang="en-AU">
              <a:ea typeface="Calibri"/>
              <a:cs typeface="Calibri"/>
            </a:endParaRPr>
          </a:p>
          <a:p>
            <a:endParaRPr lang="en-AU"/>
          </a:p>
          <a:p>
            <a:r>
              <a:rPr lang="en-AU"/>
              <a:t>Linkage for kids who are neurodiverse with behavioural difficulties- help with GA- make sure bloods done at the same time. </a:t>
            </a:r>
            <a:endParaRPr lang="en-AU">
              <a:ea typeface="Calibri"/>
              <a:cs typeface="Calibri"/>
            </a:endParaRPr>
          </a:p>
          <a:p>
            <a:r>
              <a:rPr lang="en-AU"/>
              <a:t>MRI and got dentist up to look in mouth. </a:t>
            </a:r>
            <a:endParaRPr lang="en-AU">
              <a:ea typeface="Calibri"/>
              <a:cs typeface="Calibri"/>
            </a:endParaRPr>
          </a:p>
          <a:p>
            <a:endParaRPr lang="en-AU"/>
          </a:p>
          <a:p>
            <a:r>
              <a:rPr lang="en-AU"/>
              <a:t>Cassie, General </a:t>
            </a:r>
            <a:r>
              <a:rPr lang="en-AU" err="1"/>
              <a:t>paed</a:t>
            </a:r>
            <a:r>
              <a:rPr lang="en-AU"/>
              <a:t>,</a:t>
            </a:r>
            <a:endParaRPr lang="en-AU">
              <a:ea typeface="Calibri"/>
              <a:cs typeface="Calibri"/>
            </a:endParaRPr>
          </a:p>
          <a:p>
            <a:r>
              <a:rPr lang="en-AU"/>
              <a:t>Fay – NDIS and disability- younger cohort. </a:t>
            </a:r>
          </a:p>
          <a:p>
            <a:endParaRPr lang="en-AU">
              <a:ea typeface="Calibri"/>
              <a:cs typeface="Calibri"/>
            </a:endParaRPr>
          </a:p>
          <a:p>
            <a:r>
              <a:rPr lang="en-AU"/>
              <a:t> 0- 18yrs and support young people with medical and or disability complexity.</a:t>
            </a:r>
          </a:p>
        </p:txBody>
      </p:sp>
      <p:sp>
        <p:nvSpPr>
          <p:cNvPr id="4" name="Slide Number Placeholder 3"/>
          <p:cNvSpPr>
            <a:spLocks noGrp="1"/>
          </p:cNvSpPr>
          <p:nvPr>
            <p:ph type="sldNum" sz="quarter" idx="5"/>
          </p:nvPr>
        </p:nvSpPr>
        <p:spPr/>
        <p:txBody>
          <a:bodyPr/>
          <a:lstStyle/>
          <a:p>
            <a:fld id="{AE4E8E9C-81EA-45DA-BD34-1CB4DC252901}" type="slidenum">
              <a:rPr lang="en-AU" smtClean="0"/>
              <a:t>16</a:t>
            </a:fld>
            <a:endParaRPr lang="en-AU"/>
          </a:p>
        </p:txBody>
      </p:sp>
    </p:spTree>
    <p:extLst>
      <p:ext uri="{BB962C8B-B14F-4D97-AF65-F5344CB8AC3E}">
        <p14:creationId xmlns:p14="http://schemas.microsoft.com/office/powerpoint/2010/main" val="209278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at this stage refer a lot to refer onto the child development team- this is based off other services where the developmental </a:t>
            </a:r>
            <a:r>
              <a:rPr lang="en-AU" err="1"/>
              <a:t>paeds</a:t>
            </a:r>
            <a:r>
              <a:rPr lang="en-AU"/>
              <a:t> are embedded in the CDS- however, in west </a:t>
            </a:r>
            <a:r>
              <a:rPr lang="en-AU" err="1"/>
              <a:t>moreton</a:t>
            </a:r>
            <a:r>
              <a:rPr lang="en-AU"/>
              <a:t> the Ipswich </a:t>
            </a:r>
            <a:r>
              <a:rPr lang="en-AU" err="1"/>
              <a:t>paed</a:t>
            </a:r>
            <a:r>
              <a:rPr lang="en-AU"/>
              <a:t> and AH CDS teams are two separate services- we aim to work together </a:t>
            </a:r>
          </a:p>
          <a:p>
            <a:endParaRPr lang="en-AU"/>
          </a:p>
          <a:p>
            <a:r>
              <a:rPr lang="en-AU"/>
              <a:t>The more information the better- clearer evidence will assist with categorisation and ensure they are categorised appropriately. </a:t>
            </a:r>
          </a:p>
          <a:p>
            <a:r>
              <a:rPr lang="en-AU"/>
              <a:t>Often not a single domain delay- link back to Child health for further developmental screening to help get supporting evidence. </a:t>
            </a:r>
          </a:p>
          <a:p>
            <a:endParaRPr lang="en-AU"/>
          </a:p>
          <a:p>
            <a:r>
              <a:rPr lang="en-AU" b="1"/>
              <a:t>Only note- Physiotherapy- still refer to </a:t>
            </a:r>
            <a:r>
              <a:rPr lang="en-AU" b="1" err="1"/>
              <a:t>paed</a:t>
            </a:r>
            <a:r>
              <a:rPr lang="en-AU" b="1"/>
              <a:t> but can accept a single domain motor referral. </a:t>
            </a:r>
          </a:p>
          <a:p>
            <a:endParaRPr lang="en-AU" b="1"/>
          </a:p>
          <a:p>
            <a:r>
              <a:rPr lang="en-AU" b="0"/>
              <a:t>Sarah Townsend. </a:t>
            </a:r>
          </a:p>
        </p:txBody>
      </p:sp>
      <p:sp>
        <p:nvSpPr>
          <p:cNvPr id="4" name="Slide Number Placeholder 3"/>
          <p:cNvSpPr>
            <a:spLocks noGrp="1"/>
          </p:cNvSpPr>
          <p:nvPr>
            <p:ph type="sldNum" sz="quarter" idx="5"/>
          </p:nvPr>
        </p:nvSpPr>
        <p:spPr/>
        <p:txBody>
          <a:bodyPr/>
          <a:lstStyle/>
          <a:p>
            <a:fld id="{AE4E8E9C-81EA-45DA-BD34-1CB4DC252901}" type="slidenum">
              <a:rPr lang="en-AU" smtClean="0"/>
              <a:t>19</a:t>
            </a:fld>
            <a:endParaRPr lang="en-AU"/>
          </a:p>
        </p:txBody>
      </p:sp>
    </p:spTree>
    <p:extLst>
      <p:ext uri="{BB962C8B-B14F-4D97-AF65-F5344CB8AC3E}">
        <p14:creationId xmlns:p14="http://schemas.microsoft.com/office/powerpoint/2010/main" val="2100449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y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6D38F4B1-EBDC-4BD8-98BE-CA047FD3F746}"/>
              </a:ext>
            </a:extLst>
          </p:cNvPr>
          <p:cNvSpPr>
            <a:spLocks noGrp="1"/>
          </p:cNvSpPr>
          <p:nvPr>
            <p:ph type="body" sz="quarter" idx="11" hasCustomPrompt="1"/>
          </p:nvPr>
        </p:nvSpPr>
        <p:spPr>
          <a:xfrm>
            <a:off x="323528" y="4581128"/>
            <a:ext cx="8157592" cy="576064"/>
          </a:xfrm>
          <a:prstGeom prst="rect">
            <a:avLst/>
          </a:prstGeom>
        </p:spPr>
        <p:txBody>
          <a:bodyPr/>
          <a:lstStyle>
            <a:lvl1pPr marL="0" indent="0">
              <a:buNone/>
              <a:defRPr sz="3000" b="0">
                <a:solidFill>
                  <a:schemeClr val="bg1"/>
                </a:solidFill>
              </a:defRPr>
            </a:lvl1pPr>
          </a:lstStyle>
          <a:p>
            <a:pPr lvl="0"/>
            <a:r>
              <a:rPr lang="en-US"/>
              <a:t>Secondary information</a:t>
            </a:r>
            <a:endParaRPr lang="en-AU"/>
          </a:p>
        </p:txBody>
      </p:sp>
      <p:sp>
        <p:nvSpPr>
          <p:cNvPr id="6" name="Text Placeholder 8">
            <a:extLst>
              <a:ext uri="{FF2B5EF4-FFF2-40B4-BE49-F238E27FC236}">
                <a16:creationId xmlns:a16="http://schemas.microsoft.com/office/drawing/2014/main" id="{F5C1F825-51A3-41F2-B29E-6E197E6B30F5}"/>
              </a:ext>
            </a:extLst>
          </p:cNvPr>
          <p:cNvSpPr>
            <a:spLocks noGrp="1"/>
          </p:cNvSpPr>
          <p:nvPr>
            <p:ph type="body" sz="quarter" idx="12" hasCustomPrompt="1"/>
          </p:nvPr>
        </p:nvSpPr>
        <p:spPr>
          <a:xfrm>
            <a:off x="323528" y="3861048"/>
            <a:ext cx="8157592" cy="576064"/>
          </a:xfrm>
          <a:prstGeom prst="rect">
            <a:avLst/>
          </a:prstGeom>
        </p:spPr>
        <p:txBody>
          <a:bodyPr/>
          <a:lstStyle>
            <a:lvl1pPr marL="0" indent="0">
              <a:buNone/>
              <a:defRPr sz="4400" b="1">
                <a:solidFill>
                  <a:schemeClr val="bg1"/>
                </a:solidFill>
              </a:defRPr>
            </a:lvl1pPr>
          </a:lstStyle>
          <a:p>
            <a:pPr lvl="0"/>
            <a:r>
              <a:rPr lang="en-US"/>
              <a:t>Title</a:t>
            </a:r>
            <a:endParaRPr lang="en-AU"/>
          </a:p>
        </p:txBody>
      </p:sp>
    </p:spTree>
    <p:extLst>
      <p:ext uri="{BB962C8B-B14F-4D97-AF65-F5344CB8AC3E}">
        <p14:creationId xmlns:p14="http://schemas.microsoft.com/office/powerpoint/2010/main" val="16650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053F73-6BCB-4246-A456-F66696626954}"/>
              </a:ext>
            </a:extLst>
          </p:cNvPr>
          <p:cNvSpPr>
            <a:spLocks noGrp="1"/>
          </p:cNvSpPr>
          <p:nvPr>
            <p:ph type="body" sz="quarter" idx="10" hasCustomPrompt="1"/>
          </p:nvPr>
        </p:nvSpPr>
        <p:spPr>
          <a:xfrm>
            <a:off x="396181" y="1556172"/>
            <a:ext cx="4823891" cy="2592908"/>
          </a:xfrm>
          <a:prstGeom prst="rect">
            <a:avLst/>
          </a:prstGeom>
        </p:spPr>
        <p:txBody>
          <a:bodyPr/>
          <a:lstStyle>
            <a:lvl1pPr marL="0" indent="0">
              <a:spcAft>
                <a:spcPts val="600"/>
              </a:spcAft>
              <a:buFont typeface="Arial" panose="020B0604020202020204" pitchFamily="34" charset="0"/>
              <a:buNone/>
              <a:defRPr sz="1600">
                <a:solidFill>
                  <a:srgbClr val="303D54"/>
                </a:solidFill>
                <a:latin typeface="+mn-lt"/>
              </a:defRPr>
            </a:lvl1pPr>
          </a:lstStyle>
          <a:p>
            <a:pPr lvl="0"/>
            <a:r>
              <a:rPr lang="en-AU"/>
              <a:t>I would like to acknowledge and pay my respects to the </a:t>
            </a:r>
            <a:r>
              <a:rPr lang="en-AU" err="1"/>
              <a:t>Jagera</a:t>
            </a:r>
            <a:r>
              <a:rPr lang="en-AU"/>
              <a:t> (jag-</a:t>
            </a:r>
            <a:r>
              <a:rPr lang="en-AU" err="1"/>
              <a:t>er</a:t>
            </a:r>
            <a:r>
              <a:rPr lang="en-AU"/>
              <a:t>-a), </a:t>
            </a:r>
            <a:r>
              <a:rPr lang="en-AU" err="1"/>
              <a:t>Yuggera</a:t>
            </a:r>
            <a:r>
              <a:rPr lang="en-AU"/>
              <a:t> (</a:t>
            </a:r>
            <a:r>
              <a:rPr lang="en-AU" err="1"/>
              <a:t>yug</a:t>
            </a:r>
            <a:r>
              <a:rPr lang="en-AU"/>
              <a:t>-</a:t>
            </a:r>
            <a:r>
              <a:rPr lang="en-AU" err="1"/>
              <a:t>er</a:t>
            </a:r>
            <a:r>
              <a:rPr lang="en-AU"/>
              <a:t>-a) and </a:t>
            </a:r>
            <a:r>
              <a:rPr lang="en-AU" err="1"/>
              <a:t>Ugarapul</a:t>
            </a:r>
            <a:r>
              <a:rPr lang="en-AU"/>
              <a:t> (U-</a:t>
            </a:r>
            <a:r>
              <a:rPr lang="en-AU" err="1"/>
              <a:t>ga</a:t>
            </a:r>
            <a:r>
              <a:rPr lang="en-AU"/>
              <a:t>-ra-</a:t>
            </a:r>
            <a:r>
              <a:rPr lang="en-AU" err="1"/>
              <a:t>pul</a:t>
            </a:r>
            <a:r>
              <a:rPr lang="en-AU"/>
              <a:t>) Peoples, the Traditional Owners and Custodians of the land on which we are meeting today and recognise their continuing connection to land, waters and community.</a:t>
            </a:r>
          </a:p>
          <a:p>
            <a:pPr lvl="0"/>
            <a:r>
              <a:rPr lang="en-AU"/>
              <a:t>I would like to pay my respects to elders’ past, present and emerging.</a:t>
            </a:r>
          </a:p>
          <a:p>
            <a:pPr lvl="0"/>
            <a:endParaRPr lang="en-AU"/>
          </a:p>
        </p:txBody>
      </p:sp>
      <p:sp>
        <p:nvSpPr>
          <p:cNvPr id="9" name="Text Placeholder 8">
            <a:extLst>
              <a:ext uri="{FF2B5EF4-FFF2-40B4-BE49-F238E27FC236}">
                <a16:creationId xmlns:a16="http://schemas.microsoft.com/office/drawing/2014/main" id="{CCAE648F-6B39-4DA6-9616-9B3177C4172C}"/>
              </a:ext>
            </a:extLst>
          </p:cNvPr>
          <p:cNvSpPr>
            <a:spLocks noGrp="1"/>
          </p:cNvSpPr>
          <p:nvPr>
            <p:ph type="body" sz="quarter" idx="11" hasCustomPrompt="1"/>
          </p:nvPr>
        </p:nvSpPr>
        <p:spPr>
          <a:xfrm>
            <a:off x="395536" y="765175"/>
            <a:ext cx="8157592" cy="630238"/>
          </a:xfrm>
          <a:prstGeom prst="rect">
            <a:avLst/>
          </a:prstGeom>
        </p:spPr>
        <p:txBody>
          <a:bodyPr/>
          <a:lstStyle>
            <a:lvl1pPr marL="0" indent="0">
              <a:buNone/>
              <a:defRPr sz="2600" b="1">
                <a:solidFill>
                  <a:srgbClr val="0A9892"/>
                </a:solidFill>
              </a:defRPr>
            </a:lvl1pPr>
          </a:lstStyle>
          <a:p>
            <a:pPr lvl="0"/>
            <a:r>
              <a:rPr lang="en-US"/>
              <a:t>Acknowledgement of Traditional Owners</a:t>
            </a:r>
            <a:endParaRPr lang="en-AU"/>
          </a:p>
        </p:txBody>
      </p:sp>
      <p:sp>
        <p:nvSpPr>
          <p:cNvPr id="2" name="Rectangle 1">
            <a:extLst>
              <a:ext uri="{FF2B5EF4-FFF2-40B4-BE49-F238E27FC236}">
                <a16:creationId xmlns:a16="http://schemas.microsoft.com/office/drawing/2014/main" id="{24451AB8-6164-471A-A81D-E52002341FA3}"/>
              </a:ext>
            </a:extLst>
          </p:cNvPr>
          <p:cNvSpPr/>
          <p:nvPr userDrawn="1"/>
        </p:nvSpPr>
        <p:spPr>
          <a:xfrm>
            <a:off x="395536" y="5148481"/>
            <a:ext cx="8229600" cy="584775"/>
          </a:xfrm>
          <a:prstGeom prst="rect">
            <a:avLst/>
          </a:prstGeom>
        </p:spPr>
        <p:txBody>
          <a:bodyPr wrap="square">
            <a:spAutoFit/>
          </a:bodyPr>
          <a:lstStyle/>
          <a:p>
            <a:pPr lvl="0"/>
            <a:r>
              <a:rPr lang="en-AU" sz="1600">
                <a:solidFill>
                  <a:srgbClr val="303D54"/>
                </a:solidFill>
              </a:rPr>
              <a:t>I would also like to take this opportunity to acknowledge those here today who are living with a mental illness, and those providing care to people with a mental illness.</a:t>
            </a:r>
          </a:p>
        </p:txBody>
      </p:sp>
      <p:sp>
        <p:nvSpPr>
          <p:cNvPr id="5" name="Text Placeholder 8">
            <a:extLst>
              <a:ext uri="{FF2B5EF4-FFF2-40B4-BE49-F238E27FC236}">
                <a16:creationId xmlns:a16="http://schemas.microsoft.com/office/drawing/2014/main" id="{F24EF06E-1A52-4557-81A2-392D4FA5B863}"/>
              </a:ext>
            </a:extLst>
          </p:cNvPr>
          <p:cNvSpPr>
            <a:spLocks noGrp="1"/>
          </p:cNvSpPr>
          <p:nvPr>
            <p:ph type="body" sz="quarter" idx="12" hasCustomPrompt="1"/>
          </p:nvPr>
        </p:nvSpPr>
        <p:spPr>
          <a:xfrm>
            <a:off x="421196" y="4356393"/>
            <a:ext cx="8229600" cy="630238"/>
          </a:xfrm>
          <a:prstGeom prst="rect">
            <a:avLst/>
          </a:prstGeom>
        </p:spPr>
        <p:txBody>
          <a:bodyPr/>
          <a:lstStyle>
            <a:lvl1pPr marL="0" indent="0">
              <a:buNone/>
              <a:defRPr sz="2600" b="1">
                <a:solidFill>
                  <a:srgbClr val="0A9892"/>
                </a:solidFill>
              </a:defRPr>
            </a:lvl1pPr>
          </a:lstStyle>
          <a:p>
            <a:pPr lvl="0"/>
            <a:r>
              <a:rPr lang="en-US"/>
              <a:t>Mental Health Acknowledgement</a:t>
            </a:r>
            <a:endParaRPr lang="en-AU"/>
          </a:p>
        </p:txBody>
      </p:sp>
      <p:pic>
        <p:nvPicPr>
          <p:cNvPr id="6" name="Picture 19" descr="K:\Communications &amp; Media\2018\Design\Jobs\2018069 Staff Forum Promotion\Design\Powerpoint\2018069 Staff Forum Promotion Powerpoint 2018-03-01_01 LMK2.jpg">
            <a:extLst>
              <a:ext uri="{FF2B5EF4-FFF2-40B4-BE49-F238E27FC236}">
                <a16:creationId xmlns:a16="http://schemas.microsoft.com/office/drawing/2014/main" id="{A8CB0172-C044-4971-9008-AE43F76FA48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52046" r="81100" b="28328"/>
          <a:stretch>
            <a:fillRect/>
          </a:stretch>
        </p:blipFill>
        <p:spPr bwMode="auto">
          <a:xfrm>
            <a:off x="7164288" y="1700213"/>
            <a:ext cx="172878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K:\Communications &amp; Media\2018\Design\Jobs\2018069 Staff Forum Promotion\Design\Powerpoint\2018069 Staff Forum Promotion Powerpoint 2018-03-01_01 LMK2.jpg">
            <a:extLst>
              <a:ext uri="{FF2B5EF4-FFF2-40B4-BE49-F238E27FC236}">
                <a16:creationId xmlns:a16="http://schemas.microsoft.com/office/drawing/2014/main" id="{5CF54556-5DD5-42CE-828E-D8A3364EF29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8173" t="48572" r="67592" b="28328"/>
          <a:stretch>
            <a:fillRect/>
          </a:stretch>
        </p:blipFill>
        <p:spPr bwMode="auto">
          <a:xfrm>
            <a:off x="5436096" y="1341438"/>
            <a:ext cx="13017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K:\Communications &amp; Media\2018\Design\Jobs\2018069 Staff Forum Promotion\Design\Powerpoint\2018069 Staff Forum Promotion Powerpoint 2018-03-01_01 LMK2.jpg">
            <a:extLst>
              <a:ext uri="{FF2B5EF4-FFF2-40B4-BE49-F238E27FC236}">
                <a16:creationId xmlns:a16="http://schemas.microsoft.com/office/drawing/2014/main" id="{5297971D-7A7B-42CE-82EB-7CF0911F45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2484" t="52763" r="50191" b="28328"/>
          <a:stretch>
            <a:fillRect/>
          </a:stretch>
        </p:blipFill>
        <p:spPr bwMode="auto">
          <a:xfrm>
            <a:off x="6444059" y="2852093"/>
            <a:ext cx="15843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053F73-6BCB-4246-A456-F66696626954}"/>
              </a:ext>
            </a:extLst>
          </p:cNvPr>
          <p:cNvSpPr>
            <a:spLocks noGrp="1"/>
          </p:cNvSpPr>
          <p:nvPr>
            <p:ph type="body" sz="quarter" idx="10" hasCustomPrompt="1"/>
          </p:nvPr>
        </p:nvSpPr>
        <p:spPr>
          <a:xfrm>
            <a:off x="396180" y="1556172"/>
            <a:ext cx="8156948" cy="3889052"/>
          </a:xfrm>
          <a:prstGeom prst="rect">
            <a:avLst/>
          </a:prstGeom>
        </p:spPr>
        <p:txBody>
          <a:bodyPr/>
          <a:lstStyle>
            <a:lvl1pPr marL="342900" indent="-342900">
              <a:spcAft>
                <a:spcPts val="600"/>
              </a:spcAft>
              <a:buFont typeface="Arial" panose="020B0604020202020204" pitchFamily="34" charset="0"/>
              <a:buChar char="•"/>
              <a:defRPr sz="1600">
                <a:solidFill>
                  <a:srgbClr val="303D54"/>
                </a:solidFill>
                <a:latin typeface="+mn-lt"/>
              </a:defRPr>
            </a:lvl1pPr>
          </a:lstStyle>
          <a:p>
            <a:pPr marL="0" lvl="0" indent="0">
              <a:spcAft>
                <a:spcPts val="600"/>
              </a:spcAft>
              <a:buNone/>
            </a:pPr>
            <a:r>
              <a:rPr lang="en-US" sz="2000"/>
              <a:t>Lorem ipsum dolor sit </a:t>
            </a:r>
            <a:r>
              <a:rPr lang="en-US" sz="2000" err="1"/>
              <a:t>amet</a:t>
            </a:r>
            <a:r>
              <a:rPr lang="en-US" sz="2000"/>
              <a:t>, </a:t>
            </a:r>
            <a:r>
              <a:rPr lang="en-US" sz="2000" err="1"/>
              <a:t>consectetur</a:t>
            </a:r>
            <a:r>
              <a:rPr lang="en-US" sz="2000"/>
              <a:t> </a:t>
            </a:r>
            <a:r>
              <a:rPr lang="en-US" sz="2000" err="1"/>
              <a:t>adipiscing</a:t>
            </a:r>
            <a:r>
              <a:rPr lang="en-US" sz="2000"/>
              <a:t> </a:t>
            </a:r>
            <a:r>
              <a:rPr lang="en-US" sz="2000" err="1"/>
              <a:t>elit</a:t>
            </a:r>
            <a:r>
              <a:rPr lang="en-US" sz="2000"/>
              <a:t>, </a:t>
            </a:r>
            <a:r>
              <a:rPr lang="en-US" sz="2000" err="1"/>
              <a:t>sed</a:t>
            </a:r>
            <a:r>
              <a:rPr lang="en-US" sz="2000"/>
              <a:t> do </a:t>
            </a:r>
            <a:r>
              <a:rPr lang="en-US" sz="2000" err="1"/>
              <a:t>eiusmod</a:t>
            </a:r>
            <a:r>
              <a:rPr lang="en-US" sz="2000"/>
              <a:t> </a:t>
            </a:r>
            <a:r>
              <a:rPr lang="en-US" sz="2000" err="1"/>
              <a:t>tempor</a:t>
            </a:r>
            <a:r>
              <a:rPr lang="en-US" sz="2000"/>
              <a:t> </a:t>
            </a:r>
            <a:r>
              <a:rPr lang="en-US" sz="2000" err="1"/>
              <a:t>incididunt</a:t>
            </a:r>
            <a:r>
              <a:rPr lang="en-US" sz="2000"/>
              <a:t> </a:t>
            </a:r>
            <a:r>
              <a:rPr lang="en-US" sz="2000" err="1"/>
              <a:t>ut</a:t>
            </a:r>
            <a:r>
              <a:rPr lang="en-US" sz="2000"/>
              <a:t> </a:t>
            </a:r>
            <a:r>
              <a:rPr lang="en-US" sz="2000" err="1"/>
              <a:t>labore</a:t>
            </a:r>
            <a:r>
              <a:rPr lang="en-US" sz="2000"/>
              <a:t> et dolore magna </a:t>
            </a:r>
            <a:r>
              <a:rPr lang="en-US" sz="2000" err="1"/>
              <a:t>aliqua</a:t>
            </a:r>
            <a:r>
              <a:rPr lang="en-US" sz="2000"/>
              <a:t>.</a:t>
            </a:r>
          </a:p>
          <a:p>
            <a:pPr lvl="0">
              <a:spcAft>
                <a:spcPts val="600"/>
              </a:spcAft>
            </a:pPr>
            <a:r>
              <a:rPr lang="en-US" sz="2000"/>
              <a:t>List item</a:t>
            </a:r>
          </a:p>
          <a:p>
            <a:pPr lvl="0">
              <a:spcAft>
                <a:spcPts val="600"/>
              </a:spcAft>
            </a:pPr>
            <a:r>
              <a:rPr lang="en-US" sz="2000"/>
              <a:t>List item</a:t>
            </a:r>
          </a:p>
          <a:p>
            <a:pPr lvl="0">
              <a:spcAft>
                <a:spcPts val="600"/>
              </a:spcAft>
            </a:pPr>
            <a:r>
              <a:rPr lang="en-US" sz="2000"/>
              <a:t>List item</a:t>
            </a:r>
          </a:p>
          <a:p>
            <a:pPr lvl="0">
              <a:spcAft>
                <a:spcPts val="600"/>
              </a:spcAft>
            </a:pPr>
            <a:r>
              <a:rPr lang="en-US" sz="2000"/>
              <a:t>List item</a:t>
            </a:r>
          </a:p>
          <a:p>
            <a:pPr marL="0" lvl="0" indent="0">
              <a:spcAft>
                <a:spcPts val="600"/>
              </a:spcAft>
              <a:buNone/>
            </a:pPr>
            <a:r>
              <a:rPr lang="en-US" sz="2000" err="1"/>
              <a:t>Ut</a:t>
            </a:r>
            <a:r>
              <a:rPr lang="en-US" sz="2000"/>
              <a:t> </a:t>
            </a:r>
            <a:r>
              <a:rPr lang="en-US" sz="2000" err="1"/>
              <a:t>enim</a:t>
            </a:r>
            <a:r>
              <a:rPr lang="en-US" sz="2000"/>
              <a:t> ad minim </a:t>
            </a:r>
            <a:r>
              <a:rPr lang="en-US" sz="2000" err="1"/>
              <a:t>veniam</a:t>
            </a:r>
            <a:r>
              <a:rPr lang="en-US" sz="2000"/>
              <a:t>, </a:t>
            </a:r>
            <a:r>
              <a:rPr lang="en-US" sz="2000" err="1"/>
              <a:t>quis</a:t>
            </a:r>
            <a:r>
              <a:rPr lang="en-US" sz="2000"/>
              <a:t> </a:t>
            </a:r>
            <a:r>
              <a:rPr lang="en-US" sz="2000" err="1"/>
              <a:t>nostrud</a:t>
            </a:r>
            <a:r>
              <a:rPr lang="en-US" sz="2000"/>
              <a:t> exercitation </a:t>
            </a:r>
            <a:r>
              <a:rPr lang="en-US" sz="2000" err="1"/>
              <a:t>ullamco</a:t>
            </a:r>
            <a:r>
              <a:rPr lang="en-US" sz="2000"/>
              <a:t> </a:t>
            </a:r>
            <a:r>
              <a:rPr lang="en-US" sz="2000" err="1"/>
              <a:t>laboris</a:t>
            </a:r>
            <a:r>
              <a:rPr lang="en-US" sz="2000"/>
              <a:t> nisi </a:t>
            </a:r>
            <a:r>
              <a:rPr lang="en-US" sz="2000" err="1"/>
              <a:t>ut</a:t>
            </a:r>
            <a:r>
              <a:rPr lang="en-US" sz="2000"/>
              <a:t> </a:t>
            </a:r>
            <a:r>
              <a:rPr lang="en-US" sz="2000" err="1"/>
              <a:t>aliquip</a:t>
            </a:r>
            <a:r>
              <a:rPr lang="en-US" sz="2000"/>
              <a:t> ex </a:t>
            </a:r>
            <a:r>
              <a:rPr lang="en-US" sz="2000" err="1"/>
              <a:t>ea</a:t>
            </a:r>
            <a:r>
              <a:rPr lang="en-US" sz="2000"/>
              <a:t> </a:t>
            </a:r>
            <a:r>
              <a:rPr lang="en-US" sz="2000" err="1"/>
              <a:t>commodo</a:t>
            </a:r>
            <a:r>
              <a:rPr lang="en-US" sz="2000"/>
              <a:t> </a:t>
            </a:r>
            <a:r>
              <a:rPr lang="en-US" sz="2000" err="1"/>
              <a:t>consequat</a:t>
            </a:r>
            <a:r>
              <a:rPr lang="en-US" sz="2000"/>
              <a:t>. </a:t>
            </a:r>
          </a:p>
          <a:p>
            <a:pPr lvl="0"/>
            <a:endParaRPr lang="en-AU"/>
          </a:p>
        </p:txBody>
      </p:sp>
      <p:sp>
        <p:nvSpPr>
          <p:cNvPr id="9" name="Text Placeholder 8">
            <a:extLst>
              <a:ext uri="{FF2B5EF4-FFF2-40B4-BE49-F238E27FC236}">
                <a16:creationId xmlns:a16="http://schemas.microsoft.com/office/drawing/2014/main" id="{CCAE648F-6B39-4DA6-9616-9B3177C4172C}"/>
              </a:ext>
            </a:extLst>
          </p:cNvPr>
          <p:cNvSpPr>
            <a:spLocks noGrp="1"/>
          </p:cNvSpPr>
          <p:nvPr>
            <p:ph type="body" sz="quarter" idx="11" hasCustomPrompt="1"/>
          </p:nvPr>
        </p:nvSpPr>
        <p:spPr>
          <a:xfrm>
            <a:off x="395536" y="765175"/>
            <a:ext cx="8157592" cy="630238"/>
          </a:xfrm>
          <a:prstGeom prst="rect">
            <a:avLst/>
          </a:prstGeom>
        </p:spPr>
        <p:txBody>
          <a:bodyPr/>
          <a:lstStyle>
            <a:lvl1pPr marL="0" indent="0">
              <a:buNone/>
              <a:defRPr sz="2600" b="1">
                <a:solidFill>
                  <a:srgbClr val="0A9892"/>
                </a:solidFill>
              </a:defRPr>
            </a:lvl1pPr>
          </a:lstStyle>
          <a:p>
            <a:pPr lvl="0"/>
            <a:r>
              <a:rPr lang="en-US"/>
              <a:t>1-Column layout</a:t>
            </a:r>
            <a:endParaRPr lang="en-AU"/>
          </a:p>
        </p:txBody>
      </p:sp>
    </p:spTree>
    <p:extLst>
      <p:ext uri="{BB962C8B-B14F-4D97-AF65-F5344CB8AC3E}">
        <p14:creationId xmlns:p14="http://schemas.microsoft.com/office/powerpoint/2010/main" val="118862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B461EFE-C877-4143-AD01-C17A12F97EE6}"/>
              </a:ext>
            </a:extLst>
          </p:cNvPr>
          <p:cNvSpPr>
            <a:spLocks noGrp="1"/>
          </p:cNvSpPr>
          <p:nvPr>
            <p:ph type="body" sz="quarter" idx="10" hasCustomPrompt="1"/>
          </p:nvPr>
        </p:nvSpPr>
        <p:spPr>
          <a:xfrm>
            <a:off x="395536" y="1556172"/>
            <a:ext cx="8157592" cy="3889052"/>
          </a:xfrm>
          <a:prstGeom prst="rect">
            <a:avLst/>
          </a:prstGeom>
        </p:spPr>
        <p:txBody>
          <a:bodyPr numCol="2" spcCol="720000"/>
          <a:lstStyle>
            <a:lvl1pPr marL="342900" indent="-342900">
              <a:spcAft>
                <a:spcPts val="600"/>
              </a:spcAft>
              <a:buFont typeface="Arial" panose="020B0604020202020204" pitchFamily="34" charset="0"/>
              <a:buChar char="•"/>
              <a:defRPr sz="1600">
                <a:solidFill>
                  <a:srgbClr val="303D54"/>
                </a:solidFill>
                <a:latin typeface="+mn-lt"/>
              </a:defRPr>
            </a:lvl1pPr>
          </a:lstStyle>
          <a:p>
            <a:pPr marL="0" lvl="0" indent="0">
              <a:spcAft>
                <a:spcPts val="600"/>
              </a:spcAft>
              <a:buNone/>
            </a:pPr>
            <a:r>
              <a:rPr lang="en-US" sz="2000"/>
              <a:t>Lorem ipsum dolor sit </a:t>
            </a:r>
            <a:r>
              <a:rPr lang="en-US" sz="2000" err="1"/>
              <a:t>amet</a:t>
            </a:r>
            <a:r>
              <a:rPr lang="en-US" sz="2000"/>
              <a:t>, </a:t>
            </a:r>
            <a:r>
              <a:rPr lang="en-US" sz="2000" err="1"/>
              <a:t>consectetur</a:t>
            </a:r>
            <a:r>
              <a:rPr lang="en-US" sz="2000"/>
              <a:t> </a:t>
            </a:r>
            <a:r>
              <a:rPr lang="en-US" sz="2000" err="1"/>
              <a:t>adipiscing</a:t>
            </a:r>
            <a:r>
              <a:rPr lang="en-US" sz="2000"/>
              <a:t> </a:t>
            </a:r>
            <a:r>
              <a:rPr lang="en-US" sz="2000" err="1"/>
              <a:t>elit</a:t>
            </a:r>
            <a:r>
              <a:rPr lang="en-US" sz="2000"/>
              <a:t>, </a:t>
            </a:r>
            <a:r>
              <a:rPr lang="en-US" sz="2000" err="1"/>
              <a:t>sed</a:t>
            </a:r>
            <a:r>
              <a:rPr lang="en-US" sz="2000"/>
              <a:t> do </a:t>
            </a:r>
            <a:r>
              <a:rPr lang="en-US" sz="2000" err="1"/>
              <a:t>eiusmod</a:t>
            </a:r>
            <a:r>
              <a:rPr lang="en-US" sz="2000"/>
              <a:t> </a:t>
            </a:r>
            <a:r>
              <a:rPr lang="en-US" sz="2000" err="1"/>
              <a:t>tempor</a:t>
            </a:r>
            <a:r>
              <a:rPr lang="en-US" sz="2000"/>
              <a:t> </a:t>
            </a:r>
            <a:r>
              <a:rPr lang="en-US" sz="2000" err="1"/>
              <a:t>incididunt</a:t>
            </a:r>
            <a:r>
              <a:rPr lang="en-US" sz="2000"/>
              <a:t> </a:t>
            </a:r>
            <a:r>
              <a:rPr lang="en-US" sz="2000" err="1"/>
              <a:t>ut</a:t>
            </a:r>
            <a:r>
              <a:rPr lang="en-US" sz="2000"/>
              <a:t> </a:t>
            </a:r>
            <a:r>
              <a:rPr lang="en-US" sz="2000" err="1"/>
              <a:t>labore</a:t>
            </a:r>
            <a:r>
              <a:rPr lang="en-US" sz="2000"/>
              <a:t> et dolore magna </a:t>
            </a:r>
            <a:r>
              <a:rPr lang="en-US" sz="2000" err="1"/>
              <a:t>aliqua</a:t>
            </a:r>
            <a:r>
              <a:rPr lang="en-US" sz="2000"/>
              <a:t>.</a:t>
            </a:r>
          </a:p>
          <a:p>
            <a:pPr lvl="0">
              <a:spcAft>
                <a:spcPts val="600"/>
              </a:spcAft>
            </a:pPr>
            <a:r>
              <a:rPr lang="en-US" sz="2000"/>
              <a:t>List item</a:t>
            </a:r>
          </a:p>
          <a:p>
            <a:pPr lvl="0">
              <a:spcAft>
                <a:spcPts val="600"/>
              </a:spcAft>
            </a:pPr>
            <a:r>
              <a:rPr lang="en-US" sz="2000"/>
              <a:t>List item</a:t>
            </a:r>
          </a:p>
          <a:p>
            <a:pPr lvl="0">
              <a:spcAft>
                <a:spcPts val="600"/>
              </a:spcAft>
            </a:pPr>
            <a:r>
              <a:rPr lang="en-US" sz="2000"/>
              <a:t>List item</a:t>
            </a:r>
          </a:p>
          <a:p>
            <a:pPr lvl="0">
              <a:spcAft>
                <a:spcPts val="600"/>
              </a:spcAft>
            </a:pPr>
            <a:r>
              <a:rPr lang="en-US" sz="2000"/>
              <a:t>List item</a:t>
            </a:r>
          </a:p>
          <a:p>
            <a:pPr marL="0" lvl="0" indent="0">
              <a:spcAft>
                <a:spcPts val="600"/>
              </a:spcAft>
              <a:buNone/>
            </a:pPr>
            <a:r>
              <a:rPr lang="en-US" sz="2000" err="1"/>
              <a:t>Ut</a:t>
            </a:r>
            <a:r>
              <a:rPr lang="en-US" sz="2000"/>
              <a:t> </a:t>
            </a:r>
            <a:r>
              <a:rPr lang="en-US" sz="2000" err="1"/>
              <a:t>enim</a:t>
            </a:r>
            <a:r>
              <a:rPr lang="en-US" sz="2000"/>
              <a:t> ad minim </a:t>
            </a:r>
            <a:r>
              <a:rPr lang="en-US" sz="2000" err="1"/>
              <a:t>veniam</a:t>
            </a:r>
            <a:r>
              <a:rPr lang="en-US" sz="2000"/>
              <a:t>, </a:t>
            </a:r>
            <a:r>
              <a:rPr lang="en-US" sz="2000" err="1"/>
              <a:t>quis</a:t>
            </a:r>
            <a:r>
              <a:rPr lang="en-US" sz="2000"/>
              <a:t> </a:t>
            </a:r>
            <a:r>
              <a:rPr lang="en-US" sz="2000" err="1"/>
              <a:t>nostrud</a:t>
            </a:r>
            <a:r>
              <a:rPr lang="en-US" sz="2000"/>
              <a:t> exercitation </a:t>
            </a:r>
            <a:r>
              <a:rPr lang="en-US" sz="2000" err="1"/>
              <a:t>ullamco</a:t>
            </a:r>
            <a:r>
              <a:rPr lang="en-US" sz="2000"/>
              <a:t> </a:t>
            </a:r>
            <a:r>
              <a:rPr lang="en-US" sz="2000" err="1"/>
              <a:t>laboris</a:t>
            </a:r>
            <a:r>
              <a:rPr lang="en-US" sz="2000"/>
              <a:t> nisi </a:t>
            </a:r>
            <a:r>
              <a:rPr lang="en-US" sz="2000" err="1"/>
              <a:t>ut</a:t>
            </a:r>
            <a:r>
              <a:rPr lang="en-US" sz="2000"/>
              <a:t> </a:t>
            </a:r>
            <a:r>
              <a:rPr lang="en-US" sz="2000" err="1"/>
              <a:t>aliquip</a:t>
            </a:r>
            <a:r>
              <a:rPr lang="en-US" sz="2000"/>
              <a:t> ex </a:t>
            </a:r>
            <a:r>
              <a:rPr lang="en-US" sz="2000" err="1"/>
              <a:t>ea</a:t>
            </a:r>
            <a:r>
              <a:rPr lang="en-US" sz="2000"/>
              <a:t> </a:t>
            </a:r>
            <a:r>
              <a:rPr lang="en-US" sz="2000" err="1"/>
              <a:t>commodo</a:t>
            </a:r>
            <a:r>
              <a:rPr lang="en-US" sz="2000"/>
              <a:t> </a:t>
            </a:r>
            <a:r>
              <a:rPr lang="en-US" sz="2000" err="1"/>
              <a:t>consequat</a:t>
            </a:r>
            <a:r>
              <a:rPr lang="en-US" sz="2000"/>
              <a:t>. </a:t>
            </a:r>
          </a:p>
          <a:p>
            <a:pPr lvl="0"/>
            <a:endParaRPr lang="en-AU"/>
          </a:p>
        </p:txBody>
      </p:sp>
      <p:sp>
        <p:nvSpPr>
          <p:cNvPr id="8" name="Text Placeholder 8">
            <a:extLst>
              <a:ext uri="{FF2B5EF4-FFF2-40B4-BE49-F238E27FC236}">
                <a16:creationId xmlns:a16="http://schemas.microsoft.com/office/drawing/2014/main" id="{B423AC3E-DBC2-4387-A09C-164307FFCE08}"/>
              </a:ext>
            </a:extLst>
          </p:cNvPr>
          <p:cNvSpPr>
            <a:spLocks noGrp="1"/>
          </p:cNvSpPr>
          <p:nvPr>
            <p:ph type="body" sz="quarter" idx="11" hasCustomPrompt="1"/>
          </p:nvPr>
        </p:nvSpPr>
        <p:spPr>
          <a:xfrm>
            <a:off x="395536" y="765175"/>
            <a:ext cx="8157592" cy="630238"/>
          </a:xfrm>
          <a:prstGeom prst="rect">
            <a:avLst/>
          </a:prstGeom>
        </p:spPr>
        <p:txBody>
          <a:bodyPr/>
          <a:lstStyle>
            <a:lvl1pPr marL="0" indent="0">
              <a:buNone/>
              <a:defRPr sz="2600" b="1">
                <a:solidFill>
                  <a:srgbClr val="0A9892"/>
                </a:solidFill>
              </a:defRPr>
            </a:lvl1pPr>
          </a:lstStyle>
          <a:p>
            <a:pPr lvl="0"/>
            <a:r>
              <a:rPr lang="en-US"/>
              <a:t>2-Column layout</a:t>
            </a:r>
            <a:endParaRPr lang="en-AU"/>
          </a:p>
        </p:txBody>
      </p:sp>
    </p:spTree>
    <p:extLst>
      <p:ext uri="{BB962C8B-B14F-4D97-AF65-F5344CB8AC3E}">
        <p14:creationId xmlns:p14="http://schemas.microsoft.com/office/powerpoint/2010/main" val="402636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CD5D55C-60C4-4235-AA77-BE0DC744D13B}"/>
              </a:ext>
            </a:extLst>
          </p:cNvPr>
          <p:cNvSpPr>
            <a:spLocks noGrp="1"/>
          </p:cNvSpPr>
          <p:nvPr>
            <p:ph type="body" sz="quarter" idx="10" hasCustomPrompt="1"/>
          </p:nvPr>
        </p:nvSpPr>
        <p:spPr>
          <a:xfrm>
            <a:off x="395536" y="1556172"/>
            <a:ext cx="4104456" cy="3889052"/>
          </a:xfrm>
          <a:prstGeom prst="rect">
            <a:avLst/>
          </a:prstGeom>
        </p:spPr>
        <p:txBody>
          <a:bodyPr numCol="1" spcCol="0"/>
          <a:lstStyle>
            <a:lvl1pPr marL="342900" indent="-342900">
              <a:spcAft>
                <a:spcPts val="600"/>
              </a:spcAft>
              <a:buFont typeface="Arial" panose="020B0604020202020204" pitchFamily="34" charset="0"/>
              <a:buChar char="•"/>
              <a:defRPr sz="1600">
                <a:solidFill>
                  <a:srgbClr val="303D54"/>
                </a:solidFill>
                <a:latin typeface="+mn-lt"/>
              </a:defRPr>
            </a:lvl1pPr>
          </a:lstStyle>
          <a:p>
            <a:pPr marL="0" lvl="0" indent="0">
              <a:spcAft>
                <a:spcPts val="600"/>
              </a:spcAft>
              <a:buNone/>
            </a:pPr>
            <a:r>
              <a:rPr lang="en-US" sz="2000"/>
              <a:t>Lorem ipsum dolor sit </a:t>
            </a:r>
            <a:r>
              <a:rPr lang="en-US" sz="2000" err="1"/>
              <a:t>amet</a:t>
            </a:r>
            <a:r>
              <a:rPr lang="en-US" sz="2000"/>
              <a:t>, </a:t>
            </a:r>
            <a:r>
              <a:rPr lang="en-US" sz="2000" err="1"/>
              <a:t>consectetur</a:t>
            </a:r>
            <a:r>
              <a:rPr lang="en-US" sz="2000"/>
              <a:t> </a:t>
            </a:r>
            <a:r>
              <a:rPr lang="en-US" sz="2000" err="1"/>
              <a:t>adipiscing</a:t>
            </a:r>
            <a:r>
              <a:rPr lang="en-US" sz="2000"/>
              <a:t> </a:t>
            </a:r>
            <a:r>
              <a:rPr lang="en-US" sz="2000" err="1"/>
              <a:t>elit</a:t>
            </a:r>
            <a:r>
              <a:rPr lang="en-US" sz="2000"/>
              <a:t>, </a:t>
            </a:r>
            <a:r>
              <a:rPr lang="en-US" sz="2000" err="1"/>
              <a:t>sed</a:t>
            </a:r>
            <a:r>
              <a:rPr lang="en-US" sz="2000"/>
              <a:t> do </a:t>
            </a:r>
            <a:r>
              <a:rPr lang="en-US" sz="2000" err="1"/>
              <a:t>eiusmod</a:t>
            </a:r>
            <a:r>
              <a:rPr lang="en-US" sz="2000"/>
              <a:t> </a:t>
            </a:r>
            <a:r>
              <a:rPr lang="en-US" sz="2000" err="1"/>
              <a:t>tempor</a:t>
            </a:r>
            <a:r>
              <a:rPr lang="en-US" sz="2000"/>
              <a:t> </a:t>
            </a:r>
            <a:r>
              <a:rPr lang="en-US" sz="2000" err="1"/>
              <a:t>incididunt</a:t>
            </a:r>
            <a:r>
              <a:rPr lang="en-US" sz="2000"/>
              <a:t> </a:t>
            </a:r>
            <a:r>
              <a:rPr lang="en-US" sz="2000" err="1"/>
              <a:t>ut</a:t>
            </a:r>
            <a:r>
              <a:rPr lang="en-US" sz="2000"/>
              <a:t> </a:t>
            </a:r>
            <a:r>
              <a:rPr lang="en-US" sz="2000" err="1"/>
              <a:t>labore</a:t>
            </a:r>
            <a:r>
              <a:rPr lang="en-US" sz="2000"/>
              <a:t> et dolore magna </a:t>
            </a:r>
            <a:r>
              <a:rPr lang="en-US" sz="2000" err="1"/>
              <a:t>aliqua</a:t>
            </a:r>
            <a:r>
              <a:rPr lang="en-US" sz="2000"/>
              <a:t>.</a:t>
            </a:r>
          </a:p>
          <a:p>
            <a:pPr lvl="0">
              <a:spcAft>
                <a:spcPts val="600"/>
              </a:spcAft>
            </a:pPr>
            <a:r>
              <a:rPr lang="en-US" sz="2000"/>
              <a:t>List item</a:t>
            </a:r>
          </a:p>
          <a:p>
            <a:pPr lvl="0">
              <a:spcAft>
                <a:spcPts val="600"/>
              </a:spcAft>
            </a:pPr>
            <a:r>
              <a:rPr lang="en-US" sz="2000"/>
              <a:t>List item</a:t>
            </a:r>
          </a:p>
          <a:p>
            <a:pPr lvl="0">
              <a:spcAft>
                <a:spcPts val="600"/>
              </a:spcAft>
            </a:pPr>
            <a:r>
              <a:rPr lang="en-US" sz="2000"/>
              <a:t>List item</a:t>
            </a:r>
          </a:p>
          <a:p>
            <a:pPr lvl="0">
              <a:spcAft>
                <a:spcPts val="600"/>
              </a:spcAft>
            </a:pPr>
            <a:r>
              <a:rPr lang="en-US" sz="2000"/>
              <a:t>List item</a:t>
            </a:r>
          </a:p>
          <a:p>
            <a:pPr lvl="0"/>
            <a:endParaRPr lang="en-AU"/>
          </a:p>
        </p:txBody>
      </p:sp>
      <p:sp>
        <p:nvSpPr>
          <p:cNvPr id="7" name="Picture Placeholder 6">
            <a:extLst>
              <a:ext uri="{FF2B5EF4-FFF2-40B4-BE49-F238E27FC236}">
                <a16:creationId xmlns:a16="http://schemas.microsoft.com/office/drawing/2014/main" id="{B4603635-EDD6-48E9-8ACF-357633212B25}"/>
              </a:ext>
            </a:extLst>
          </p:cNvPr>
          <p:cNvSpPr>
            <a:spLocks noGrp="1"/>
          </p:cNvSpPr>
          <p:nvPr>
            <p:ph type="pic" sz="quarter" idx="11"/>
          </p:nvPr>
        </p:nvSpPr>
        <p:spPr>
          <a:xfrm>
            <a:off x="4860032" y="1628775"/>
            <a:ext cx="3600450" cy="3694113"/>
          </a:xfrm>
          <a:prstGeom prst="rect">
            <a:avLst/>
          </a:prstGeom>
          <a:solidFill>
            <a:schemeClr val="bg1">
              <a:lumMod val="85000"/>
            </a:schemeClr>
          </a:solidFill>
        </p:spPr>
        <p:txBody>
          <a:bodyPr/>
          <a:lstStyle/>
          <a:p>
            <a:r>
              <a:rPr lang="en-US"/>
              <a:t>Click icon to add picture</a:t>
            </a:r>
            <a:endParaRPr lang="en-AU"/>
          </a:p>
        </p:txBody>
      </p:sp>
      <p:sp>
        <p:nvSpPr>
          <p:cNvPr id="8" name="Text Placeholder 8">
            <a:extLst>
              <a:ext uri="{FF2B5EF4-FFF2-40B4-BE49-F238E27FC236}">
                <a16:creationId xmlns:a16="http://schemas.microsoft.com/office/drawing/2014/main" id="{78CE440A-CAAA-4D44-9C1A-7F93BF6DB46B}"/>
              </a:ext>
            </a:extLst>
          </p:cNvPr>
          <p:cNvSpPr>
            <a:spLocks noGrp="1"/>
          </p:cNvSpPr>
          <p:nvPr>
            <p:ph type="body" sz="quarter" idx="12" hasCustomPrompt="1"/>
          </p:nvPr>
        </p:nvSpPr>
        <p:spPr>
          <a:xfrm>
            <a:off x="395536" y="765175"/>
            <a:ext cx="8157592" cy="630238"/>
          </a:xfrm>
          <a:prstGeom prst="rect">
            <a:avLst/>
          </a:prstGeom>
        </p:spPr>
        <p:txBody>
          <a:bodyPr/>
          <a:lstStyle>
            <a:lvl1pPr marL="0" indent="0">
              <a:buNone/>
              <a:defRPr sz="2600" b="1">
                <a:solidFill>
                  <a:srgbClr val="0A9892"/>
                </a:solidFill>
              </a:defRPr>
            </a:lvl1pPr>
          </a:lstStyle>
          <a:p>
            <a:pPr lvl="0"/>
            <a:r>
              <a:rPr lang="en-US"/>
              <a:t>1-Column with picture layout</a:t>
            </a:r>
            <a:endParaRPr lang="en-AU"/>
          </a:p>
        </p:txBody>
      </p:sp>
    </p:spTree>
    <p:extLst>
      <p:ext uri="{BB962C8B-B14F-4D97-AF65-F5344CB8AC3E}">
        <p14:creationId xmlns:p14="http://schemas.microsoft.com/office/powerpoint/2010/main" val="152711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24EAC-D981-33FE-4A1F-AEBA6834C348}"/>
              </a:ext>
            </a:extLst>
          </p:cNvPr>
          <p:cNvSpPr>
            <a:spLocks noGrp="1"/>
          </p:cNvSpPr>
          <p:nvPr>
            <p:ph type="dt" sz="half" idx="10"/>
          </p:nvPr>
        </p:nvSpPr>
        <p:spPr/>
        <p:txBody>
          <a:bodyPr/>
          <a:lstStyle/>
          <a:p>
            <a:fld id="{3D32FD5A-F57F-499E-8712-8886043A89E6}" type="datetimeFigureOut">
              <a:rPr lang="en-AU" smtClean="0"/>
              <a:t>25/07/2024</a:t>
            </a:fld>
            <a:endParaRPr lang="en-AU"/>
          </a:p>
        </p:txBody>
      </p:sp>
      <p:sp>
        <p:nvSpPr>
          <p:cNvPr id="3" name="Footer Placeholder 2">
            <a:extLst>
              <a:ext uri="{FF2B5EF4-FFF2-40B4-BE49-F238E27FC236}">
                <a16:creationId xmlns:a16="http://schemas.microsoft.com/office/drawing/2014/main" id="{E874C319-4B85-5A8A-D7C8-BC63964C845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C443B15-843A-C5D3-4CB5-31C0801DCEA9}"/>
              </a:ext>
            </a:extLst>
          </p:cNvPr>
          <p:cNvSpPr>
            <a:spLocks noGrp="1"/>
          </p:cNvSpPr>
          <p:nvPr>
            <p:ph type="sldNum" sz="quarter" idx="12"/>
          </p:nvPr>
        </p:nvSpPr>
        <p:spPr/>
        <p:txBody>
          <a:bodyPr/>
          <a:lstStyle/>
          <a:p>
            <a:fld id="{276D7EF3-2CB7-4D94-BBC9-5AFA07CE55EF}" type="slidenum">
              <a:rPr lang="en-AU" smtClean="0"/>
              <a:t>‹#›</a:t>
            </a:fld>
            <a:endParaRPr lang="en-AU"/>
          </a:p>
        </p:txBody>
      </p:sp>
    </p:spTree>
    <p:extLst>
      <p:ext uri="{BB962C8B-B14F-4D97-AF65-F5344CB8AC3E}">
        <p14:creationId xmlns:p14="http://schemas.microsoft.com/office/powerpoint/2010/main" val="1604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A2FA-7779-0917-206F-E11F1649216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4E151D23-4D06-2E27-F6D0-BB4F66B8560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EE818DB-81E7-C3F5-3FCA-AE99EF61D128}"/>
              </a:ext>
            </a:extLst>
          </p:cNvPr>
          <p:cNvSpPr>
            <a:spLocks noGrp="1"/>
          </p:cNvSpPr>
          <p:nvPr>
            <p:ph type="dt" sz="half" idx="10"/>
          </p:nvPr>
        </p:nvSpPr>
        <p:spPr/>
        <p:txBody>
          <a:bodyPr/>
          <a:lstStyle/>
          <a:p>
            <a:fld id="{09064210-825A-4B36-B3EA-C61667962C53}" type="datetimeFigureOut">
              <a:rPr lang="en-AU" smtClean="0"/>
              <a:t>25/07/2024</a:t>
            </a:fld>
            <a:endParaRPr lang="en-AU"/>
          </a:p>
        </p:txBody>
      </p:sp>
      <p:sp>
        <p:nvSpPr>
          <p:cNvPr id="5" name="Footer Placeholder 4">
            <a:extLst>
              <a:ext uri="{FF2B5EF4-FFF2-40B4-BE49-F238E27FC236}">
                <a16:creationId xmlns:a16="http://schemas.microsoft.com/office/drawing/2014/main" id="{0700B2FF-D8F9-0EE0-FB71-D73413DB025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E48AD8-EA40-B4BE-C9B0-9FB7BCE351E9}"/>
              </a:ext>
            </a:extLst>
          </p:cNvPr>
          <p:cNvSpPr>
            <a:spLocks noGrp="1"/>
          </p:cNvSpPr>
          <p:nvPr>
            <p:ph type="sldNum" sz="quarter" idx="12"/>
          </p:nvPr>
        </p:nvSpPr>
        <p:spPr/>
        <p:txBody>
          <a:bodyPr/>
          <a:lstStyle/>
          <a:p>
            <a:fld id="{DD5CCCDE-C173-449E-884D-3AFEC7FDD60D}" type="slidenum">
              <a:rPr lang="en-AU" smtClean="0"/>
              <a:t>‹#›</a:t>
            </a:fld>
            <a:endParaRPr lang="en-AU"/>
          </a:p>
        </p:txBody>
      </p:sp>
    </p:spTree>
    <p:extLst>
      <p:ext uri="{BB962C8B-B14F-4D97-AF65-F5344CB8AC3E}">
        <p14:creationId xmlns:p14="http://schemas.microsoft.com/office/powerpoint/2010/main" val="276940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2D65-0C3A-7B10-C365-9D9BC511C2A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D64E091-D95A-A108-A641-89288D945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5AD85EB-ADED-4B88-67F1-004F7A4EFEAB}"/>
              </a:ext>
            </a:extLst>
          </p:cNvPr>
          <p:cNvSpPr>
            <a:spLocks noGrp="1"/>
          </p:cNvSpPr>
          <p:nvPr>
            <p:ph type="dt" sz="half" idx="10"/>
          </p:nvPr>
        </p:nvSpPr>
        <p:spPr/>
        <p:txBody>
          <a:bodyPr/>
          <a:lstStyle/>
          <a:p>
            <a:fld id="{09064210-825A-4B36-B3EA-C61667962C53}" type="datetimeFigureOut">
              <a:rPr lang="en-AU" smtClean="0"/>
              <a:t>25/07/2024</a:t>
            </a:fld>
            <a:endParaRPr lang="en-AU"/>
          </a:p>
        </p:txBody>
      </p:sp>
      <p:sp>
        <p:nvSpPr>
          <p:cNvPr id="5" name="Footer Placeholder 4">
            <a:extLst>
              <a:ext uri="{FF2B5EF4-FFF2-40B4-BE49-F238E27FC236}">
                <a16:creationId xmlns:a16="http://schemas.microsoft.com/office/drawing/2014/main" id="{2CF321A1-9A68-A1EB-146F-9A02B9D585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EE356B-62A2-4C58-1F4E-DF9C07649B5C}"/>
              </a:ext>
            </a:extLst>
          </p:cNvPr>
          <p:cNvSpPr>
            <a:spLocks noGrp="1"/>
          </p:cNvSpPr>
          <p:nvPr>
            <p:ph type="sldNum" sz="quarter" idx="12"/>
          </p:nvPr>
        </p:nvSpPr>
        <p:spPr/>
        <p:txBody>
          <a:bodyPr/>
          <a:lstStyle/>
          <a:p>
            <a:fld id="{DD5CCCDE-C173-449E-884D-3AFEC7FDD60D}" type="slidenum">
              <a:rPr lang="en-AU" smtClean="0"/>
              <a:t>‹#›</a:t>
            </a:fld>
            <a:endParaRPr lang="en-AU"/>
          </a:p>
        </p:txBody>
      </p:sp>
    </p:spTree>
    <p:extLst>
      <p:ext uri="{BB962C8B-B14F-4D97-AF65-F5344CB8AC3E}">
        <p14:creationId xmlns:p14="http://schemas.microsoft.com/office/powerpoint/2010/main" val="263025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1" r:id="rId1"/>
    <p:sldLayoutId id="2147483856" r:id="rId2"/>
    <p:sldLayoutId id="2147483841" r:id="rId3"/>
    <p:sldLayoutId id="2147483853" r:id="rId4"/>
    <p:sldLayoutId id="2147483852" r:id="rId5"/>
    <p:sldLayoutId id="2147483857" r:id="rId6"/>
    <p:sldLayoutId id="2147483858" r:id="rId7"/>
    <p:sldLayoutId id="2147483859" r:id="rId8"/>
  </p:sldLayoutIdLst>
  <p:txStyles>
    <p:titleStyle>
      <a:lvl1pPr algn="l" rtl="0" eaLnBrk="1" fontAlgn="base" hangingPunct="1">
        <a:spcBef>
          <a:spcPct val="0"/>
        </a:spcBef>
        <a:spcAft>
          <a:spcPct val="0"/>
        </a:spcAft>
        <a:defRPr sz="2800">
          <a:solidFill>
            <a:srgbClr val="BACE32"/>
          </a:solidFill>
          <a:latin typeface="+mj-lt"/>
          <a:ea typeface="+mj-ea"/>
          <a:cs typeface="+mj-cs"/>
        </a:defRPr>
      </a:lvl1pPr>
      <a:lvl2pPr algn="l" rtl="0" eaLnBrk="1" fontAlgn="base" hangingPunct="1">
        <a:spcBef>
          <a:spcPct val="0"/>
        </a:spcBef>
        <a:spcAft>
          <a:spcPct val="0"/>
        </a:spcAft>
        <a:defRPr sz="2800">
          <a:solidFill>
            <a:srgbClr val="BACE32"/>
          </a:solidFill>
          <a:latin typeface="Arial" pitchFamily="34" charset="0"/>
        </a:defRPr>
      </a:lvl2pPr>
      <a:lvl3pPr algn="l" rtl="0" eaLnBrk="1" fontAlgn="base" hangingPunct="1">
        <a:spcBef>
          <a:spcPct val="0"/>
        </a:spcBef>
        <a:spcAft>
          <a:spcPct val="0"/>
        </a:spcAft>
        <a:defRPr sz="2800">
          <a:solidFill>
            <a:srgbClr val="BACE32"/>
          </a:solidFill>
          <a:latin typeface="Arial" pitchFamily="34" charset="0"/>
        </a:defRPr>
      </a:lvl3pPr>
      <a:lvl4pPr algn="l" rtl="0" eaLnBrk="1" fontAlgn="base" hangingPunct="1">
        <a:spcBef>
          <a:spcPct val="0"/>
        </a:spcBef>
        <a:spcAft>
          <a:spcPct val="0"/>
        </a:spcAft>
        <a:defRPr sz="2800">
          <a:solidFill>
            <a:srgbClr val="BACE32"/>
          </a:solidFill>
          <a:latin typeface="Arial" pitchFamily="34" charset="0"/>
        </a:defRPr>
      </a:lvl4pPr>
      <a:lvl5pPr algn="l" rtl="0" eaLnBrk="1" fontAlgn="base" hangingPunct="1">
        <a:spcBef>
          <a:spcPct val="0"/>
        </a:spcBef>
        <a:spcAft>
          <a:spcPct val="0"/>
        </a:spcAft>
        <a:defRPr sz="2800">
          <a:solidFill>
            <a:srgbClr val="BACE32"/>
          </a:solidFill>
          <a:latin typeface="Arial" pitchFamily="34" charset="0"/>
        </a:defRPr>
      </a:lvl5pPr>
      <a:lvl6pPr marL="457200" algn="l" rtl="0" eaLnBrk="1" fontAlgn="base" hangingPunct="1">
        <a:spcBef>
          <a:spcPct val="0"/>
        </a:spcBef>
        <a:spcAft>
          <a:spcPct val="0"/>
        </a:spcAft>
        <a:defRPr sz="3000">
          <a:solidFill>
            <a:srgbClr val="278EAA"/>
          </a:solidFill>
          <a:latin typeface="Arial" pitchFamily="34" charset="0"/>
        </a:defRPr>
      </a:lvl6pPr>
      <a:lvl7pPr marL="914400" algn="l" rtl="0" eaLnBrk="1" fontAlgn="base" hangingPunct="1">
        <a:spcBef>
          <a:spcPct val="0"/>
        </a:spcBef>
        <a:spcAft>
          <a:spcPct val="0"/>
        </a:spcAft>
        <a:defRPr sz="3000">
          <a:solidFill>
            <a:srgbClr val="278EAA"/>
          </a:solidFill>
          <a:latin typeface="Arial" pitchFamily="34" charset="0"/>
        </a:defRPr>
      </a:lvl7pPr>
      <a:lvl8pPr marL="1371600" algn="l" rtl="0" eaLnBrk="1" fontAlgn="base" hangingPunct="1">
        <a:spcBef>
          <a:spcPct val="0"/>
        </a:spcBef>
        <a:spcAft>
          <a:spcPct val="0"/>
        </a:spcAft>
        <a:defRPr sz="3000">
          <a:solidFill>
            <a:srgbClr val="278EAA"/>
          </a:solidFill>
          <a:latin typeface="Arial" pitchFamily="34" charset="0"/>
        </a:defRPr>
      </a:lvl8pPr>
      <a:lvl9pPr marL="1828800" algn="l" rtl="0" eaLnBrk="1" fontAlgn="base" hangingPunct="1">
        <a:spcBef>
          <a:spcPct val="0"/>
        </a:spcBef>
        <a:spcAft>
          <a:spcPct val="0"/>
        </a:spcAft>
        <a:defRPr sz="3000">
          <a:solidFill>
            <a:srgbClr val="278EAA"/>
          </a:solidFill>
          <a:latin typeface="Arial" pitchFamily="34" charset="0"/>
        </a:defRPr>
      </a:lvl9pPr>
    </p:titleStyle>
    <p:bodyStyle>
      <a:lvl1pPr marL="342900" indent="-342900" algn="l" rtl="0" eaLnBrk="1" fontAlgn="base" hangingPunct="1">
        <a:spcBef>
          <a:spcPct val="20000"/>
        </a:spcBef>
        <a:spcAft>
          <a:spcPct val="0"/>
        </a:spcAft>
        <a:buClr>
          <a:srgbClr val="BACE32"/>
        </a:buClr>
        <a:buFont typeface="Arial" panose="020B0604020202020204"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familysupportreferral.org.au/" TargetMode="External"/><Relationship Id="rId2" Type="http://schemas.openxmlformats.org/officeDocument/2006/relationships/hyperlink" Target="tel:133264" TargetMode="External"/><Relationship Id="rId1" Type="http://schemas.openxmlformats.org/officeDocument/2006/relationships/slideLayout" Target="../slideLayouts/slideLayout3.xml"/><Relationship Id="rId4" Type="http://schemas.openxmlformats.org/officeDocument/2006/relationships/hyperlink" Target="https://www.familychildconnect.org.a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ourguidelines.ndis.gov.au/home/becoming-participant/applying-ndis/what-about-children-younger-6-developmental-delay#functional-capacity" TargetMode="External"/><Relationship Id="rId4" Type="http://schemas.openxmlformats.org/officeDocument/2006/relationships/hyperlink" Target="https://www.each.com.au/service/early-childhood-early-interventi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20.188.212.254/services-and-care/women-children-and-family/parent-and-child-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pcclinic@unisq.edu.au?subject=Ipswich%20Clinic" TargetMode="External"/><Relationship Id="rId2" Type="http://schemas.openxmlformats.org/officeDocument/2006/relationships/hyperlink" Target="mailto:psychclinic@unisq.edu.au?subject=Toowoomba%20Clinic" TargetMode="External"/><Relationship Id="rId1" Type="http://schemas.openxmlformats.org/officeDocument/2006/relationships/slideLayout" Target="../slideLayouts/slideLayout3.xml"/><Relationship Id="rId5" Type="http://schemas.openxmlformats.org/officeDocument/2006/relationships/hyperlink" Target="mailto:healthclinics@uq.edu.au" TargetMode="External"/><Relationship Id="rId4" Type="http://schemas.openxmlformats.org/officeDocument/2006/relationships/hyperlink" Target="http://mailto:"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Admin.HealthBris@acu.edu.au"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ildrens.health.qld.gov.au/__data/assets/pdf_file/0026/167093/red-flags.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20.188.212.254/services-and-care/women-children-and-family/parent-and-child-healt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256271-057E-4ABB-8EAC-3164C25C2288}"/>
              </a:ext>
            </a:extLst>
          </p:cNvPr>
          <p:cNvSpPr>
            <a:spLocks noGrp="1"/>
          </p:cNvSpPr>
          <p:nvPr>
            <p:ph type="body" sz="quarter" idx="11"/>
          </p:nvPr>
        </p:nvSpPr>
        <p:spPr>
          <a:xfrm>
            <a:off x="179512" y="4437112"/>
            <a:ext cx="8157592" cy="1368152"/>
          </a:xfrm>
        </p:spPr>
        <p:txBody>
          <a:bodyPr numCol="2"/>
          <a:lstStyle/>
          <a:p>
            <a:r>
              <a:rPr lang="en-AU" sz="1500">
                <a:solidFill>
                  <a:schemeClr val="bg1">
                    <a:lumMod val="85000"/>
                  </a:schemeClr>
                </a:solidFill>
                <a:latin typeface="Arial" panose="020B0604020202020204" pitchFamily="34" charset="0"/>
                <a:cs typeface="Arial" panose="020B0604020202020204" pitchFamily="34" charset="0"/>
              </a:rPr>
              <a:t>DR KK CHEUNG</a:t>
            </a:r>
          </a:p>
          <a:p>
            <a:r>
              <a:rPr lang="en-AU" sz="1500">
                <a:solidFill>
                  <a:schemeClr val="bg1">
                    <a:lumMod val="85000"/>
                  </a:schemeClr>
                </a:solidFill>
                <a:latin typeface="Arial" panose="020B0604020202020204" pitchFamily="34" charset="0"/>
                <a:cs typeface="Arial" panose="020B0604020202020204" pitchFamily="34" charset="0"/>
              </a:rPr>
              <a:t>GP with Special Interest Developmental Paediatrics </a:t>
            </a:r>
          </a:p>
          <a:p>
            <a:r>
              <a:rPr lang="en-AU" sz="1500">
                <a:solidFill>
                  <a:schemeClr val="bg1">
                    <a:lumMod val="85000"/>
                  </a:schemeClr>
                </a:solidFill>
                <a:latin typeface="Arial" panose="020B0604020202020204" pitchFamily="34" charset="0"/>
                <a:cs typeface="Arial" panose="020B0604020202020204" pitchFamily="34" charset="0"/>
              </a:rPr>
              <a:t>Gold Coast University Hospital</a:t>
            </a:r>
          </a:p>
          <a:p>
            <a:endParaRPr lang="en-AU" sz="1500">
              <a:solidFill>
                <a:schemeClr val="bg1">
                  <a:lumMod val="85000"/>
                </a:schemeClr>
              </a:solidFill>
              <a:latin typeface="Arial" panose="020B0604020202020204" pitchFamily="34" charset="0"/>
              <a:cs typeface="Arial" panose="020B0604020202020204" pitchFamily="34" charset="0"/>
            </a:endParaRPr>
          </a:p>
          <a:p>
            <a:endParaRPr lang="en-AU" sz="1500">
              <a:solidFill>
                <a:schemeClr val="bg1">
                  <a:lumMod val="85000"/>
                </a:schemeClr>
              </a:solidFill>
              <a:latin typeface="Arial" panose="020B0604020202020204" pitchFamily="34" charset="0"/>
              <a:cs typeface="Arial" panose="020B0604020202020204" pitchFamily="34" charset="0"/>
            </a:endParaRPr>
          </a:p>
          <a:p>
            <a:endParaRPr lang="en-AU" sz="1500">
              <a:solidFill>
                <a:schemeClr val="bg1">
                  <a:lumMod val="85000"/>
                </a:schemeClr>
              </a:solidFill>
              <a:latin typeface="Arial" panose="020B0604020202020204" pitchFamily="34" charset="0"/>
              <a:cs typeface="Arial" panose="020B0604020202020204" pitchFamily="34" charset="0"/>
            </a:endParaRPr>
          </a:p>
          <a:p>
            <a:r>
              <a:rPr lang="en-AU" sz="1500">
                <a:solidFill>
                  <a:schemeClr val="bg1">
                    <a:lumMod val="85000"/>
                  </a:schemeClr>
                </a:solidFill>
                <a:latin typeface="Arial" panose="020B0604020202020204" pitchFamily="34" charset="0"/>
                <a:cs typeface="Arial" panose="020B0604020202020204" pitchFamily="34" charset="0"/>
              </a:rPr>
              <a:t>LEILA ELLIOTT</a:t>
            </a:r>
          </a:p>
          <a:p>
            <a:r>
              <a:rPr lang="en-AU" sz="1500">
                <a:solidFill>
                  <a:schemeClr val="bg1">
                    <a:lumMod val="85000"/>
                  </a:schemeClr>
                </a:solidFill>
                <a:latin typeface="Arial" panose="020B0604020202020204" pitchFamily="34" charset="0"/>
                <a:cs typeface="Arial" panose="020B0604020202020204" pitchFamily="34" charset="0"/>
              </a:rPr>
              <a:t>Occupational Therapist, </a:t>
            </a:r>
          </a:p>
          <a:p>
            <a:r>
              <a:rPr lang="en-AU" sz="1500">
                <a:solidFill>
                  <a:schemeClr val="bg1">
                    <a:lumMod val="85000"/>
                  </a:schemeClr>
                </a:solidFill>
                <a:latin typeface="Arial" panose="020B0604020202020204" pitchFamily="34" charset="0"/>
                <a:cs typeface="Arial" panose="020B0604020202020204" pitchFamily="34" charset="0"/>
              </a:rPr>
              <a:t>Child Development Service</a:t>
            </a:r>
          </a:p>
          <a:p>
            <a:r>
              <a:rPr lang="en-AU" sz="1500">
                <a:solidFill>
                  <a:schemeClr val="bg1">
                    <a:lumMod val="85000"/>
                  </a:schemeClr>
                </a:solidFill>
                <a:latin typeface="Arial" panose="020B0604020202020204" pitchFamily="34" charset="0"/>
                <a:cs typeface="Arial" panose="020B0604020202020204" pitchFamily="34" charset="0"/>
              </a:rPr>
              <a:t>West Moreton</a:t>
            </a:r>
          </a:p>
          <a:p>
            <a:endParaRPr lang="en-AU" sz="1500">
              <a:latin typeface="Arial" panose="020B0604020202020204" pitchFamily="34" charset="0"/>
              <a:cs typeface="Arial" panose="020B0604020202020204" pitchFamily="34" charset="0"/>
            </a:endParaRPr>
          </a:p>
          <a:p>
            <a:endParaRPr lang="en-AU"/>
          </a:p>
        </p:txBody>
      </p:sp>
      <p:sp>
        <p:nvSpPr>
          <p:cNvPr id="5" name="Text Placeholder 4">
            <a:extLst>
              <a:ext uri="{FF2B5EF4-FFF2-40B4-BE49-F238E27FC236}">
                <a16:creationId xmlns:a16="http://schemas.microsoft.com/office/drawing/2014/main" id="{9F136C82-FFFB-49F6-9574-E58C9B06BA74}"/>
              </a:ext>
            </a:extLst>
          </p:cNvPr>
          <p:cNvSpPr>
            <a:spLocks noGrp="1"/>
          </p:cNvSpPr>
          <p:nvPr>
            <p:ph type="body" sz="quarter" idx="12"/>
          </p:nvPr>
        </p:nvSpPr>
        <p:spPr>
          <a:xfrm>
            <a:off x="179512" y="3212976"/>
            <a:ext cx="8856984" cy="1224136"/>
          </a:xfrm>
        </p:spPr>
        <p:txBody>
          <a:bodyPr/>
          <a:lstStyle/>
          <a:p>
            <a:r>
              <a:rPr lang="en-AU" sz="3500"/>
              <a:t>What GPs can do for Early Intervention</a:t>
            </a:r>
          </a:p>
          <a:p>
            <a:r>
              <a:rPr lang="en-AU" sz="2300" b="0" i="1"/>
              <a:t>An approach to developmental concerns in the first 2000 days</a:t>
            </a:r>
          </a:p>
          <a:p>
            <a:endParaRPr lang="en-AU"/>
          </a:p>
        </p:txBody>
      </p:sp>
    </p:spTree>
    <p:extLst>
      <p:ext uri="{BB962C8B-B14F-4D97-AF65-F5344CB8AC3E}">
        <p14:creationId xmlns:p14="http://schemas.microsoft.com/office/powerpoint/2010/main" val="426544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6D6F768-320B-4A18-3DB0-A4EBF32C2B7E}"/>
              </a:ext>
            </a:extLst>
          </p:cNvPr>
          <p:cNvSpPr>
            <a:spLocks noGrp="1"/>
          </p:cNvSpPr>
          <p:nvPr>
            <p:ph type="body" sz="quarter" idx="10"/>
          </p:nvPr>
        </p:nvSpPr>
        <p:spPr/>
        <p:txBody>
          <a:bodyPr lIns="91440" tIns="45720" rIns="91440" bIns="45720" anchor="t"/>
          <a:lstStyle/>
          <a:p>
            <a:pPr marL="0" indent="0">
              <a:buNone/>
            </a:pPr>
            <a:r>
              <a:rPr lang="en-AU" sz="1800" b="1" cap="none"/>
              <a:t>Enlist the help of </a:t>
            </a:r>
            <a:r>
              <a:rPr lang="en-AU" sz="1800" b="1"/>
              <a:t>Allied Health clinician</a:t>
            </a:r>
            <a:endParaRPr lang="en-AU" sz="1800" b="1" cap="none"/>
          </a:p>
          <a:p>
            <a:pPr lvl="1"/>
            <a:r>
              <a:rPr lang="en-AU" sz="1800" cap="none"/>
              <a:t>Emotional lability, behaviour support and parent-child interaction therapy: </a:t>
            </a:r>
            <a:r>
              <a:rPr lang="en-AU" sz="1800" cap="none">
                <a:solidFill>
                  <a:srgbClr val="0A9892"/>
                </a:solidFill>
              </a:rPr>
              <a:t>OT/psychologist</a:t>
            </a:r>
            <a:endParaRPr lang="en-AU" sz="1800" cap="none">
              <a:solidFill>
                <a:srgbClr val="0A9892"/>
              </a:solidFill>
              <a:cs typeface="Arial"/>
            </a:endParaRPr>
          </a:p>
          <a:p>
            <a:pPr lvl="1"/>
            <a:r>
              <a:rPr lang="en-AU" sz="1800" cap="none"/>
              <a:t>Social communication: </a:t>
            </a:r>
            <a:r>
              <a:rPr lang="en-AU" sz="1800" cap="none">
                <a:solidFill>
                  <a:srgbClr val="0A9892"/>
                </a:solidFill>
              </a:rPr>
              <a:t>Speech</a:t>
            </a:r>
            <a:r>
              <a:rPr lang="en-AU" sz="1800">
                <a:solidFill>
                  <a:srgbClr val="0A9892"/>
                </a:solidFill>
              </a:rPr>
              <a:t> Pathologists</a:t>
            </a:r>
            <a:endParaRPr lang="en-AU" sz="1800" cap="none">
              <a:solidFill>
                <a:srgbClr val="0A9892"/>
              </a:solidFill>
              <a:cs typeface="Arial"/>
            </a:endParaRPr>
          </a:p>
          <a:p>
            <a:pPr lvl="2"/>
            <a:r>
              <a:rPr lang="en-AU" sz="1800" cap="none"/>
              <a:t>GP Management Plan</a:t>
            </a:r>
            <a:endParaRPr lang="en-AU" sz="1800" cap="none">
              <a:cs typeface="Arial"/>
            </a:endParaRPr>
          </a:p>
          <a:p>
            <a:pPr lvl="2"/>
            <a:r>
              <a:rPr lang="en-AU" sz="1800" cap="none"/>
              <a:t>Mental Health Plan</a:t>
            </a:r>
            <a:endParaRPr lang="en-AU" sz="1800" cap="none">
              <a:cs typeface="Arial"/>
            </a:endParaRPr>
          </a:p>
          <a:p>
            <a:pPr lvl="2"/>
            <a:r>
              <a:rPr lang="en-AU" sz="1800" cap="none"/>
              <a:t>University Allied Health Clinics – assessment and/or therapy</a:t>
            </a:r>
            <a:endParaRPr lang="en-AU" sz="1800" cap="none">
              <a:cs typeface="Arial"/>
            </a:endParaRPr>
          </a:p>
          <a:p>
            <a:pPr lvl="2"/>
            <a:r>
              <a:rPr lang="en-AU" sz="1800" cap="none"/>
              <a:t>NDIS Early Intervention: </a:t>
            </a:r>
            <a:r>
              <a:rPr lang="en-AU" sz="1800" i="1" cap="none"/>
              <a:t>Children &lt;6 with a developmental delay may be eligible</a:t>
            </a:r>
            <a:endParaRPr lang="en-AU" sz="1800" i="1" cap="none">
              <a:cs typeface="Arial"/>
            </a:endParaRPr>
          </a:p>
          <a:p>
            <a:pPr marL="0" indent="0">
              <a:buNone/>
            </a:pPr>
            <a:r>
              <a:rPr lang="en-AU" sz="1800" b="1" cap="none"/>
              <a:t>Consider referral to </a:t>
            </a:r>
            <a:r>
              <a:rPr lang="en-AU" sz="1800" b="1"/>
              <a:t>Paediatrics</a:t>
            </a:r>
            <a:endParaRPr lang="en-AU" sz="1800" b="1" cap="none">
              <a:cs typeface="Arial"/>
            </a:endParaRPr>
          </a:p>
          <a:p>
            <a:pPr marL="0" indent="0">
              <a:buNone/>
            </a:pPr>
            <a:r>
              <a:rPr lang="en-AU" sz="1800" b="1" cap="none"/>
              <a:t>Consider referral to family support services</a:t>
            </a:r>
            <a:endParaRPr lang="en-AU" sz="1800" b="1" cap="none">
              <a:cs typeface="Arial"/>
            </a:endParaRPr>
          </a:p>
        </p:txBody>
      </p:sp>
      <p:sp>
        <p:nvSpPr>
          <p:cNvPr id="6" name="Text Placeholder 5">
            <a:extLst>
              <a:ext uri="{FF2B5EF4-FFF2-40B4-BE49-F238E27FC236}">
                <a16:creationId xmlns:a16="http://schemas.microsoft.com/office/drawing/2014/main" id="{A51F44C1-9104-3F0A-3262-561D5C345E08}"/>
              </a:ext>
            </a:extLst>
          </p:cNvPr>
          <p:cNvSpPr>
            <a:spLocks noGrp="1"/>
          </p:cNvSpPr>
          <p:nvPr>
            <p:ph type="body" sz="quarter" idx="11"/>
          </p:nvPr>
        </p:nvSpPr>
        <p:spPr/>
        <p:txBody>
          <a:bodyPr/>
          <a:lstStyle/>
          <a:p>
            <a:r>
              <a:rPr lang="en-AU"/>
              <a:t>What Next?</a:t>
            </a:r>
          </a:p>
        </p:txBody>
      </p:sp>
    </p:spTree>
    <p:extLst>
      <p:ext uri="{BB962C8B-B14F-4D97-AF65-F5344CB8AC3E}">
        <p14:creationId xmlns:p14="http://schemas.microsoft.com/office/powerpoint/2010/main" val="172295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B8A92-65BC-7672-12E4-4758B646FE11}"/>
              </a:ext>
            </a:extLst>
          </p:cNvPr>
          <p:cNvPicPr>
            <a:picLocks noChangeAspect="1"/>
          </p:cNvPicPr>
          <p:nvPr/>
        </p:nvPicPr>
        <p:blipFill>
          <a:blip r:embed="rId3"/>
          <a:stretch>
            <a:fillRect/>
          </a:stretch>
        </p:blipFill>
        <p:spPr>
          <a:xfrm>
            <a:off x="187623" y="1629285"/>
            <a:ext cx="8817832" cy="4292463"/>
          </a:xfrm>
          <a:prstGeom prst="rect">
            <a:avLst/>
          </a:prstGeom>
        </p:spPr>
      </p:pic>
      <p:sp>
        <p:nvSpPr>
          <p:cNvPr id="7" name="Text Placeholder 6">
            <a:extLst>
              <a:ext uri="{FF2B5EF4-FFF2-40B4-BE49-F238E27FC236}">
                <a16:creationId xmlns:a16="http://schemas.microsoft.com/office/drawing/2014/main" id="{DD541683-47E7-FFA6-116F-A1877E7CF10E}"/>
              </a:ext>
            </a:extLst>
          </p:cNvPr>
          <p:cNvSpPr>
            <a:spLocks noGrp="1"/>
          </p:cNvSpPr>
          <p:nvPr>
            <p:ph type="body" sz="quarter" idx="11"/>
          </p:nvPr>
        </p:nvSpPr>
        <p:spPr>
          <a:xfrm>
            <a:off x="395536" y="765174"/>
            <a:ext cx="8157592" cy="863625"/>
          </a:xfrm>
        </p:spPr>
        <p:txBody>
          <a:bodyPr/>
          <a:lstStyle/>
          <a:p>
            <a:r>
              <a:rPr lang="en-AU" err="1"/>
              <a:t>HealthPathways</a:t>
            </a:r>
            <a:r>
              <a:rPr lang="en-AU"/>
              <a:t> </a:t>
            </a:r>
            <a:br>
              <a:rPr lang="en-AU" b="1"/>
            </a:br>
            <a:r>
              <a:rPr lang="en-AU" sz="2000"/>
              <a:t>Search: “Child and Parenting Community Support”</a:t>
            </a:r>
          </a:p>
        </p:txBody>
      </p:sp>
    </p:spTree>
    <p:extLst>
      <p:ext uri="{BB962C8B-B14F-4D97-AF65-F5344CB8AC3E}">
        <p14:creationId xmlns:p14="http://schemas.microsoft.com/office/powerpoint/2010/main" val="2145036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0E87FE-29CD-8F88-3C1D-7600A9C7BEFE}"/>
              </a:ext>
            </a:extLst>
          </p:cNvPr>
          <p:cNvSpPr>
            <a:spLocks noGrp="1"/>
          </p:cNvSpPr>
          <p:nvPr>
            <p:ph type="body" sz="quarter" idx="10"/>
          </p:nvPr>
        </p:nvSpPr>
        <p:spPr>
          <a:xfrm>
            <a:off x="379666" y="1395413"/>
            <a:ext cx="8156948" cy="3889052"/>
          </a:xfrm>
        </p:spPr>
        <p:txBody>
          <a:bodyPr>
            <a:noAutofit/>
          </a:bodyPr>
          <a:lstStyle/>
          <a:p>
            <a:pPr marL="0" indent="0" algn="l">
              <a:buNone/>
            </a:pPr>
            <a:r>
              <a:rPr lang="en-AU" sz="1400" b="0" i="0">
                <a:effectLst/>
                <a:latin typeface="+mj-lt"/>
              </a:rPr>
              <a:t>Family and Child Connect helps vulnerable families connect with services they need to safely care for their children at home. The service helps families access the help they need before problems escalate.</a:t>
            </a:r>
          </a:p>
          <a:p>
            <a:pPr marL="0" indent="0" algn="l">
              <a:buNone/>
            </a:pPr>
            <a:r>
              <a:rPr lang="en-AU" sz="1400" b="0" i="0">
                <a:effectLst/>
                <a:latin typeface="+mj-lt"/>
              </a:rPr>
              <a:t>Parents can seek support through the service to:</a:t>
            </a:r>
          </a:p>
          <a:p>
            <a:pPr marL="720725" lvl="1" indent="-269875" defTabSz="631825">
              <a:spcBef>
                <a:spcPts val="0"/>
              </a:spcBef>
              <a:buClr>
                <a:srgbClr val="92D050"/>
              </a:buClr>
              <a:buFont typeface="Arial" panose="020B0604020202020204" pitchFamily="34" charset="0"/>
              <a:buChar char="•"/>
            </a:pPr>
            <a:r>
              <a:rPr lang="en-AU" sz="1400" b="0" i="0">
                <a:effectLst/>
                <a:latin typeface="+mj-lt"/>
              </a:rPr>
              <a:t>Develop parenting skills and managing child behaviour</a:t>
            </a:r>
          </a:p>
          <a:p>
            <a:pPr marL="720725" lvl="1" indent="-269875" defTabSz="631825">
              <a:spcBef>
                <a:spcPts val="0"/>
              </a:spcBef>
              <a:buClr>
                <a:srgbClr val="92D050"/>
              </a:buClr>
              <a:buFont typeface="Arial" panose="020B0604020202020204" pitchFamily="34" charset="0"/>
              <a:buChar char="•"/>
            </a:pPr>
            <a:r>
              <a:rPr lang="en-AU" sz="1400" b="0" i="0">
                <a:effectLst/>
                <a:latin typeface="+mj-lt"/>
              </a:rPr>
              <a:t>build better relationships between family members, including help with any violence at home</a:t>
            </a:r>
          </a:p>
          <a:p>
            <a:pPr marL="720725" lvl="1" indent="-269875" defTabSz="631825">
              <a:spcBef>
                <a:spcPts val="0"/>
              </a:spcBef>
              <a:buClr>
                <a:srgbClr val="92D050"/>
              </a:buClr>
              <a:buFont typeface="Arial" panose="020B0604020202020204" pitchFamily="34" charset="0"/>
              <a:buChar char="•"/>
            </a:pPr>
            <a:r>
              <a:rPr lang="en-AU" sz="1400" b="0" i="0">
                <a:effectLst/>
                <a:latin typeface="+mj-lt"/>
              </a:rPr>
              <a:t>improve budgeting and managing money</a:t>
            </a:r>
          </a:p>
          <a:p>
            <a:pPr marL="720725" lvl="1" indent="-269875" defTabSz="631825">
              <a:spcBef>
                <a:spcPts val="0"/>
              </a:spcBef>
              <a:buClr>
                <a:srgbClr val="92D050"/>
              </a:buClr>
              <a:buFont typeface="Arial" panose="020B0604020202020204" pitchFamily="34" charset="0"/>
              <a:buChar char="•"/>
            </a:pPr>
            <a:r>
              <a:rPr lang="en-AU" sz="1400" b="0" i="0">
                <a:effectLst/>
                <a:latin typeface="+mj-lt"/>
              </a:rPr>
              <a:t>manage alcohol, drug or gambling problems</a:t>
            </a:r>
          </a:p>
          <a:p>
            <a:pPr marL="720725" lvl="1" indent="-269875" defTabSz="631825">
              <a:spcBef>
                <a:spcPts val="0"/>
              </a:spcBef>
              <a:buClr>
                <a:srgbClr val="92D050"/>
              </a:buClr>
              <a:buFont typeface="Arial" panose="020B0604020202020204" pitchFamily="34" charset="0"/>
              <a:buChar char="•"/>
            </a:pPr>
            <a:r>
              <a:rPr lang="en-AU" sz="1400" b="0" i="0">
                <a:effectLst/>
                <a:latin typeface="+mj-lt"/>
              </a:rPr>
              <a:t>access housing, healthcare or other community or government services.</a:t>
            </a:r>
          </a:p>
          <a:p>
            <a:pPr marL="720725" lvl="1" indent="-269875" defTabSz="631825">
              <a:spcBef>
                <a:spcPts val="0"/>
              </a:spcBef>
              <a:buClr>
                <a:srgbClr val="92D050"/>
              </a:buClr>
              <a:buFont typeface="Arial" panose="020B0604020202020204" pitchFamily="34" charset="0"/>
              <a:buChar char="•"/>
            </a:pPr>
            <a:r>
              <a:rPr lang="en-AU" sz="1400" b="0" i="0">
                <a:effectLst/>
                <a:latin typeface="+mj-lt"/>
              </a:rPr>
              <a:t>The service can also link families to more intensive support services that help families stay  together.</a:t>
            </a:r>
          </a:p>
          <a:p>
            <a:pPr marL="0" indent="0" algn="l">
              <a:buNone/>
            </a:pPr>
            <a:endParaRPr lang="en-AU" sz="3300"/>
          </a:p>
        </p:txBody>
      </p:sp>
      <p:sp>
        <p:nvSpPr>
          <p:cNvPr id="6" name="Text Placeholder 5">
            <a:extLst>
              <a:ext uri="{FF2B5EF4-FFF2-40B4-BE49-F238E27FC236}">
                <a16:creationId xmlns:a16="http://schemas.microsoft.com/office/drawing/2014/main" id="{41A25974-935D-3ADA-0845-E592DA1800DA}"/>
              </a:ext>
            </a:extLst>
          </p:cNvPr>
          <p:cNvSpPr>
            <a:spLocks noGrp="1"/>
          </p:cNvSpPr>
          <p:nvPr>
            <p:ph type="body" sz="quarter" idx="11"/>
          </p:nvPr>
        </p:nvSpPr>
        <p:spPr/>
        <p:txBody>
          <a:bodyPr/>
          <a:lstStyle/>
          <a:p>
            <a:r>
              <a:rPr lang="en-AU" sz="2800"/>
              <a:t>Family and Child Connect (FACC)</a:t>
            </a:r>
          </a:p>
          <a:p>
            <a:endParaRPr lang="en-AU"/>
          </a:p>
        </p:txBody>
      </p:sp>
      <p:graphicFrame>
        <p:nvGraphicFramePr>
          <p:cNvPr id="2" name="Table 4">
            <a:extLst>
              <a:ext uri="{FF2B5EF4-FFF2-40B4-BE49-F238E27FC236}">
                <a16:creationId xmlns:a16="http://schemas.microsoft.com/office/drawing/2014/main" id="{8CE0C601-5F8E-1BFF-C1EC-C50024DB5025}"/>
              </a:ext>
            </a:extLst>
          </p:cNvPr>
          <p:cNvGraphicFramePr>
            <a:graphicFrameLocks noGrp="1"/>
          </p:cNvGraphicFramePr>
          <p:nvPr>
            <p:extLst>
              <p:ext uri="{D42A27DB-BD31-4B8C-83A1-F6EECF244321}">
                <p14:modId xmlns:p14="http://schemas.microsoft.com/office/powerpoint/2010/main" val="559788318"/>
              </p:ext>
            </p:extLst>
          </p:nvPr>
        </p:nvGraphicFramePr>
        <p:xfrm>
          <a:off x="992037" y="3953773"/>
          <a:ext cx="7166296" cy="1919391"/>
        </p:xfrm>
        <a:graphic>
          <a:graphicData uri="http://schemas.openxmlformats.org/drawingml/2006/table">
            <a:tbl>
              <a:tblPr firstRow="1" bandRow="1">
                <a:tableStyleId>{5C22544A-7EE6-4342-B048-85BDC9FD1C3A}</a:tableStyleId>
              </a:tblPr>
              <a:tblGrid>
                <a:gridCol w="1998359">
                  <a:extLst>
                    <a:ext uri="{9D8B030D-6E8A-4147-A177-3AD203B41FA5}">
                      <a16:colId xmlns:a16="http://schemas.microsoft.com/office/drawing/2014/main" val="3496345999"/>
                    </a:ext>
                  </a:extLst>
                </a:gridCol>
                <a:gridCol w="5167937">
                  <a:extLst>
                    <a:ext uri="{9D8B030D-6E8A-4147-A177-3AD203B41FA5}">
                      <a16:colId xmlns:a16="http://schemas.microsoft.com/office/drawing/2014/main" val="1039885548"/>
                    </a:ext>
                  </a:extLst>
                </a:gridCol>
              </a:tblGrid>
              <a:tr h="570651">
                <a:tc>
                  <a:txBody>
                    <a:bodyPr/>
                    <a:lstStyle/>
                    <a:p>
                      <a:r>
                        <a:rPr lang="en-AU" sz="1400"/>
                        <a:t>Team</a:t>
                      </a:r>
                    </a:p>
                  </a:txBody>
                  <a:tcPr marL="68580" marR="68580" marT="34290" marB="34290"/>
                </a:tc>
                <a:tc>
                  <a:txBody>
                    <a:bodyPr/>
                    <a:lstStyle/>
                    <a:p>
                      <a:pPr marL="0" marR="0" lvl="0" indent="0" algn="l" rtl="0" eaLnBrk="1" fontAlgn="auto" latinLnBrk="0" hangingPunct="1">
                        <a:lnSpc>
                          <a:spcPct val="100000"/>
                        </a:lnSpc>
                        <a:spcBef>
                          <a:spcPts val="0"/>
                        </a:spcBef>
                        <a:spcAft>
                          <a:spcPts val="0"/>
                        </a:spcAft>
                        <a:buClrTx/>
                        <a:buSzTx/>
                        <a:buFontTx/>
                        <a:buNone/>
                      </a:pPr>
                      <a:r>
                        <a:rPr lang="en-AU" sz="1400"/>
                        <a:t>How to refer: </a:t>
                      </a:r>
                    </a:p>
                  </a:txBody>
                  <a:tcPr marL="68580" marR="68580" marT="34290" marB="34290"/>
                </a:tc>
                <a:extLst>
                  <a:ext uri="{0D108BD9-81ED-4DB2-BD59-A6C34878D82A}">
                    <a16:rowId xmlns:a16="http://schemas.microsoft.com/office/drawing/2014/main" val="3562293532"/>
                  </a:ext>
                </a:extLst>
              </a:tr>
              <a:tr h="1222823">
                <a:tc>
                  <a:txBody>
                    <a:bodyPr/>
                    <a:lstStyle/>
                    <a:p>
                      <a:r>
                        <a:rPr lang="en-AU" sz="1400"/>
                        <a:t>Family and Child Connect</a:t>
                      </a:r>
                    </a:p>
                    <a:p>
                      <a:r>
                        <a:rPr lang="en-AU" sz="1400"/>
                        <a:t>(</a:t>
                      </a:r>
                      <a:r>
                        <a:rPr lang="en-AU" sz="1400" err="1"/>
                        <a:t>Kummara</a:t>
                      </a:r>
                      <a:r>
                        <a:rPr lang="en-AU" sz="1400"/>
                        <a:t>). </a:t>
                      </a:r>
                    </a:p>
                  </a:txBody>
                  <a:tcPr marL="68580" marR="68580" marT="34290" marB="34290"/>
                </a:tc>
                <a:tc>
                  <a:txBody>
                    <a:bodyPr/>
                    <a:lstStyle/>
                    <a:p>
                      <a:r>
                        <a:rPr lang="en-AU" sz="1400" b="0" i="0" u="sng" kern="1200">
                          <a:solidFill>
                            <a:schemeClr val="dk1"/>
                          </a:solidFill>
                          <a:effectLst/>
                          <a:latin typeface="+mn-lt"/>
                          <a:ea typeface="+mn-ea"/>
                          <a:cs typeface="+mn-cs"/>
                          <a:hlinkClick r:id="rId2"/>
                        </a:rPr>
                        <a:t>13 FAMILY (13 32 64)</a:t>
                      </a:r>
                      <a:endParaRPr lang="en-AU" sz="1400" b="0" i="0" u="sng" kern="1200">
                        <a:solidFill>
                          <a:schemeClr val="dk1"/>
                        </a:solidFill>
                        <a:effectLst/>
                        <a:latin typeface="+mn-lt"/>
                        <a:ea typeface="+mn-ea"/>
                        <a:cs typeface="+mn-cs"/>
                      </a:endParaRPr>
                    </a:p>
                    <a:p>
                      <a:pPr lvl="0">
                        <a:buNone/>
                      </a:pPr>
                      <a:r>
                        <a:rPr lang="en-AU" sz="1400" b="0" i="0" u="none" strike="noStrike" kern="1200" noProof="0">
                          <a:solidFill>
                            <a:schemeClr val="dk1"/>
                          </a:solidFill>
                          <a:effectLst/>
                          <a:hlinkClick r:id="rId3"/>
                        </a:rPr>
                        <a:t>Referral Form - Home - familyandchild connect (familysupportreferral.org.au)</a:t>
                      </a:r>
                      <a:endParaRPr lang="en-AU"/>
                    </a:p>
                    <a:p>
                      <a:pPr lvl="0">
                        <a:buNone/>
                      </a:pPr>
                      <a:endParaRPr lang="en-AU" sz="1400" b="0" i="0" u="none" strike="noStrike" kern="1200" noProof="0">
                        <a:solidFill>
                          <a:schemeClr val="dk1"/>
                        </a:solidFill>
                        <a:effectLst/>
                      </a:endParaRPr>
                    </a:p>
                    <a:p>
                      <a:pPr lvl="0">
                        <a:buNone/>
                      </a:pPr>
                      <a:r>
                        <a:rPr lang="en-AU" sz="1400" b="0" i="0" u="none" strike="noStrike" kern="1200" noProof="0">
                          <a:solidFill>
                            <a:schemeClr val="dk1"/>
                          </a:solidFill>
                          <a:effectLst/>
                        </a:rPr>
                        <a:t>Information available: </a:t>
                      </a:r>
                    </a:p>
                    <a:p>
                      <a:r>
                        <a:rPr lang="en-AU" sz="1400">
                          <a:hlinkClick r:id="rId4"/>
                        </a:rPr>
                        <a:t>Family and Child Connect (familychildconnect.org.au)</a:t>
                      </a:r>
                      <a:endParaRPr lang="en-AU" sz="1400"/>
                    </a:p>
                  </a:txBody>
                  <a:tcPr marL="68580" marR="68580" marT="34290" marB="34290"/>
                </a:tc>
                <a:extLst>
                  <a:ext uri="{0D108BD9-81ED-4DB2-BD59-A6C34878D82A}">
                    <a16:rowId xmlns:a16="http://schemas.microsoft.com/office/drawing/2014/main" val="1886884980"/>
                  </a:ext>
                </a:extLst>
              </a:tr>
            </a:tbl>
          </a:graphicData>
        </a:graphic>
      </p:graphicFrame>
    </p:spTree>
    <p:extLst>
      <p:ext uri="{BB962C8B-B14F-4D97-AF65-F5344CB8AC3E}">
        <p14:creationId xmlns:p14="http://schemas.microsoft.com/office/powerpoint/2010/main" val="279157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0E87FE-29CD-8F88-3C1D-7600A9C7BEFE}"/>
              </a:ext>
            </a:extLst>
          </p:cNvPr>
          <p:cNvSpPr>
            <a:spLocks noGrp="1"/>
          </p:cNvSpPr>
          <p:nvPr>
            <p:ph type="body" sz="quarter" idx="10"/>
          </p:nvPr>
        </p:nvSpPr>
        <p:spPr/>
        <p:txBody>
          <a:bodyPr lIns="91440" tIns="45720" rIns="91440" bIns="45720" anchor="t">
            <a:noAutofit/>
          </a:bodyPr>
          <a:lstStyle/>
          <a:p>
            <a:pPr marL="0" indent="0">
              <a:buNone/>
            </a:pPr>
            <a:r>
              <a:rPr lang="en-AU" sz="1400"/>
              <a:t>IFS works with families experiencing multiple and/or complex challenges to help make positive changes to their circumstances and prevent the need for Child Safety to intervene. </a:t>
            </a:r>
          </a:p>
          <a:p>
            <a:pPr marL="0" indent="0">
              <a:buNone/>
            </a:pPr>
            <a:r>
              <a:rPr lang="en-AU" sz="1400"/>
              <a:t>They can provide a range of flexible, tailored support services that may include counselling, health interventions and in home supports. </a:t>
            </a:r>
          </a:p>
          <a:p>
            <a:pPr marL="0" indent="0">
              <a:buNone/>
            </a:pPr>
            <a:r>
              <a:rPr lang="en-AU" sz="1400"/>
              <a:t>Families must have children between 0 and 18 residing with the parents/carer and must have complex needs, benefitting from access to intensive and specialist support services; they must not currently be involved in statutory child protection. </a:t>
            </a:r>
            <a:endParaRPr lang="en-AU" sz="1400">
              <a:cs typeface="Arial"/>
            </a:endParaRPr>
          </a:p>
          <a:p>
            <a:pPr algn="l"/>
            <a:endParaRPr lang="en-AU" sz="3300"/>
          </a:p>
        </p:txBody>
      </p:sp>
      <p:sp>
        <p:nvSpPr>
          <p:cNvPr id="6" name="Text Placeholder 5">
            <a:extLst>
              <a:ext uri="{FF2B5EF4-FFF2-40B4-BE49-F238E27FC236}">
                <a16:creationId xmlns:a16="http://schemas.microsoft.com/office/drawing/2014/main" id="{222626FD-CDF3-4C77-D73F-87440277298A}"/>
              </a:ext>
            </a:extLst>
          </p:cNvPr>
          <p:cNvSpPr>
            <a:spLocks noGrp="1"/>
          </p:cNvSpPr>
          <p:nvPr>
            <p:ph type="body" sz="quarter" idx="11"/>
          </p:nvPr>
        </p:nvSpPr>
        <p:spPr/>
        <p:txBody>
          <a:bodyPr lIns="91440" tIns="45720" rIns="91440" bIns="45720" anchor="t"/>
          <a:lstStyle/>
          <a:p>
            <a:r>
              <a:rPr lang="en-AU"/>
              <a:t>Intensive Family supports (IFS)</a:t>
            </a:r>
          </a:p>
        </p:txBody>
      </p:sp>
      <p:graphicFrame>
        <p:nvGraphicFramePr>
          <p:cNvPr id="4" name="Table 4">
            <a:extLst>
              <a:ext uri="{FF2B5EF4-FFF2-40B4-BE49-F238E27FC236}">
                <a16:creationId xmlns:a16="http://schemas.microsoft.com/office/drawing/2014/main" id="{D2C249BC-2AF2-96BC-7A8E-70A998EB7BDB}"/>
              </a:ext>
            </a:extLst>
          </p:cNvPr>
          <p:cNvGraphicFramePr>
            <a:graphicFrameLocks noGrp="1"/>
          </p:cNvGraphicFramePr>
          <p:nvPr>
            <p:extLst>
              <p:ext uri="{D42A27DB-BD31-4B8C-83A1-F6EECF244321}">
                <p14:modId xmlns:p14="http://schemas.microsoft.com/office/powerpoint/2010/main" val="389610866"/>
              </p:ext>
            </p:extLst>
          </p:nvPr>
        </p:nvGraphicFramePr>
        <p:xfrm>
          <a:off x="891184" y="3645024"/>
          <a:ext cx="7166296" cy="1562606"/>
        </p:xfrm>
        <a:graphic>
          <a:graphicData uri="http://schemas.openxmlformats.org/drawingml/2006/table">
            <a:tbl>
              <a:tblPr firstRow="1" bandRow="1">
                <a:tableStyleId>{5C22544A-7EE6-4342-B048-85BDC9FD1C3A}</a:tableStyleId>
              </a:tblPr>
              <a:tblGrid>
                <a:gridCol w="1998359">
                  <a:extLst>
                    <a:ext uri="{9D8B030D-6E8A-4147-A177-3AD203B41FA5}">
                      <a16:colId xmlns:a16="http://schemas.microsoft.com/office/drawing/2014/main" val="3496345999"/>
                    </a:ext>
                  </a:extLst>
                </a:gridCol>
                <a:gridCol w="5167937">
                  <a:extLst>
                    <a:ext uri="{9D8B030D-6E8A-4147-A177-3AD203B41FA5}">
                      <a16:colId xmlns:a16="http://schemas.microsoft.com/office/drawing/2014/main" val="1039885548"/>
                    </a:ext>
                  </a:extLst>
                </a:gridCol>
              </a:tblGrid>
              <a:tr h="274320">
                <a:tc>
                  <a:txBody>
                    <a:bodyPr/>
                    <a:lstStyle/>
                    <a:p>
                      <a:r>
                        <a:rPr lang="en-AU" sz="1400"/>
                        <a:t>Team</a:t>
                      </a:r>
                    </a:p>
                  </a:txBody>
                  <a:tcPr marL="68580" marR="68580" marT="34290" marB="34290"/>
                </a:tc>
                <a:tc>
                  <a:txBody>
                    <a:bodyPr/>
                    <a:lstStyle/>
                    <a:p>
                      <a:pPr marL="0" marR="0" lvl="0" indent="0" algn="l" rtl="0" eaLnBrk="1" fontAlgn="auto" latinLnBrk="0" hangingPunct="1">
                        <a:lnSpc>
                          <a:spcPct val="100000"/>
                        </a:lnSpc>
                        <a:spcBef>
                          <a:spcPts val="0"/>
                        </a:spcBef>
                        <a:spcAft>
                          <a:spcPts val="0"/>
                        </a:spcAft>
                        <a:buClrTx/>
                        <a:buSzTx/>
                        <a:buFontTx/>
                        <a:buNone/>
                      </a:pPr>
                      <a:r>
                        <a:rPr lang="en-AU" sz="1400"/>
                        <a:t>How to refer: </a:t>
                      </a:r>
                    </a:p>
                  </a:txBody>
                  <a:tcPr marL="68580" marR="68580" marT="34290" marB="34290"/>
                </a:tc>
                <a:extLst>
                  <a:ext uri="{0D108BD9-81ED-4DB2-BD59-A6C34878D82A}">
                    <a16:rowId xmlns:a16="http://schemas.microsoft.com/office/drawing/2014/main" val="3562293532"/>
                  </a:ext>
                </a:extLst>
              </a:tr>
              <a:tr h="685800">
                <a:tc>
                  <a:txBody>
                    <a:bodyPr/>
                    <a:lstStyle/>
                    <a:p>
                      <a:r>
                        <a:rPr lang="en-AU" sz="1400"/>
                        <a:t>Mission Australia</a:t>
                      </a:r>
                    </a:p>
                  </a:txBody>
                  <a:tcPr marL="68580" marR="68580" marT="34290" marB="34290"/>
                </a:tc>
                <a:tc>
                  <a:txBody>
                    <a:bodyPr/>
                    <a:lstStyle/>
                    <a:p>
                      <a:r>
                        <a:rPr lang="en-AU" sz="1400"/>
                        <a:t>- familysupportreferral.org.au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- 07 3437 0900</a:t>
                      </a:r>
                    </a:p>
                    <a:p>
                      <a:endParaRPr lang="en-AU" sz="1400"/>
                    </a:p>
                  </a:txBody>
                  <a:tcPr marL="68580" marR="68580" marT="34290" marB="34290"/>
                </a:tc>
                <a:extLst>
                  <a:ext uri="{0D108BD9-81ED-4DB2-BD59-A6C34878D82A}">
                    <a16:rowId xmlns:a16="http://schemas.microsoft.com/office/drawing/2014/main" val="1886884980"/>
                  </a:ext>
                </a:extLst>
              </a:tr>
              <a:tr h="572006">
                <a:tc>
                  <a:txBody>
                    <a:bodyPr/>
                    <a:lstStyle/>
                    <a:p>
                      <a:r>
                        <a:rPr lang="en-AU" sz="1400"/>
                        <a:t>Mercy Community Ipswich</a:t>
                      </a:r>
                    </a:p>
                  </a:txBody>
                  <a:tcPr marL="68580" marR="68580" marT="34290" marB="34290"/>
                </a:tc>
                <a:tc>
                  <a:txBody>
                    <a:bodyPr/>
                    <a:lstStyle/>
                    <a:p>
                      <a:pPr marL="0" marR="0" lvl="0" indent="0" algn="l" rtl="0" eaLnBrk="1" fontAlgn="auto" latinLnBrk="0" hangingPunct="1">
                        <a:lnSpc>
                          <a:spcPct val="100000"/>
                        </a:lnSpc>
                        <a:spcBef>
                          <a:spcPts val="0"/>
                        </a:spcBef>
                        <a:spcAft>
                          <a:spcPts val="0"/>
                        </a:spcAft>
                        <a:buClrTx/>
                        <a:buSzTx/>
                        <a:buFontTx/>
                        <a:buNone/>
                      </a:pPr>
                      <a:r>
                        <a:rPr lang="en-AU" sz="1400"/>
                        <a:t>- familysupportreferral.org.au </a:t>
                      </a:r>
                    </a:p>
                    <a:p>
                      <a:r>
                        <a:rPr lang="en-AU" sz="1400"/>
                        <a:t>- 07 3280 8000</a:t>
                      </a:r>
                    </a:p>
                  </a:txBody>
                  <a:tcPr marL="68580" marR="68580" marT="34290" marB="34290"/>
                </a:tc>
                <a:extLst>
                  <a:ext uri="{0D108BD9-81ED-4DB2-BD59-A6C34878D82A}">
                    <a16:rowId xmlns:a16="http://schemas.microsoft.com/office/drawing/2014/main" val="2990163525"/>
                  </a:ext>
                </a:extLst>
              </a:tr>
            </a:tbl>
          </a:graphicData>
        </a:graphic>
      </p:graphicFrame>
    </p:spTree>
    <p:extLst>
      <p:ext uri="{BB962C8B-B14F-4D97-AF65-F5344CB8AC3E}">
        <p14:creationId xmlns:p14="http://schemas.microsoft.com/office/powerpoint/2010/main" val="57500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E39C4D0-4D34-EF82-8153-53DC90E2232F}"/>
              </a:ext>
            </a:extLst>
          </p:cNvPr>
          <p:cNvSpPr>
            <a:spLocks noGrp="1"/>
          </p:cNvSpPr>
          <p:nvPr>
            <p:ph type="body" sz="quarter" idx="10"/>
          </p:nvPr>
        </p:nvSpPr>
        <p:spPr>
          <a:xfrm>
            <a:off x="395536" y="1862658"/>
            <a:ext cx="8157592" cy="630238"/>
          </a:xfrm>
        </p:spPr>
        <p:txBody>
          <a:bodyPr numCol="1">
            <a:normAutofit lnSpcReduction="10000"/>
          </a:bodyPr>
          <a:lstStyle/>
          <a:p>
            <a:pPr marL="0" indent="0">
              <a:buNone/>
            </a:pPr>
            <a:r>
              <a:rPr lang="en-AU" b="0" i="0">
                <a:solidFill>
                  <a:srgbClr val="4A4A4A"/>
                </a:solidFill>
                <a:effectLst/>
                <a:latin typeface="Open Sans" panose="020F0502020204030204" pitchFamily="34" charset="0"/>
              </a:rPr>
              <a:t>The Early Childhood Approach service  helps families with children aged 0 - 8 with assistance, advice and access to support in the local community.</a:t>
            </a:r>
          </a:p>
          <a:p>
            <a:endParaRPr lang="en-AU">
              <a:solidFill>
                <a:srgbClr val="4A4A4A"/>
              </a:solidFill>
              <a:latin typeface="Open Sans" panose="020F0502020204030204" pitchFamily="34" charset="0"/>
            </a:endParaRPr>
          </a:p>
        </p:txBody>
      </p:sp>
      <p:sp>
        <p:nvSpPr>
          <p:cNvPr id="5" name="Text Placeholder 4">
            <a:extLst>
              <a:ext uri="{FF2B5EF4-FFF2-40B4-BE49-F238E27FC236}">
                <a16:creationId xmlns:a16="http://schemas.microsoft.com/office/drawing/2014/main" id="{C555822E-8D29-54B5-5699-4E6F80EF97AC}"/>
              </a:ext>
            </a:extLst>
          </p:cNvPr>
          <p:cNvSpPr>
            <a:spLocks noGrp="1"/>
          </p:cNvSpPr>
          <p:nvPr>
            <p:ph type="body" sz="quarter" idx="11"/>
          </p:nvPr>
        </p:nvSpPr>
        <p:spPr/>
        <p:txBody>
          <a:bodyPr lIns="91440" tIns="45720" rIns="91440" bIns="45720" anchor="t"/>
          <a:lstStyle/>
          <a:p>
            <a:r>
              <a:rPr lang="en-AU"/>
              <a:t>Early Childhood Early Intervention </a:t>
            </a:r>
            <a:endParaRPr lang="en-US"/>
          </a:p>
          <a:p>
            <a:r>
              <a:rPr lang="en-AU"/>
              <a:t>(ECEI)</a:t>
            </a:r>
          </a:p>
        </p:txBody>
      </p:sp>
      <p:pic>
        <p:nvPicPr>
          <p:cNvPr id="3" name="Picture 2">
            <a:extLst>
              <a:ext uri="{FF2B5EF4-FFF2-40B4-BE49-F238E27FC236}">
                <a16:creationId xmlns:a16="http://schemas.microsoft.com/office/drawing/2014/main" id="{83292EE6-0204-1E26-8BCB-1297A40EC843}"/>
              </a:ext>
            </a:extLst>
          </p:cNvPr>
          <p:cNvPicPr>
            <a:picLocks noChangeAspect="1"/>
          </p:cNvPicPr>
          <p:nvPr/>
        </p:nvPicPr>
        <p:blipFill>
          <a:blip r:embed="rId3"/>
          <a:stretch>
            <a:fillRect/>
          </a:stretch>
        </p:blipFill>
        <p:spPr>
          <a:xfrm>
            <a:off x="6063982" y="507285"/>
            <a:ext cx="2956156" cy="1342185"/>
          </a:xfrm>
          <a:prstGeom prst="rect">
            <a:avLst/>
          </a:prstGeom>
        </p:spPr>
      </p:pic>
      <p:graphicFrame>
        <p:nvGraphicFramePr>
          <p:cNvPr id="6" name="Table 4">
            <a:extLst>
              <a:ext uri="{FF2B5EF4-FFF2-40B4-BE49-F238E27FC236}">
                <a16:creationId xmlns:a16="http://schemas.microsoft.com/office/drawing/2014/main" id="{0B8A4376-0440-097D-4917-5C8ED024C366}"/>
              </a:ext>
            </a:extLst>
          </p:cNvPr>
          <p:cNvGraphicFramePr>
            <a:graphicFrameLocks noGrp="1"/>
          </p:cNvGraphicFramePr>
          <p:nvPr>
            <p:extLst>
              <p:ext uri="{D42A27DB-BD31-4B8C-83A1-F6EECF244321}">
                <p14:modId xmlns:p14="http://schemas.microsoft.com/office/powerpoint/2010/main" val="3113979493"/>
              </p:ext>
            </p:extLst>
          </p:nvPr>
        </p:nvGraphicFramePr>
        <p:xfrm>
          <a:off x="553309" y="2459914"/>
          <a:ext cx="8009569" cy="2703830"/>
        </p:xfrm>
        <a:graphic>
          <a:graphicData uri="http://schemas.openxmlformats.org/drawingml/2006/table">
            <a:tbl>
              <a:tblPr firstRow="1" bandRow="1">
                <a:tableStyleId>{5C22544A-7EE6-4342-B048-85BDC9FD1C3A}</a:tableStyleId>
              </a:tblPr>
              <a:tblGrid>
                <a:gridCol w="2022246">
                  <a:extLst>
                    <a:ext uri="{9D8B030D-6E8A-4147-A177-3AD203B41FA5}">
                      <a16:colId xmlns:a16="http://schemas.microsoft.com/office/drawing/2014/main" val="3496345999"/>
                    </a:ext>
                  </a:extLst>
                </a:gridCol>
                <a:gridCol w="5987323">
                  <a:extLst>
                    <a:ext uri="{9D8B030D-6E8A-4147-A177-3AD203B41FA5}">
                      <a16:colId xmlns:a16="http://schemas.microsoft.com/office/drawing/2014/main" val="34006167"/>
                    </a:ext>
                  </a:extLst>
                </a:gridCol>
              </a:tblGrid>
              <a:tr h="372110">
                <a:tc>
                  <a:txBody>
                    <a:bodyPr/>
                    <a:lstStyle/>
                    <a:p>
                      <a:r>
                        <a:rPr lang="en-AU" sz="1400"/>
                        <a:t>Team</a:t>
                      </a:r>
                    </a:p>
                  </a:txBody>
                  <a:tcPr marL="68580" marR="68580" marT="34290" marB="34290"/>
                </a:tc>
                <a:tc>
                  <a:txBody>
                    <a:bodyPr/>
                    <a:lstStyle/>
                    <a:p>
                      <a:r>
                        <a:rPr lang="en-AU" sz="1400"/>
                        <a:t>How to refer</a:t>
                      </a:r>
                    </a:p>
                  </a:txBody>
                  <a:tcPr marL="68580" marR="68580" marT="34290" marB="34290"/>
                </a:tc>
                <a:extLst>
                  <a:ext uri="{0D108BD9-81ED-4DB2-BD59-A6C34878D82A}">
                    <a16:rowId xmlns:a16="http://schemas.microsoft.com/office/drawing/2014/main" val="3562293532"/>
                  </a:ext>
                </a:extLst>
              </a:tr>
              <a:tr h="2331720">
                <a:tc>
                  <a:txBody>
                    <a:bodyPr/>
                    <a:lstStyle/>
                    <a:p>
                      <a:r>
                        <a:rPr lang="en-AU" sz="1400"/>
                        <a:t>EACH</a:t>
                      </a:r>
                    </a:p>
                  </a:txBody>
                  <a:tcPr marL="68580" marR="68580" marT="34290" marB="34290"/>
                </a:tc>
                <a:tc>
                  <a:txBody>
                    <a:bodyPr/>
                    <a:lstStyle/>
                    <a:p>
                      <a:r>
                        <a:rPr lang="en-AU" sz="1400">
                          <a:hlinkClick r:id="rId4"/>
                        </a:rPr>
                        <a:t>NDIS Early Childhood Approach – EACH</a:t>
                      </a:r>
                      <a:endParaRPr lang="en-AU" sz="1400"/>
                    </a:p>
                    <a:p>
                      <a:endParaRPr lang="en-AU" sz="1400"/>
                    </a:p>
                    <a:p>
                      <a:pPr marL="0" marR="0" lvl="0" indent="0" algn="l" rtl="0" eaLnBrk="1" fontAlgn="auto" latinLnBrk="0" hangingPunct="1">
                        <a:lnSpc>
                          <a:spcPct val="100000"/>
                        </a:lnSpc>
                        <a:spcBef>
                          <a:spcPts val="0"/>
                        </a:spcBef>
                        <a:spcAft>
                          <a:spcPts val="0"/>
                        </a:spcAft>
                        <a:buClrTx/>
                        <a:buSzTx/>
                        <a:buFontTx/>
                        <a:buNone/>
                      </a:pPr>
                      <a:r>
                        <a:rPr lang="en-AU" sz="1400"/>
                        <a:t>Children aged under 6 with developmental concerns/delays or a child with a  diagnosed disability up to 9 years of age. </a:t>
                      </a:r>
                    </a:p>
                    <a:p>
                      <a:endParaRPr lang="en-AU" sz="1400"/>
                    </a:p>
                    <a:p>
                      <a:r>
                        <a:rPr lang="en-AU" sz="1400"/>
                        <a:t>Can be completed by a family member or by a professional working with the family. </a:t>
                      </a:r>
                    </a:p>
                    <a:p>
                      <a:endParaRPr lang="en-AU" sz="1400" b="0" i="0" u="none" strike="noStrike" kern="1200">
                        <a:solidFill>
                          <a:schemeClr val="dk1"/>
                        </a:solidFill>
                        <a:effectLst/>
                        <a:latin typeface="+mn-lt"/>
                        <a:ea typeface="+mn-ea"/>
                        <a:cs typeface="+mn-cs"/>
                        <a:hlinkClick r:id="rId5"/>
                      </a:endParaRPr>
                    </a:p>
                    <a:p>
                      <a:pPr lvl="0">
                        <a:buNone/>
                      </a:pPr>
                      <a:r>
                        <a:rPr lang="en-AU" sz="1400"/>
                        <a:t>Needs to have impaired functional capacity and require specialist services from more than one professional for longer than 12 months. </a:t>
                      </a:r>
                      <a:endParaRPr lang="en-AU"/>
                    </a:p>
                  </a:txBody>
                  <a:tcPr marL="68580" marR="68580" marT="34290" marB="34290"/>
                </a:tc>
                <a:extLst>
                  <a:ext uri="{0D108BD9-81ED-4DB2-BD59-A6C34878D82A}">
                    <a16:rowId xmlns:a16="http://schemas.microsoft.com/office/drawing/2014/main" val="1886884980"/>
                  </a:ext>
                </a:extLst>
              </a:tr>
            </a:tbl>
          </a:graphicData>
        </a:graphic>
      </p:graphicFrame>
    </p:spTree>
    <p:extLst>
      <p:ext uri="{BB962C8B-B14F-4D97-AF65-F5344CB8AC3E}">
        <p14:creationId xmlns:p14="http://schemas.microsoft.com/office/powerpoint/2010/main" val="369338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CFEA0F-9EA2-0C01-B2EA-242610C776F6}"/>
              </a:ext>
            </a:extLst>
          </p:cNvPr>
          <p:cNvSpPr>
            <a:spLocks noGrp="1"/>
          </p:cNvSpPr>
          <p:nvPr>
            <p:ph type="body" sz="quarter" idx="11"/>
          </p:nvPr>
        </p:nvSpPr>
        <p:spPr/>
        <p:txBody>
          <a:bodyPr/>
          <a:lstStyle/>
          <a:p>
            <a:r>
              <a:rPr lang="en-AU"/>
              <a:t>Health Services</a:t>
            </a:r>
          </a:p>
        </p:txBody>
      </p:sp>
      <p:graphicFrame>
        <p:nvGraphicFramePr>
          <p:cNvPr id="2" name="Table 4">
            <a:extLst>
              <a:ext uri="{FF2B5EF4-FFF2-40B4-BE49-F238E27FC236}">
                <a16:creationId xmlns:a16="http://schemas.microsoft.com/office/drawing/2014/main" id="{95742A68-877B-C908-508D-16B89D0C460D}"/>
              </a:ext>
            </a:extLst>
          </p:cNvPr>
          <p:cNvGraphicFramePr>
            <a:graphicFrameLocks noGrp="1"/>
          </p:cNvGraphicFramePr>
          <p:nvPr>
            <p:extLst>
              <p:ext uri="{D42A27DB-BD31-4B8C-83A1-F6EECF244321}">
                <p14:modId xmlns:p14="http://schemas.microsoft.com/office/powerpoint/2010/main" val="172802043"/>
              </p:ext>
            </p:extLst>
          </p:nvPr>
        </p:nvGraphicFramePr>
        <p:xfrm>
          <a:off x="504387" y="1529715"/>
          <a:ext cx="8135226" cy="4563110"/>
        </p:xfrm>
        <a:graphic>
          <a:graphicData uri="http://schemas.openxmlformats.org/drawingml/2006/table">
            <a:tbl>
              <a:tblPr firstRow="1" bandRow="1">
                <a:tableStyleId>{5C22544A-7EE6-4342-B048-85BDC9FD1C3A}</a:tableStyleId>
              </a:tblPr>
              <a:tblGrid>
                <a:gridCol w="1094763">
                  <a:extLst>
                    <a:ext uri="{9D8B030D-6E8A-4147-A177-3AD203B41FA5}">
                      <a16:colId xmlns:a16="http://schemas.microsoft.com/office/drawing/2014/main" val="3496345999"/>
                    </a:ext>
                  </a:extLst>
                </a:gridCol>
                <a:gridCol w="3799166">
                  <a:extLst>
                    <a:ext uri="{9D8B030D-6E8A-4147-A177-3AD203B41FA5}">
                      <a16:colId xmlns:a16="http://schemas.microsoft.com/office/drawing/2014/main" val="2712772514"/>
                    </a:ext>
                  </a:extLst>
                </a:gridCol>
                <a:gridCol w="3241297">
                  <a:extLst>
                    <a:ext uri="{9D8B030D-6E8A-4147-A177-3AD203B41FA5}">
                      <a16:colId xmlns:a16="http://schemas.microsoft.com/office/drawing/2014/main" val="34006167"/>
                    </a:ext>
                  </a:extLst>
                </a:gridCol>
              </a:tblGrid>
              <a:tr h="372110">
                <a:tc>
                  <a:txBody>
                    <a:bodyPr/>
                    <a:lstStyle/>
                    <a:p>
                      <a:r>
                        <a:rPr lang="en-AU" sz="1400"/>
                        <a:t>Team</a:t>
                      </a:r>
                    </a:p>
                  </a:txBody>
                  <a:tcPr marL="68580" marR="68580" marT="34290" marB="34290"/>
                </a:tc>
                <a:tc>
                  <a:txBody>
                    <a:bodyPr/>
                    <a:lstStyle/>
                    <a:p>
                      <a:r>
                        <a:rPr lang="en-AU" sz="1400"/>
                        <a:t>What is provided: </a:t>
                      </a:r>
                    </a:p>
                  </a:txBody>
                  <a:tcPr marL="68580" marR="68580" marT="34290" marB="34290"/>
                </a:tc>
                <a:tc>
                  <a:txBody>
                    <a:bodyPr/>
                    <a:lstStyle/>
                    <a:p>
                      <a:r>
                        <a:rPr lang="en-AU" sz="1400"/>
                        <a:t>How to refer</a:t>
                      </a:r>
                    </a:p>
                  </a:txBody>
                  <a:tcPr marL="68580" marR="68580" marT="34290" marB="34290"/>
                </a:tc>
                <a:extLst>
                  <a:ext uri="{0D108BD9-81ED-4DB2-BD59-A6C34878D82A}">
                    <a16:rowId xmlns:a16="http://schemas.microsoft.com/office/drawing/2014/main" val="3562293532"/>
                  </a:ext>
                </a:extLst>
              </a:tr>
              <a:tr h="1714500">
                <a:tc>
                  <a:txBody>
                    <a:bodyPr/>
                    <a:lstStyle/>
                    <a:p>
                      <a:r>
                        <a:rPr lang="en-AU" sz="1400"/>
                        <a:t>Child Health </a:t>
                      </a:r>
                    </a:p>
                  </a:txBody>
                  <a:tcPr marL="68580" marR="68580" marT="34290" marB="34290"/>
                </a:tc>
                <a:tc>
                  <a:txBody>
                    <a:bodyPr/>
                    <a:lstStyle/>
                    <a:p>
                      <a:pPr marL="285750" indent="-285750">
                        <a:buFont typeface="Arial" panose="020B0604020202020204" pitchFamily="34" charset="0"/>
                        <a:buChar char="•"/>
                      </a:pPr>
                      <a:r>
                        <a:rPr lang="en-AU" sz="1400"/>
                        <a:t>weigh and measure for growth </a:t>
                      </a:r>
                    </a:p>
                    <a:p>
                      <a:pPr marL="285750" indent="-285750">
                        <a:buFont typeface="Arial" panose="020B0604020202020204" pitchFamily="34" charset="0"/>
                        <a:buChar char="•"/>
                      </a:pPr>
                      <a:r>
                        <a:rPr lang="en-AU" sz="1400"/>
                        <a:t>healthy feeding (breast and bottle) and eating </a:t>
                      </a:r>
                    </a:p>
                    <a:p>
                      <a:pPr marL="285750" indent="-285750">
                        <a:buFont typeface="Arial" panose="020B0604020202020204" pitchFamily="34" charset="0"/>
                        <a:buChar char="•"/>
                      </a:pPr>
                      <a:r>
                        <a:rPr lang="en-AU" sz="1400"/>
                        <a:t>sleep and behaviour information </a:t>
                      </a:r>
                    </a:p>
                    <a:p>
                      <a:pPr marL="285750" indent="-285750">
                        <a:buFont typeface="Arial" panose="020B0604020202020204" pitchFamily="34" charset="0"/>
                        <a:buChar char="•"/>
                      </a:pPr>
                      <a:r>
                        <a:rPr lang="en-AU" sz="1400"/>
                        <a:t>parent support </a:t>
                      </a:r>
                    </a:p>
                    <a:p>
                      <a:pPr marL="285750" indent="-285750">
                        <a:buFont typeface="Arial" panose="020B0604020202020204" pitchFamily="34" charset="0"/>
                        <a:buChar char="•"/>
                      </a:pPr>
                      <a:r>
                        <a:rPr lang="en-AU" sz="1400"/>
                        <a:t>immunisation information </a:t>
                      </a:r>
                    </a:p>
                    <a:p>
                      <a:pPr marL="285750" indent="-285750">
                        <a:buFont typeface="Arial" panose="020B0604020202020204" pitchFamily="34" charset="0"/>
                        <a:buChar char="•"/>
                      </a:pPr>
                      <a:r>
                        <a:rPr lang="en-AU" sz="1400"/>
                        <a:t>Parent Education groups</a:t>
                      </a:r>
                    </a:p>
                  </a:txBody>
                  <a:tcPr marL="68580" marR="68580" marT="34290" marB="34290"/>
                </a:tc>
                <a:tc>
                  <a:txBody>
                    <a:bodyPr/>
                    <a:lstStyle/>
                    <a:p>
                      <a:r>
                        <a:rPr lang="en-AU" sz="1400"/>
                        <a:t>GP Smart Referral</a:t>
                      </a:r>
                    </a:p>
                    <a:p>
                      <a:r>
                        <a:rPr lang="en-AU" sz="1400"/>
                        <a:t>(07) 3817 2340 – Child Health Service </a:t>
                      </a:r>
                    </a:p>
                    <a:p>
                      <a:r>
                        <a:rPr lang="en-AU" sz="1400"/>
                        <a:t>1800 607 030 – Central Intake</a:t>
                      </a:r>
                    </a:p>
                    <a:p>
                      <a:r>
                        <a:rPr lang="en-AU" sz="1400" b="0" i="0" kern="1200">
                          <a:solidFill>
                            <a:schemeClr val="dk1"/>
                          </a:solidFill>
                          <a:effectLst/>
                          <a:latin typeface="+mn-lt"/>
                          <a:ea typeface="+mn-ea"/>
                          <a:cs typeface="+mn-cs"/>
                          <a:hlinkClick r:id="rId3"/>
                        </a:rPr>
                        <a:t>Parent and Child Health | West Moreton Health</a:t>
                      </a:r>
                      <a:endParaRPr lang="en-AU" sz="1400"/>
                    </a:p>
                    <a:p>
                      <a:r>
                        <a:rPr lang="en-AU" sz="1400" b="0" i="0" kern="1200">
                          <a:solidFill>
                            <a:schemeClr val="dk1"/>
                          </a:solidFill>
                          <a:effectLst/>
                          <a:latin typeface="+mn-lt"/>
                          <a:ea typeface="+mn-ea"/>
                          <a:cs typeface="+mn-cs"/>
                        </a:rPr>
                        <a:t>parents can self-refer </a:t>
                      </a:r>
                    </a:p>
                    <a:p>
                      <a:endParaRPr lang="en-AU" sz="1400" b="0" i="0" kern="1200">
                        <a:solidFill>
                          <a:schemeClr val="dk1"/>
                        </a:solidFill>
                        <a:effectLst/>
                        <a:latin typeface="+mn-lt"/>
                        <a:ea typeface="+mn-ea"/>
                        <a:cs typeface="+mn-cs"/>
                      </a:endParaRPr>
                    </a:p>
                    <a:p>
                      <a:r>
                        <a:rPr lang="en-AU" sz="1400" b="0" i="0" kern="1200">
                          <a:solidFill>
                            <a:schemeClr val="dk1"/>
                          </a:solidFill>
                          <a:effectLst/>
                          <a:latin typeface="+mn-lt"/>
                          <a:ea typeface="+mn-ea"/>
                          <a:cs typeface="+mn-cs"/>
                        </a:rPr>
                        <a:t>More information on </a:t>
                      </a:r>
                      <a:r>
                        <a:rPr lang="en-AU" sz="1400" b="0" i="0" kern="1200" err="1">
                          <a:solidFill>
                            <a:schemeClr val="dk1"/>
                          </a:solidFill>
                          <a:effectLst/>
                          <a:latin typeface="+mn-lt"/>
                          <a:ea typeface="+mn-ea"/>
                          <a:cs typeface="+mn-cs"/>
                        </a:rPr>
                        <a:t>HealthPathways</a:t>
                      </a:r>
                      <a:endParaRPr lang="en-AU" sz="1400"/>
                    </a:p>
                  </a:txBody>
                  <a:tcPr marL="68580" marR="68580" marT="34290" marB="34290"/>
                </a:tc>
                <a:extLst>
                  <a:ext uri="{0D108BD9-81ED-4DB2-BD59-A6C34878D82A}">
                    <a16:rowId xmlns:a16="http://schemas.microsoft.com/office/drawing/2014/main" val="1886884980"/>
                  </a:ext>
                </a:extLst>
              </a:tr>
              <a:tr h="2125980">
                <a:tc>
                  <a:txBody>
                    <a:bodyPr/>
                    <a:lstStyle/>
                    <a:p>
                      <a:r>
                        <a:rPr lang="en-AU" sz="1400"/>
                        <a:t>EIPS (Early Intervention Parenting Support)</a:t>
                      </a:r>
                    </a:p>
                  </a:txBody>
                  <a:tcPr marL="68580" marR="68580" marT="34290" marB="34290"/>
                </a:tc>
                <a:tc>
                  <a:txBody>
                    <a:bodyPr/>
                    <a:lstStyle/>
                    <a:p>
                      <a:pPr marL="285750" indent="-285750">
                        <a:buFont typeface="Arial" panose="020B0604020202020204" pitchFamily="34" charset="0"/>
                        <a:buChar char="•"/>
                      </a:pPr>
                      <a:r>
                        <a:rPr lang="en-AU" sz="1400"/>
                        <a:t>For Parents of children under 8 </a:t>
                      </a:r>
                    </a:p>
                    <a:p>
                      <a:pPr marL="285750" indent="-285750">
                        <a:buFont typeface="Arial" panose="020B0604020202020204" pitchFamily="34" charset="0"/>
                        <a:buChar char="•"/>
                      </a:pPr>
                      <a:r>
                        <a:rPr lang="en-AU" sz="1400"/>
                        <a:t>Strengthen family relationships and build positive connections with your children. </a:t>
                      </a:r>
                    </a:p>
                    <a:p>
                      <a:pPr marL="285750" indent="-285750">
                        <a:buFont typeface="Arial" panose="020B0604020202020204" pitchFamily="34" charset="0"/>
                        <a:buChar char="•"/>
                      </a:pPr>
                      <a:r>
                        <a:rPr lang="en-AU" sz="1400"/>
                        <a:t>Help parents understand and support their child’s emotions and behaviours.</a:t>
                      </a:r>
                    </a:p>
                    <a:p>
                      <a:pPr marL="285750" indent="-285750">
                        <a:buFont typeface="Arial" panose="020B0604020202020204" pitchFamily="34" charset="0"/>
                        <a:buChar char="•"/>
                      </a:pPr>
                      <a:r>
                        <a:rPr lang="en-AU" sz="1400"/>
                        <a:t>Develop strategies to cope when struggling with postnatal mood and adjustment.</a:t>
                      </a:r>
                    </a:p>
                    <a:p>
                      <a:endParaRPr lang="en-AU" sz="1400"/>
                    </a:p>
                    <a:p>
                      <a:r>
                        <a:rPr lang="en-AU" sz="1400"/>
                        <a:t>Group programs such as circle of security or individual counselling.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GP Smart Referral</a:t>
                      </a:r>
                    </a:p>
                    <a:p>
                      <a:r>
                        <a:rPr lang="en-AU" sz="1400"/>
                        <a:t>1800 607 030 – Central Intake</a:t>
                      </a:r>
                    </a:p>
                    <a:p>
                      <a:endParaRPr lang="en-AU" sz="1400"/>
                    </a:p>
                    <a:p>
                      <a:r>
                        <a:rPr lang="en-AU" sz="1400"/>
                        <a:t>Need to include the name and DOB of parent and child. </a:t>
                      </a:r>
                    </a:p>
                    <a:p>
                      <a:endParaRPr lang="en-AU" sz="1400"/>
                    </a:p>
                  </a:txBody>
                  <a:tcPr marL="68580" marR="68580" marT="34290" marB="34290"/>
                </a:tc>
                <a:extLst>
                  <a:ext uri="{0D108BD9-81ED-4DB2-BD59-A6C34878D82A}">
                    <a16:rowId xmlns:a16="http://schemas.microsoft.com/office/drawing/2014/main" val="2990163525"/>
                  </a:ext>
                </a:extLst>
              </a:tr>
            </a:tbl>
          </a:graphicData>
        </a:graphic>
      </p:graphicFrame>
    </p:spTree>
    <p:extLst>
      <p:ext uri="{BB962C8B-B14F-4D97-AF65-F5344CB8AC3E}">
        <p14:creationId xmlns:p14="http://schemas.microsoft.com/office/powerpoint/2010/main" val="411602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0E87FE-29CD-8F88-3C1D-7600A9C7BEFE}"/>
              </a:ext>
            </a:extLst>
          </p:cNvPr>
          <p:cNvSpPr>
            <a:spLocks noGrp="1"/>
          </p:cNvSpPr>
          <p:nvPr>
            <p:ph type="body" sz="quarter" idx="10"/>
          </p:nvPr>
        </p:nvSpPr>
        <p:spPr/>
        <p:txBody>
          <a:bodyPr>
            <a:noAutofit/>
          </a:bodyPr>
          <a:lstStyle/>
          <a:p>
            <a:pPr algn="l"/>
            <a:r>
              <a:rPr lang="en-AU" sz="3300"/>
              <a:t>Health Services </a:t>
            </a:r>
          </a:p>
        </p:txBody>
      </p:sp>
      <p:sp>
        <p:nvSpPr>
          <p:cNvPr id="4" name="Text Placeholder 3">
            <a:extLst>
              <a:ext uri="{FF2B5EF4-FFF2-40B4-BE49-F238E27FC236}">
                <a16:creationId xmlns:a16="http://schemas.microsoft.com/office/drawing/2014/main" id="{2B770364-6057-56B9-2A6D-105865D8F133}"/>
              </a:ext>
            </a:extLst>
          </p:cNvPr>
          <p:cNvSpPr>
            <a:spLocks noGrp="1"/>
          </p:cNvSpPr>
          <p:nvPr>
            <p:ph type="body" sz="quarter" idx="11"/>
          </p:nvPr>
        </p:nvSpPr>
        <p:spPr/>
        <p:txBody>
          <a:bodyPr/>
          <a:lstStyle/>
          <a:p>
            <a:r>
              <a:rPr lang="en-AU"/>
              <a:t>Health Services Cont.</a:t>
            </a:r>
            <a:r>
              <a:rPr lang="en-AU" sz="1800"/>
              <a:t> </a:t>
            </a:r>
          </a:p>
        </p:txBody>
      </p:sp>
      <p:graphicFrame>
        <p:nvGraphicFramePr>
          <p:cNvPr id="2" name="Table 4">
            <a:extLst>
              <a:ext uri="{FF2B5EF4-FFF2-40B4-BE49-F238E27FC236}">
                <a16:creationId xmlns:a16="http://schemas.microsoft.com/office/drawing/2014/main" id="{95742A68-877B-C908-508D-16B89D0C460D}"/>
              </a:ext>
            </a:extLst>
          </p:cNvPr>
          <p:cNvGraphicFramePr>
            <a:graphicFrameLocks noGrp="1"/>
          </p:cNvGraphicFramePr>
          <p:nvPr>
            <p:extLst>
              <p:ext uri="{D42A27DB-BD31-4B8C-83A1-F6EECF244321}">
                <p14:modId xmlns:p14="http://schemas.microsoft.com/office/powerpoint/2010/main" val="1363979841"/>
              </p:ext>
            </p:extLst>
          </p:nvPr>
        </p:nvGraphicFramePr>
        <p:xfrm>
          <a:off x="504388" y="1686864"/>
          <a:ext cx="8135226" cy="2360930"/>
        </p:xfrm>
        <a:graphic>
          <a:graphicData uri="http://schemas.openxmlformats.org/drawingml/2006/table">
            <a:tbl>
              <a:tblPr firstRow="1" bandRow="1">
                <a:tableStyleId>{5C22544A-7EE6-4342-B048-85BDC9FD1C3A}</a:tableStyleId>
              </a:tblPr>
              <a:tblGrid>
                <a:gridCol w="1094763">
                  <a:extLst>
                    <a:ext uri="{9D8B030D-6E8A-4147-A177-3AD203B41FA5}">
                      <a16:colId xmlns:a16="http://schemas.microsoft.com/office/drawing/2014/main" val="3496345999"/>
                    </a:ext>
                  </a:extLst>
                </a:gridCol>
                <a:gridCol w="3799166">
                  <a:extLst>
                    <a:ext uri="{9D8B030D-6E8A-4147-A177-3AD203B41FA5}">
                      <a16:colId xmlns:a16="http://schemas.microsoft.com/office/drawing/2014/main" val="2712772514"/>
                    </a:ext>
                  </a:extLst>
                </a:gridCol>
                <a:gridCol w="3241297">
                  <a:extLst>
                    <a:ext uri="{9D8B030D-6E8A-4147-A177-3AD203B41FA5}">
                      <a16:colId xmlns:a16="http://schemas.microsoft.com/office/drawing/2014/main" val="34006167"/>
                    </a:ext>
                  </a:extLst>
                </a:gridCol>
              </a:tblGrid>
              <a:tr h="372110">
                <a:tc>
                  <a:txBody>
                    <a:bodyPr/>
                    <a:lstStyle/>
                    <a:p>
                      <a:r>
                        <a:rPr lang="en-AU" sz="1400"/>
                        <a:t>Team</a:t>
                      </a:r>
                    </a:p>
                  </a:txBody>
                  <a:tcPr marL="68580" marR="68580" marT="34290" marB="34290"/>
                </a:tc>
                <a:tc>
                  <a:txBody>
                    <a:bodyPr/>
                    <a:lstStyle/>
                    <a:p>
                      <a:r>
                        <a:rPr lang="en-AU" sz="1400"/>
                        <a:t>What is provided: </a:t>
                      </a:r>
                    </a:p>
                  </a:txBody>
                  <a:tcPr marL="68580" marR="68580" marT="34290" marB="34290"/>
                </a:tc>
                <a:tc>
                  <a:txBody>
                    <a:bodyPr/>
                    <a:lstStyle/>
                    <a:p>
                      <a:r>
                        <a:rPr lang="en-AU" sz="1400"/>
                        <a:t>How to refer</a:t>
                      </a:r>
                    </a:p>
                  </a:txBody>
                  <a:tcPr marL="68580" marR="68580" marT="34290" marB="34290"/>
                </a:tc>
                <a:extLst>
                  <a:ext uri="{0D108BD9-81ED-4DB2-BD59-A6C34878D82A}">
                    <a16:rowId xmlns:a16="http://schemas.microsoft.com/office/drawing/2014/main" val="3562293532"/>
                  </a:ext>
                </a:extLst>
              </a:tr>
              <a:tr h="1508760">
                <a:tc>
                  <a:txBody>
                    <a:bodyPr/>
                    <a:lstStyle/>
                    <a:p>
                      <a:r>
                        <a:rPr lang="en-AU" sz="1400"/>
                        <a:t>Nurse Navigators</a:t>
                      </a:r>
                    </a:p>
                  </a:txBody>
                  <a:tcPr marL="68580" marR="68580" marT="34290" marB="34290"/>
                </a:tc>
                <a:tc>
                  <a:txBody>
                    <a:bodyPr/>
                    <a:lstStyle/>
                    <a:p>
                      <a:pPr marL="285750" indent="-285750">
                        <a:buFont typeface="Arial" panose="020B0604020202020204" pitchFamily="34" charset="0"/>
                        <a:buChar char="•"/>
                      </a:pPr>
                      <a:r>
                        <a:rPr lang="en-AU" sz="1400"/>
                        <a:t>Support for young people (0-18 years) with medical and or disability complexity.</a:t>
                      </a:r>
                    </a:p>
                    <a:p>
                      <a:pPr marL="285750" indent="-285750">
                        <a:buFont typeface="Arial" panose="020B0604020202020204" pitchFamily="34" charset="0"/>
                        <a:buChar char="•"/>
                      </a:pPr>
                      <a:r>
                        <a:rPr lang="en-AU" sz="1400"/>
                        <a:t>Create links and supports between the family, acute and community services. </a:t>
                      </a:r>
                    </a:p>
                    <a:p>
                      <a:pPr marL="285750" indent="-285750">
                        <a:buFont typeface="Arial" panose="020B0604020202020204" pitchFamily="34" charset="0"/>
                        <a:buChar char="•"/>
                      </a:pPr>
                      <a:r>
                        <a:rPr lang="en-AU" sz="1400"/>
                        <a:t>Support families to advocate for their children. </a:t>
                      </a:r>
                    </a:p>
                    <a:p>
                      <a:pPr marL="285750" indent="-285750">
                        <a:buFont typeface="Arial" panose="020B0604020202020204" pitchFamily="34" charset="0"/>
                        <a:buChar char="•"/>
                      </a:pPr>
                      <a:r>
                        <a:rPr lang="en-AU" sz="1400"/>
                        <a:t>Help improve communication between families,  healthcare providers and services. </a:t>
                      </a:r>
                    </a:p>
                  </a:txBody>
                  <a:tcPr marL="68580" marR="68580" marT="34290" marB="34290"/>
                </a:tc>
                <a:tc>
                  <a:txBody>
                    <a:bodyPr/>
                    <a:lstStyle/>
                    <a:p>
                      <a:r>
                        <a:rPr lang="en-AU" sz="1400"/>
                        <a:t>GP Smart Referral</a:t>
                      </a:r>
                    </a:p>
                    <a:p>
                      <a:r>
                        <a:rPr lang="en-AU" sz="1400"/>
                        <a:t>1800 607 030 – Central Intake</a:t>
                      </a:r>
                    </a:p>
                  </a:txBody>
                  <a:tcPr marL="68580" marR="68580" marT="34290" marB="34290"/>
                </a:tc>
                <a:extLst>
                  <a:ext uri="{0D108BD9-81ED-4DB2-BD59-A6C34878D82A}">
                    <a16:rowId xmlns:a16="http://schemas.microsoft.com/office/drawing/2014/main" val="1886884980"/>
                  </a:ext>
                </a:extLst>
              </a:tr>
            </a:tbl>
          </a:graphicData>
        </a:graphic>
      </p:graphicFrame>
    </p:spTree>
    <p:extLst>
      <p:ext uri="{BB962C8B-B14F-4D97-AF65-F5344CB8AC3E}">
        <p14:creationId xmlns:p14="http://schemas.microsoft.com/office/powerpoint/2010/main" val="239697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8CBFF3-AB63-EA75-4F73-3C4408045BF1}"/>
              </a:ext>
            </a:extLst>
          </p:cNvPr>
          <p:cNvSpPr>
            <a:spLocks noGrp="1"/>
          </p:cNvSpPr>
          <p:nvPr>
            <p:ph type="body" sz="quarter" idx="11"/>
          </p:nvPr>
        </p:nvSpPr>
        <p:spPr/>
        <p:txBody>
          <a:bodyPr lIns="91440" tIns="45720" rIns="91440" bIns="45720" anchor="t"/>
          <a:lstStyle/>
          <a:p>
            <a:r>
              <a:rPr lang="en-AU"/>
              <a:t>University Clinics </a:t>
            </a:r>
          </a:p>
        </p:txBody>
      </p:sp>
      <p:graphicFrame>
        <p:nvGraphicFramePr>
          <p:cNvPr id="4" name="Table 4">
            <a:extLst>
              <a:ext uri="{FF2B5EF4-FFF2-40B4-BE49-F238E27FC236}">
                <a16:creationId xmlns:a16="http://schemas.microsoft.com/office/drawing/2014/main" id="{7444CC67-5D95-2621-DB0A-67CF0538C91E}"/>
              </a:ext>
            </a:extLst>
          </p:cNvPr>
          <p:cNvGraphicFramePr>
            <a:graphicFrameLocks noGrp="1"/>
          </p:cNvGraphicFramePr>
          <p:nvPr>
            <p:ph idx="4294967295"/>
            <p:extLst>
              <p:ext uri="{D42A27DB-BD31-4B8C-83A1-F6EECF244321}">
                <p14:modId xmlns:p14="http://schemas.microsoft.com/office/powerpoint/2010/main" val="4188361822"/>
              </p:ext>
            </p:extLst>
          </p:nvPr>
        </p:nvGraphicFramePr>
        <p:xfrm>
          <a:off x="269544" y="1393745"/>
          <a:ext cx="8401051" cy="4488336"/>
        </p:xfrm>
        <a:graphic>
          <a:graphicData uri="http://schemas.openxmlformats.org/drawingml/2006/table">
            <a:tbl>
              <a:tblPr firstRow="1" bandRow="1">
                <a:tableStyleId>{5C22544A-7EE6-4342-B048-85BDC9FD1C3A}</a:tableStyleId>
              </a:tblPr>
              <a:tblGrid>
                <a:gridCol w="1271558">
                  <a:extLst>
                    <a:ext uri="{9D8B030D-6E8A-4147-A177-3AD203B41FA5}">
                      <a16:colId xmlns:a16="http://schemas.microsoft.com/office/drawing/2014/main" val="3496345999"/>
                    </a:ext>
                  </a:extLst>
                </a:gridCol>
                <a:gridCol w="2957160">
                  <a:extLst>
                    <a:ext uri="{9D8B030D-6E8A-4147-A177-3AD203B41FA5}">
                      <a16:colId xmlns:a16="http://schemas.microsoft.com/office/drawing/2014/main" val="2712772514"/>
                    </a:ext>
                  </a:extLst>
                </a:gridCol>
                <a:gridCol w="4172333">
                  <a:extLst>
                    <a:ext uri="{9D8B030D-6E8A-4147-A177-3AD203B41FA5}">
                      <a16:colId xmlns:a16="http://schemas.microsoft.com/office/drawing/2014/main" val="34006167"/>
                    </a:ext>
                  </a:extLst>
                </a:gridCol>
              </a:tblGrid>
              <a:tr h="271540">
                <a:tc>
                  <a:txBody>
                    <a:bodyPr/>
                    <a:lstStyle/>
                    <a:p>
                      <a:r>
                        <a:rPr lang="en-AU" sz="1400"/>
                        <a:t>University</a:t>
                      </a:r>
                    </a:p>
                  </a:txBody>
                  <a:tcPr marL="68580" marR="68580" marT="34290" marB="34290"/>
                </a:tc>
                <a:tc>
                  <a:txBody>
                    <a:bodyPr/>
                    <a:lstStyle/>
                    <a:p>
                      <a:r>
                        <a:rPr lang="en-AU" sz="1400"/>
                        <a:t>Clinics</a:t>
                      </a:r>
                    </a:p>
                  </a:txBody>
                  <a:tcPr marL="68580" marR="68580" marT="34290" marB="34290"/>
                </a:tc>
                <a:tc>
                  <a:txBody>
                    <a:bodyPr/>
                    <a:lstStyle/>
                    <a:p>
                      <a:r>
                        <a:rPr lang="en-AU" sz="1400"/>
                        <a:t>How to refer</a:t>
                      </a:r>
                    </a:p>
                  </a:txBody>
                  <a:tcPr marL="68580" marR="68580" marT="34290" marB="34290"/>
                </a:tc>
                <a:extLst>
                  <a:ext uri="{0D108BD9-81ED-4DB2-BD59-A6C34878D82A}">
                    <a16:rowId xmlns:a16="http://schemas.microsoft.com/office/drawing/2014/main" val="3562293532"/>
                  </a:ext>
                </a:extLst>
              </a:tr>
              <a:tr h="1919504">
                <a:tc>
                  <a:txBody>
                    <a:bodyPr/>
                    <a:lstStyle/>
                    <a:p>
                      <a:r>
                        <a:rPr lang="en-AU" sz="1400" i="0"/>
                        <a:t>University of Southern Queensland</a:t>
                      </a:r>
                    </a:p>
                  </a:txBody>
                  <a:tcPr marL="68580" marR="68580" marT="34290" marB="34290"/>
                </a:tc>
                <a:tc>
                  <a:txBody>
                    <a:bodyPr/>
                    <a:lstStyle/>
                    <a:p>
                      <a:pPr marL="285750" indent="-285750">
                        <a:buFont typeface="Arial" panose="020B0604020202020204" pitchFamily="34" charset="0"/>
                        <a:buChar char="•"/>
                      </a:pPr>
                      <a:r>
                        <a:rPr lang="en-AU" sz="1400"/>
                        <a:t>Psychology and Counselling Clinics (Toowoomba and Ipswich)</a:t>
                      </a:r>
                    </a:p>
                    <a:p>
                      <a:pPr marL="285750" indent="-285750">
                        <a:buFont typeface="Arial" panose="020B0604020202020204" pitchFamily="34" charset="0"/>
                        <a:buChar char="•"/>
                      </a:pPr>
                      <a:r>
                        <a:rPr lang="en-AU" sz="1400"/>
                        <a:t>Exercise Physiology (Ipswich campus)</a:t>
                      </a:r>
                    </a:p>
                    <a:p>
                      <a:pPr marL="285750" indent="-285750">
                        <a:buFont typeface="Arial" panose="020B0604020202020204" pitchFamily="34" charset="0"/>
                        <a:buChar char="•"/>
                      </a:pPr>
                      <a:r>
                        <a:rPr lang="en-AU" sz="1400"/>
                        <a:t>Speech Pathology Services (currently being set up)</a:t>
                      </a:r>
                    </a:p>
                  </a:txBody>
                  <a:tcPr marL="68580" marR="68580" marT="34290" marB="34290"/>
                </a:tc>
                <a:tc>
                  <a:txBody>
                    <a:bodyPr/>
                    <a:lstStyle/>
                    <a:p>
                      <a:r>
                        <a:rPr lang="en-AU" sz="1400" u="sng"/>
                        <a:t>Toowoomba</a:t>
                      </a:r>
                      <a:r>
                        <a:rPr lang="en-AU" sz="1400"/>
                        <a:t>: 07 </a:t>
                      </a:r>
                      <a:r>
                        <a:rPr lang="en-AU" sz="1400" b="0" i="0" kern="1200">
                          <a:solidFill>
                            <a:schemeClr val="dk1"/>
                          </a:solidFill>
                          <a:effectLst/>
                          <a:latin typeface="+mn-lt"/>
                          <a:ea typeface="+mn-ea"/>
                          <a:cs typeface="+mn-cs"/>
                        </a:rPr>
                        <a:t>4631 1763/</a:t>
                      </a:r>
                      <a:r>
                        <a:rPr lang="en-AU" sz="1400" b="1" i="0" u="none" strike="noStrike" kern="1200">
                          <a:solidFill>
                            <a:schemeClr val="dk1"/>
                          </a:solidFill>
                          <a:effectLst/>
                          <a:latin typeface="+mn-lt"/>
                          <a:ea typeface="+mn-ea"/>
                          <a:cs typeface="+mn-cs"/>
                          <a:hlinkClick r:id="rId2"/>
                        </a:rPr>
                        <a:t>psychclinic@unisq.edu.au</a:t>
                      </a:r>
                      <a:endParaRPr lang="en-AU" sz="1400" b="1" i="0" u="none" strike="noStrike" kern="1200">
                        <a:solidFill>
                          <a:schemeClr val="dk1"/>
                        </a:solidFill>
                        <a:effectLst/>
                        <a:latin typeface="+mn-lt"/>
                        <a:ea typeface="+mn-ea"/>
                        <a:cs typeface="+mn-cs"/>
                      </a:endParaRPr>
                    </a:p>
                    <a:p>
                      <a:r>
                        <a:rPr lang="en-AU" sz="1400" b="0" i="0" u="sng" strike="noStrike" kern="1200">
                          <a:solidFill>
                            <a:schemeClr val="dk1"/>
                          </a:solidFill>
                          <a:effectLst/>
                          <a:latin typeface="+mn-lt"/>
                          <a:ea typeface="+mn-ea"/>
                          <a:cs typeface="+mn-cs"/>
                        </a:rPr>
                        <a:t>Ipswich </a:t>
                      </a:r>
                      <a:r>
                        <a:rPr lang="en-AU" sz="1400" b="0" i="0" u="none" strike="noStrike" kern="1200">
                          <a:solidFill>
                            <a:schemeClr val="dk1"/>
                          </a:solidFill>
                          <a:effectLst/>
                          <a:latin typeface="+mn-lt"/>
                          <a:ea typeface="+mn-ea"/>
                          <a:cs typeface="+mn-cs"/>
                        </a:rPr>
                        <a:t> 0</a:t>
                      </a:r>
                      <a:r>
                        <a:rPr lang="en-AU" sz="1400" b="0" i="0" kern="1200">
                          <a:solidFill>
                            <a:schemeClr val="dk1"/>
                          </a:solidFill>
                          <a:effectLst/>
                          <a:latin typeface="+mn-lt"/>
                          <a:ea typeface="+mn-ea"/>
                          <a:cs typeface="+mn-cs"/>
                        </a:rPr>
                        <a:t>7 3812 6163 / </a:t>
                      </a:r>
                      <a:r>
                        <a:rPr lang="en-AU" sz="1400" b="1" i="0" u="none" strike="noStrike" kern="1200">
                          <a:solidFill>
                            <a:schemeClr val="dk1"/>
                          </a:solidFill>
                          <a:effectLst/>
                          <a:latin typeface="+mn-lt"/>
                          <a:ea typeface="+mn-ea"/>
                          <a:cs typeface="+mn-cs"/>
                          <a:hlinkClick r:id="rId3"/>
                        </a:rPr>
                        <a:t>pcclinic@unisq.edu.au</a:t>
                      </a:r>
                      <a:endParaRPr lang="en-AU" sz="1400" b="0"/>
                    </a:p>
                    <a:p>
                      <a:endParaRPr lang="en-AU" sz="1400"/>
                    </a:p>
                    <a:p>
                      <a:r>
                        <a:rPr lang="en-AU" sz="1400" u="sng"/>
                        <a:t>Exercise Physiology Clinic</a:t>
                      </a:r>
                    </a:p>
                    <a:p>
                      <a:r>
                        <a:rPr lang="en-AU" sz="1400" b="0" i="0" kern="1200">
                          <a:solidFill>
                            <a:schemeClr val="dk1"/>
                          </a:solidFill>
                          <a:effectLst/>
                          <a:latin typeface="+mn-lt"/>
                          <a:ea typeface="+mn-ea"/>
                          <a:cs typeface="+mn-cs"/>
                        </a:rPr>
                        <a:t>Phone: 07 3812 6104</a:t>
                      </a:r>
                    </a:p>
                    <a:p>
                      <a:r>
                        <a:rPr lang="en-AU" sz="1400" b="0" i="0" kern="1200">
                          <a:solidFill>
                            <a:schemeClr val="dk1"/>
                          </a:solidFill>
                          <a:effectLst/>
                          <a:latin typeface="+mn-lt"/>
                          <a:ea typeface="+mn-ea"/>
                          <a:cs typeface="+mn-cs"/>
                        </a:rPr>
                        <a:t>Fax: 07 3812 6256</a:t>
                      </a:r>
                    </a:p>
                    <a:p>
                      <a:r>
                        <a:rPr lang="en-AU" sz="1400" b="0" i="0" kern="1200">
                          <a:solidFill>
                            <a:schemeClr val="dk1"/>
                          </a:solidFill>
                          <a:effectLst/>
                          <a:latin typeface="+mn-lt"/>
                          <a:ea typeface="+mn-ea"/>
                          <a:cs typeface="+mn-cs"/>
                        </a:rPr>
                        <a:t>Email: </a:t>
                      </a:r>
                      <a:r>
                        <a:rPr lang="en-AU" sz="1400" b="1" i="0" u="none" strike="noStrike" kern="1200">
                          <a:solidFill>
                            <a:schemeClr val="dk1"/>
                          </a:solidFill>
                          <a:effectLst/>
                          <a:latin typeface="+mn-lt"/>
                          <a:ea typeface="+mn-ea"/>
                          <a:cs typeface="+mn-cs"/>
                          <a:hlinkClick r:id="rId4"/>
                        </a:rPr>
                        <a:t>ExercisePhysiologyClinic@unisq.edu.au</a:t>
                      </a:r>
                      <a:endParaRPr lang="en-AU" sz="1400" b="0" i="0" kern="1200">
                        <a:solidFill>
                          <a:schemeClr val="dk1"/>
                        </a:solidFill>
                        <a:effectLst/>
                        <a:latin typeface="+mn-lt"/>
                        <a:ea typeface="+mn-ea"/>
                        <a:cs typeface="+mn-cs"/>
                        <a:hlinkClick r:id="rId4"/>
                      </a:endParaRPr>
                    </a:p>
                    <a:p>
                      <a:endParaRPr lang="en-AU" sz="1400"/>
                    </a:p>
                  </a:txBody>
                  <a:tcPr marL="68580" marR="68580" marT="34290" marB="34290"/>
                </a:tc>
                <a:extLst>
                  <a:ext uri="{0D108BD9-81ED-4DB2-BD59-A6C34878D82A}">
                    <a16:rowId xmlns:a16="http://schemas.microsoft.com/office/drawing/2014/main" val="239812156"/>
                  </a:ext>
                </a:extLst>
              </a:tr>
              <a:tr h="1196961">
                <a:tc>
                  <a:txBody>
                    <a:bodyPr/>
                    <a:lstStyle/>
                    <a:p>
                      <a:pPr lvl="0">
                        <a:buNone/>
                      </a:pPr>
                      <a:r>
                        <a:rPr lang="en-AU" sz="1400" b="0" i="0" u="none" strike="noStrike" noProof="0">
                          <a:solidFill>
                            <a:srgbClr val="000000"/>
                          </a:solidFill>
                          <a:latin typeface="Arial"/>
                        </a:rPr>
                        <a:t>University of Queensland (St Lucia) </a:t>
                      </a:r>
                      <a:r>
                        <a:rPr lang="en-AU" sz="1400" b="0" i="1" u="none" strike="noStrike" noProof="0">
                          <a:solidFill>
                            <a:srgbClr val="000000"/>
                          </a:solidFill>
                          <a:latin typeface="Arial"/>
                        </a:rPr>
                        <a:t>Offers </a:t>
                      </a:r>
                      <a:r>
                        <a:rPr lang="en-AU" sz="1400" b="0" i="1" u="none" strike="noStrike" noProof="0" err="1">
                          <a:solidFill>
                            <a:srgbClr val="000000"/>
                          </a:solidFill>
                          <a:latin typeface="Arial"/>
                        </a:rPr>
                        <a:t>Telerehab</a:t>
                      </a:r>
                      <a:endParaRPr lang="en-US" err="1"/>
                    </a:p>
                  </a:txBody>
                  <a:tcPr marL="68580" marR="68580" marT="34290" marB="34290"/>
                </a:tc>
                <a:tc>
                  <a:txBody>
                    <a:bodyPr/>
                    <a:lstStyle/>
                    <a:p>
                      <a:pPr marL="285750" lvl="0" indent="-285750">
                        <a:buClr>
                          <a:srgbClr val="000000"/>
                        </a:buClr>
                        <a:buFont typeface="Arial,Sans-Serif"/>
                        <a:buChar char="•"/>
                      </a:pPr>
                      <a:r>
                        <a:rPr lang="en-AU" sz="1400" b="0" i="0" u="none" strike="noStrike" noProof="0">
                          <a:solidFill>
                            <a:srgbClr val="000000"/>
                          </a:solidFill>
                          <a:latin typeface="Arial"/>
                        </a:rPr>
                        <a:t>Audiology </a:t>
                      </a:r>
                      <a:endParaRPr lang="en-US" sz="1400" b="0" i="0" u="none" strike="noStrike" noProof="0">
                        <a:solidFill>
                          <a:srgbClr val="000000"/>
                        </a:solidFill>
                        <a:latin typeface="Arial"/>
                      </a:endParaRPr>
                    </a:p>
                    <a:p>
                      <a:pPr marL="285750" lvl="0" indent="-285750">
                        <a:buClr>
                          <a:srgbClr val="000000"/>
                        </a:buClr>
                        <a:buFont typeface="Arial,Sans-Serif"/>
                        <a:buChar char="•"/>
                      </a:pPr>
                      <a:r>
                        <a:rPr lang="en-AU" sz="1400" b="0" i="0" u="none" strike="noStrike" noProof="0">
                          <a:solidFill>
                            <a:srgbClr val="000000"/>
                          </a:solidFill>
                          <a:latin typeface="Arial"/>
                        </a:rPr>
                        <a:t>Occupational Therapy</a:t>
                      </a:r>
                    </a:p>
                    <a:p>
                      <a:pPr marL="285750" lvl="0" indent="-285750">
                        <a:buClr>
                          <a:srgbClr val="000000"/>
                        </a:buClr>
                        <a:buFont typeface="Arial,Sans-Serif"/>
                        <a:buChar char="•"/>
                      </a:pPr>
                      <a:r>
                        <a:rPr lang="en-AU" sz="1400" b="0" i="0" u="none" strike="noStrike" noProof="0">
                          <a:solidFill>
                            <a:srgbClr val="000000"/>
                          </a:solidFill>
                          <a:latin typeface="Arial"/>
                        </a:rPr>
                        <a:t>Physiotherapy</a:t>
                      </a:r>
                    </a:p>
                    <a:p>
                      <a:pPr marL="285750" lvl="0" indent="-285750">
                        <a:buClr>
                          <a:srgbClr val="000000"/>
                        </a:buClr>
                        <a:buFont typeface="Arial,Sans-Serif"/>
                        <a:buChar char="•"/>
                      </a:pPr>
                      <a:r>
                        <a:rPr lang="en-AU" sz="1400" b="0" i="0" u="none" strike="noStrike" noProof="0">
                          <a:solidFill>
                            <a:srgbClr val="000000"/>
                          </a:solidFill>
                          <a:latin typeface="Arial"/>
                        </a:rPr>
                        <a:t>Speech Pathology</a:t>
                      </a:r>
                      <a:endParaRPr lang="en-AU"/>
                    </a:p>
                  </a:txBody>
                  <a:tcPr marL="68580" marR="68580" marT="34290" marB="34290"/>
                </a:tc>
                <a:tc>
                  <a:txBody>
                    <a:bodyPr/>
                    <a:lstStyle/>
                    <a:p>
                      <a:pPr lvl="0">
                        <a:buNone/>
                      </a:pPr>
                      <a:r>
                        <a:rPr lang="en-AU" sz="1400" b="0" i="0" u="none" strike="noStrike" noProof="0">
                          <a:solidFill>
                            <a:srgbClr val="000000"/>
                          </a:solidFill>
                          <a:latin typeface="Arial"/>
                        </a:rPr>
                        <a:t>Phone:  07 3365 2232 </a:t>
                      </a:r>
                      <a:endParaRPr lang="en-US" sz="1400" b="0" i="0" u="none" strike="noStrike" noProof="0">
                        <a:solidFill>
                          <a:srgbClr val="000000"/>
                        </a:solidFill>
                        <a:latin typeface="Arial"/>
                      </a:endParaRPr>
                    </a:p>
                    <a:p>
                      <a:pPr lvl="0">
                        <a:buNone/>
                      </a:pPr>
                      <a:r>
                        <a:rPr lang="en-AU" sz="1400" b="0" i="0" u="none" strike="noStrike" noProof="0">
                          <a:solidFill>
                            <a:srgbClr val="000000"/>
                          </a:solidFill>
                          <a:latin typeface="Arial"/>
                        </a:rPr>
                        <a:t>Website: health-clinics.uq.edu.au  </a:t>
                      </a:r>
                    </a:p>
                    <a:p>
                      <a:pPr lvl="0">
                        <a:buNone/>
                      </a:pPr>
                      <a:r>
                        <a:rPr lang="en-AU" sz="1400" b="0" i="0" u="none" strike="noStrike" noProof="0">
                          <a:solidFill>
                            <a:srgbClr val="000000"/>
                          </a:solidFill>
                          <a:latin typeface="Arial"/>
                        </a:rPr>
                        <a:t>Email: </a:t>
                      </a:r>
                      <a:r>
                        <a:rPr lang="en-AU" sz="1400" b="0" i="0" u="none" strike="noStrike" noProof="0">
                          <a:solidFill>
                            <a:srgbClr val="000000"/>
                          </a:solidFill>
                          <a:latin typeface="Arial"/>
                          <a:hlinkClick r:id="rId5"/>
                        </a:rPr>
                        <a:t>healthclinics@uq.edu.au</a:t>
                      </a:r>
                      <a:endParaRPr lang="en-AU"/>
                    </a:p>
                  </a:txBody>
                  <a:tcPr marL="68580" marR="68580" marT="34290" marB="34290"/>
                </a:tc>
                <a:extLst>
                  <a:ext uri="{0D108BD9-81ED-4DB2-BD59-A6C34878D82A}">
                    <a16:rowId xmlns:a16="http://schemas.microsoft.com/office/drawing/2014/main" val="858338843"/>
                  </a:ext>
                </a:extLst>
              </a:tr>
              <a:tr h="1020615">
                <a:tc>
                  <a:txBody>
                    <a:bodyPr/>
                    <a:lstStyle/>
                    <a:p>
                      <a:pPr lvl="0">
                        <a:buNone/>
                      </a:pPr>
                      <a:r>
                        <a:rPr lang="en-AU" sz="1400" b="0" i="0" u="none" strike="noStrike" noProof="0">
                          <a:solidFill>
                            <a:srgbClr val="000000"/>
                          </a:solidFill>
                          <a:latin typeface="Arial"/>
                        </a:rPr>
                        <a:t>QUT (Kelvin Grove)</a:t>
                      </a:r>
                      <a:endParaRPr lang="en-US"/>
                    </a:p>
                  </a:txBody>
                  <a:tcPr marL="68580" marR="68580" marT="34290" marB="34290"/>
                </a:tc>
                <a:tc>
                  <a:txBody>
                    <a:bodyPr/>
                    <a:lstStyle/>
                    <a:p>
                      <a:pPr marL="285750" lvl="0" indent="-285750">
                        <a:buFont typeface="Arial"/>
                        <a:buChar char="•"/>
                      </a:pPr>
                      <a:r>
                        <a:rPr lang="en-AU" sz="1400" b="0" i="0" u="none" strike="noStrike" noProof="0">
                          <a:solidFill>
                            <a:srgbClr val="000000"/>
                          </a:solidFill>
                          <a:latin typeface="Arial"/>
                        </a:rPr>
                        <a:t>Psychology and Counselling. </a:t>
                      </a:r>
                      <a:endParaRPr lang="en-AU" sz="1400"/>
                    </a:p>
                  </a:txBody>
                  <a:tcPr marL="68580" marR="68580" marT="34290" marB="34290"/>
                </a:tc>
                <a:tc>
                  <a:txBody>
                    <a:bodyPr/>
                    <a:lstStyle/>
                    <a:p>
                      <a:pPr lvl="0">
                        <a:buNone/>
                      </a:pPr>
                      <a:r>
                        <a:rPr lang="en-AU" sz="1400" b="0" i="0" u="none" strike="noStrike" noProof="0">
                          <a:solidFill>
                            <a:srgbClr val="000000"/>
                          </a:solidFill>
                          <a:latin typeface="Arial"/>
                        </a:rPr>
                        <a:t>Phone: 07 3138 0999</a:t>
                      </a:r>
                      <a:endParaRPr lang="en-US" sz="1400" b="0" i="0" u="none" strike="noStrike" noProof="0">
                        <a:solidFill>
                          <a:srgbClr val="000000"/>
                        </a:solidFill>
                        <a:latin typeface="Arial"/>
                      </a:endParaRPr>
                    </a:p>
                    <a:p>
                      <a:pPr lvl="0">
                        <a:buNone/>
                      </a:pPr>
                      <a:r>
                        <a:rPr lang="en-AU" sz="1400" b="0" i="0" u="none" strike="noStrike" noProof="0">
                          <a:solidFill>
                            <a:srgbClr val="000000"/>
                          </a:solidFill>
                          <a:latin typeface="Arial"/>
                        </a:rPr>
                        <a:t>Website: healthclinics.qut.edu.au </a:t>
                      </a:r>
                      <a:endParaRPr lang="en-AU"/>
                    </a:p>
                  </a:txBody>
                  <a:tcPr marL="68580" marR="68580" marT="34290" marB="34290"/>
                </a:tc>
                <a:extLst>
                  <a:ext uri="{0D108BD9-81ED-4DB2-BD59-A6C34878D82A}">
                    <a16:rowId xmlns:a16="http://schemas.microsoft.com/office/drawing/2014/main" val="687569851"/>
                  </a:ext>
                </a:extLst>
              </a:tr>
            </a:tbl>
          </a:graphicData>
        </a:graphic>
      </p:graphicFrame>
    </p:spTree>
    <p:extLst>
      <p:ext uri="{BB962C8B-B14F-4D97-AF65-F5344CB8AC3E}">
        <p14:creationId xmlns:p14="http://schemas.microsoft.com/office/powerpoint/2010/main" val="32455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C85907-C923-D954-89F5-AADB36930A55}"/>
              </a:ext>
            </a:extLst>
          </p:cNvPr>
          <p:cNvSpPr>
            <a:spLocks noGrp="1"/>
          </p:cNvSpPr>
          <p:nvPr>
            <p:ph type="body" sz="quarter" idx="11"/>
          </p:nvPr>
        </p:nvSpPr>
        <p:spPr/>
        <p:txBody>
          <a:bodyPr lIns="91440" tIns="45720" rIns="91440" bIns="45720" anchor="t"/>
          <a:lstStyle/>
          <a:p>
            <a:r>
              <a:rPr lang="en-AU"/>
              <a:t>University Clinics cont.</a:t>
            </a:r>
          </a:p>
        </p:txBody>
      </p:sp>
      <p:graphicFrame>
        <p:nvGraphicFramePr>
          <p:cNvPr id="4" name="Table 4">
            <a:extLst>
              <a:ext uri="{FF2B5EF4-FFF2-40B4-BE49-F238E27FC236}">
                <a16:creationId xmlns:a16="http://schemas.microsoft.com/office/drawing/2014/main" id="{7444CC67-5D95-2621-DB0A-67CF0538C91E}"/>
              </a:ext>
            </a:extLst>
          </p:cNvPr>
          <p:cNvGraphicFramePr>
            <a:graphicFrameLocks noGrp="1"/>
          </p:cNvGraphicFramePr>
          <p:nvPr>
            <p:ph idx="4294967295"/>
            <p:extLst>
              <p:ext uri="{D42A27DB-BD31-4B8C-83A1-F6EECF244321}">
                <p14:modId xmlns:p14="http://schemas.microsoft.com/office/powerpoint/2010/main" val="1913765631"/>
              </p:ext>
            </p:extLst>
          </p:nvPr>
        </p:nvGraphicFramePr>
        <p:xfrm>
          <a:off x="504387" y="1628800"/>
          <a:ext cx="8135226" cy="3002876"/>
        </p:xfrm>
        <a:graphic>
          <a:graphicData uri="http://schemas.openxmlformats.org/drawingml/2006/table">
            <a:tbl>
              <a:tblPr firstRow="1" bandRow="1">
                <a:tableStyleId>{5C22544A-7EE6-4342-B048-85BDC9FD1C3A}</a:tableStyleId>
              </a:tblPr>
              <a:tblGrid>
                <a:gridCol w="1094763">
                  <a:extLst>
                    <a:ext uri="{9D8B030D-6E8A-4147-A177-3AD203B41FA5}">
                      <a16:colId xmlns:a16="http://schemas.microsoft.com/office/drawing/2014/main" val="3496345999"/>
                    </a:ext>
                  </a:extLst>
                </a:gridCol>
                <a:gridCol w="3309422">
                  <a:extLst>
                    <a:ext uri="{9D8B030D-6E8A-4147-A177-3AD203B41FA5}">
                      <a16:colId xmlns:a16="http://schemas.microsoft.com/office/drawing/2014/main" val="2712772514"/>
                    </a:ext>
                  </a:extLst>
                </a:gridCol>
                <a:gridCol w="3731041">
                  <a:extLst>
                    <a:ext uri="{9D8B030D-6E8A-4147-A177-3AD203B41FA5}">
                      <a16:colId xmlns:a16="http://schemas.microsoft.com/office/drawing/2014/main" val="34006167"/>
                    </a:ext>
                  </a:extLst>
                </a:gridCol>
              </a:tblGrid>
              <a:tr h="305396">
                <a:tc>
                  <a:txBody>
                    <a:bodyPr/>
                    <a:lstStyle/>
                    <a:p>
                      <a:r>
                        <a:rPr lang="en-AU" sz="1400"/>
                        <a:t>University</a:t>
                      </a:r>
                    </a:p>
                  </a:txBody>
                  <a:tcPr marL="68580" marR="68580" marT="34290" marB="34290"/>
                </a:tc>
                <a:tc>
                  <a:txBody>
                    <a:bodyPr/>
                    <a:lstStyle/>
                    <a:p>
                      <a:r>
                        <a:rPr lang="en-AU" sz="1400"/>
                        <a:t>Clinics</a:t>
                      </a:r>
                    </a:p>
                  </a:txBody>
                  <a:tcPr marL="68580" marR="68580" marT="34290" marB="34290"/>
                </a:tc>
                <a:tc>
                  <a:txBody>
                    <a:bodyPr/>
                    <a:lstStyle/>
                    <a:p>
                      <a:r>
                        <a:rPr lang="en-AU" sz="1400"/>
                        <a:t>How to refer</a:t>
                      </a:r>
                    </a:p>
                  </a:txBody>
                  <a:tcPr marL="68580" marR="68580" marT="34290" marB="34290"/>
                </a:tc>
                <a:extLst>
                  <a:ext uri="{0D108BD9-81ED-4DB2-BD59-A6C34878D82A}">
                    <a16:rowId xmlns:a16="http://schemas.microsoft.com/office/drawing/2014/main" val="3562293532"/>
                  </a:ext>
                </a:extLst>
              </a:tr>
              <a:tr h="1303020">
                <a:tc>
                  <a:txBody>
                    <a:bodyPr/>
                    <a:lstStyle/>
                    <a:p>
                      <a:r>
                        <a:rPr lang="en-AU" sz="1400"/>
                        <a:t>ACU (Banyo)</a:t>
                      </a:r>
                    </a:p>
                  </a:txBody>
                  <a:tcPr marL="68580" marR="68580" marT="34290" marB="34290"/>
                </a:tc>
                <a:tc>
                  <a:txBody>
                    <a:bodyPr/>
                    <a:lstStyle/>
                    <a:p>
                      <a:pPr marL="285750" indent="-285750">
                        <a:buFont typeface="Arial" panose="020B0604020202020204" pitchFamily="34" charset="0"/>
                        <a:buChar char="•"/>
                      </a:pPr>
                      <a:r>
                        <a:rPr lang="en-AU" sz="1400"/>
                        <a:t>Speech Pathology Clinic</a:t>
                      </a:r>
                    </a:p>
                    <a:p>
                      <a:pPr marL="285750" indent="-285750">
                        <a:buFont typeface="Arial" panose="020B0604020202020204" pitchFamily="34" charset="0"/>
                        <a:buChar char="•"/>
                      </a:pPr>
                      <a:r>
                        <a:rPr lang="en-AU" sz="1400"/>
                        <a:t>Social Work Service</a:t>
                      </a:r>
                    </a:p>
                    <a:p>
                      <a:pPr marL="285750" indent="-285750">
                        <a:buFont typeface="Arial" panose="020B0604020202020204" pitchFamily="34" charset="0"/>
                        <a:buChar char="•"/>
                      </a:pPr>
                      <a:r>
                        <a:rPr lang="en-AU" sz="1400"/>
                        <a:t>Occupational Therapy Clinic</a:t>
                      </a:r>
                    </a:p>
                    <a:p>
                      <a:pPr marL="285750" indent="-285750">
                        <a:buFont typeface="Arial" panose="020B0604020202020204" pitchFamily="34" charset="0"/>
                        <a:buChar char="•"/>
                      </a:pPr>
                      <a:r>
                        <a:rPr lang="en-AU" sz="1400"/>
                        <a:t>Physiotherapy Clinic</a:t>
                      </a:r>
                    </a:p>
                    <a:p>
                      <a:pPr marL="285750" indent="-285750">
                        <a:buFont typeface="Arial" panose="020B0604020202020204" pitchFamily="34" charset="0"/>
                        <a:buChar char="•"/>
                      </a:pPr>
                      <a:r>
                        <a:rPr lang="en-AU" sz="1400"/>
                        <a:t>Exercise Physiology Clinic. </a:t>
                      </a:r>
                    </a:p>
                    <a:p>
                      <a:endParaRPr lang="en-AU" sz="1400"/>
                    </a:p>
                  </a:txBody>
                  <a:tcPr marL="68580" marR="68580" marT="34290" marB="34290"/>
                </a:tc>
                <a:tc>
                  <a:txBody>
                    <a:bodyPr/>
                    <a:lstStyle/>
                    <a:p>
                      <a:r>
                        <a:rPr lang="en-AU" sz="1400" b="0" i="0" kern="1200">
                          <a:solidFill>
                            <a:schemeClr val="dk1"/>
                          </a:solidFill>
                          <a:effectLst/>
                          <a:latin typeface="+mn-lt"/>
                          <a:ea typeface="+mn-ea"/>
                          <a:cs typeface="+mn-cs"/>
                        </a:rPr>
                        <a:t>Email: </a:t>
                      </a:r>
                      <a:r>
                        <a:rPr lang="en-AU" sz="1400" b="0" i="0" u="none" strike="noStrike" kern="1200">
                          <a:solidFill>
                            <a:schemeClr val="dk1"/>
                          </a:solidFill>
                          <a:effectLst/>
                          <a:latin typeface="+mn-lt"/>
                          <a:ea typeface="+mn-ea"/>
                          <a:cs typeface="+mn-cs"/>
                          <a:hlinkClick r:id="rId2"/>
                        </a:rPr>
                        <a:t>Admin.HealthBris@acu.edu.au</a:t>
                      </a:r>
                      <a:br>
                        <a:rPr lang="en-AU" sz="1400"/>
                      </a:br>
                      <a:r>
                        <a:rPr lang="en-AU" sz="1400" b="0" i="0" u="none" strike="noStrike" kern="1200">
                          <a:solidFill>
                            <a:schemeClr val="dk1"/>
                          </a:solidFill>
                          <a:effectLst/>
                          <a:latin typeface="+mn-lt"/>
                          <a:ea typeface="+mn-ea"/>
                          <a:cs typeface="+mn-cs"/>
                        </a:rPr>
                        <a:t>Phone: (07) 3623 7740</a:t>
                      </a:r>
                      <a:br>
                        <a:rPr lang="en-AU" sz="1400"/>
                      </a:br>
                      <a:r>
                        <a:rPr lang="en-AU" sz="1400" b="0" i="0" u="none" strike="noStrike" kern="1200">
                          <a:solidFill>
                            <a:schemeClr val="dk1"/>
                          </a:solidFill>
                          <a:effectLst/>
                          <a:latin typeface="+mn-lt"/>
                          <a:ea typeface="+mn-ea"/>
                          <a:cs typeface="+mn-cs"/>
                        </a:rPr>
                        <a:t>Fax: (07) 3267 0152</a:t>
                      </a:r>
                      <a:r>
                        <a:rPr lang="en-AU" sz="1400" b="0" i="0" kern="1200">
                          <a:solidFill>
                            <a:schemeClr val="dk1"/>
                          </a:solidFill>
                          <a:effectLst/>
                          <a:latin typeface="+mn-lt"/>
                          <a:ea typeface="+mn-ea"/>
                          <a:cs typeface="+mn-cs"/>
                        </a:rPr>
                        <a:t> </a:t>
                      </a:r>
                      <a:endParaRPr lang="en-AU" sz="1400"/>
                    </a:p>
                  </a:txBody>
                  <a:tcPr marL="68580" marR="68580" marT="34290" marB="34290"/>
                </a:tc>
                <a:extLst>
                  <a:ext uri="{0D108BD9-81ED-4DB2-BD59-A6C34878D82A}">
                    <a16:rowId xmlns:a16="http://schemas.microsoft.com/office/drawing/2014/main" val="1886884980"/>
                  </a:ext>
                </a:extLst>
              </a:tr>
              <a:tr h="1303020">
                <a:tc>
                  <a:txBody>
                    <a:bodyPr/>
                    <a:lstStyle/>
                    <a:p>
                      <a:r>
                        <a:rPr lang="en-AU" sz="1400"/>
                        <a:t>Griffith University</a:t>
                      </a:r>
                    </a:p>
                    <a:p>
                      <a:r>
                        <a:rPr lang="en-AU" sz="1400"/>
                        <a:t>(Gold Coast campus, Southport)</a:t>
                      </a:r>
                    </a:p>
                  </a:txBody>
                  <a:tcPr marL="68580" marR="68580" marT="34290" marB="34290"/>
                </a:tc>
                <a:tc>
                  <a:txBody>
                    <a:bodyPr/>
                    <a:lstStyle/>
                    <a:p>
                      <a:pPr marL="285750" indent="-285750">
                        <a:buFont typeface="Arial" panose="020B0604020202020204" pitchFamily="34" charset="0"/>
                        <a:buChar char="•"/>
                      </a:pPr>
                      <a:r>
                        <a:rPr lang="en-AU" sz="1400"/>
                        <a:t>Speech Pathology</a:t>
                      </a:r>
                    </a:p>
                    <a:p>
                      <a:pPr marL="285750" indent="-285750">
                        <a:buFont typeface="Arial" panose="020B0604020202020204" pitchFamily="34" charset="0"/>
                        <a:buChar char="•"/>
                      </a:pPr>
                      <a:r>
                        <a:rPr lang="en-AU" sz="1400"/>
                        <a:t>Social work</a:t>
                      </a:r>
                    </a:p>
                    <a:p>
                      <a:pPr marL="285750" indent="-285750">
                        <a:buFont typeface="Arial" panose="020B0604020202020204" pitchFamily="34" charset="0"/>
                        <a:buChar char="•"/>
                      </a:pPr>
                      <a:r>
                        <a:rPr lang="en-AU" sz="1400"/>
                        <a:t>Physiotherapy</a:t>
                      </a:r>
                    </a:p>
                    <a:p>
                      <a:pPr marL="285750" indent="-285750">
                        <a:buFont typeface="Arial" panose="020B0604020202020204" pitchFamily="34" charset="0"/>
                        <a:buChar char="•"/>
                      </a:pPr>
                      <a:r>
                        <a:rPr lang="en-AU" sz="1400"/>
                        <a:t>Psychology</a:t>
                      </a:r>
                    </a:p>
                    <a:p>
                      <a:pPr marL="285750" indent="-285750">
                        <a:buFont typeface="Arial" panose="020B0604020202020204" pitchFamily="34" charset="0"/>
                        <a:buChar char="•"/>
                      </a:pPr>
                      <a:r>
                        <a:rPr lang="en-AU" sz="1400"/>
                        <a:t>Nutrition and dietetics</a:t>
                      </a:r>
                    </a:p>
                    <a:p>
                      <a:pPr marL="285750" indent="-285750">
                        <a:buFont typeface="Arial" panose="020B0604020202020204" pitchFamily="34" charset="0"/>
                        <a:buChar char="•"/>
                      </a:pPr>
                      <a:r>
                        <a:rPr lang="en-AU" sz="1400"/>
                        <a:t>Exercise physiology </a:t>
                      </a:r>
                    </a:p>
                  </a:txBody>
                  <a:tcPr marL="68580" marR="68580" marT="34290" marB="34290"/>
                </a:tc>
                <a:tc>
                  <a:txBody>
                    <a:bodyPr/>
                    <a:lstStyle/>
                    <a:p>
                      <a:r>
                        <a:rPr lang="en-AU" sz="1400"/>
                        <a:t>P 1800 188 295 E ahreceptionteam@griffith.edu.au</a:t>
                      </a:r>
                    </a:p>
                  </a:txBody>
                  <a:tcPr marL="68580" marR="68580" marT="34290" marB="34290"/>
                </a:tc>
                <a:extLst>
                  <a:ext uri="{0D108BD9-81ED-4DB2-BD59-A6C34878D82A}">
                    <a16:rowId xmlns:a16="http://schemas.microsoft.com/office/drawing/2014/main" val="2990163525"/>
                  </a:ext>
                </a:extLst>
              </a:tr>
            </a:tbl>
          </a:graphicData>
        </a:graphic>
      </p:graphicFrame>
    </p:spTree>
    <p:extLst>
      <p:ext uri="{BB962C8B-B14F-4D97-AF65-F5344CB8AC3E}">
        <p14:creationId xmlns:p14="http://schemas.microsoft.com/office/powerpoint/2010/main" val="361652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0E87FE-29CD-8F88-3C1D-7600A9C7BEFE}"/>
              </a:ext>
            </a:extLst>
          </p:cNvPr>
          <p:cNvSpPr>
            <a:spLocks noGrp="1"/>
          </p:cNvSpPr>
          <p:nvPr>
            <p:ph type="body" sz="quarter" idx="10"/>
          </p:nvPr>
        </p:nvSpPr>
        <p:spPr>
          <a:xfrm>
            <a:off x="395536" y="1556172"/>
            <a:ext cx="8157592" cy="4186334"/>
          </a:xfrm>
        </p:spPr>
        <p:txBody>
          <a:bodyPr lIns="91440" tIns="45720" rIns="91440" bIns="45720" numCol="1" spcCol="720000" anchor="t">
            <a:noAutofit/>
          </a:bodyPr>
          <a:lstStyle/>
          <a:p>
            <a:pPr marL="213995" indent="-213995"/>
            <a:r>
              <a:rPr lang="en-AU" sz="1800"/>
              <a:t>Referrals addressed to </a:t>
            </a:r>
            <a:r>
              <a:rPr lang="en-AU" sz="1800" b="1"/>
              <a:t>Ipswich General Hospital Paediatric Outpatient Department. </a:t>
            </a:r>
            <a:endParaRPr lang="en-US"/>
          </a:p>
          <a:p>
            <a:pPr marL="213995" indent="-213995">
              <a:buFont typeface="Arial" panose="020B0604020202020204" pitchFamily="34" charset="0"/>
              <a:buChar char="•"/>
            </a:pPr>
            <a:r>
              <a:rPr lang="en-AU" sz="1800"/>
              <a:t>Clear evidence of multiple domain developmental delay (e.g., across 2 developmental domains)</a:t>
            </a:r>
            <a:endParaRPr lang="en-AU" sz="1800">
              <a:cs typeface="Arial"/>
            </a:endParaRPr>
          </a:p>
          <a:p>
            <a:pPr marL="213995" indent="-213995"/>
            <a:r>
              <a:rPr lang="en-AU" sz="1800"/>
              <a:t>Consider using tools such as Children’s Health- Red Flags Early Identification Guide </a:t>
            </a:r>
            <a:r>
              <a:rPr lang="en-AU" sz="1800">
                <a:hlinkClick r:id="rId3"/>
              </a:rPr>
              <a:t>red-flags.pdf (health.qld.gov.au)</a:t>
            </a:r>
            <a:r>
              <a:rPr lang="en-AU" sz="1800"/>
              <a:t> or seek additional information through Child Health Screening such as ages and stages. </a:t>
            </a:r>
            <a:endParaRPr lang="en-AU" sz="1800">
              <a:cs typeface="Arial"/>
            </a:endParaRPr>
          </a:p>
          <a:p>
            <a:pPr marL="213995" indent="-213995"/>
            <a:r>
              <a:rPr lang="en-AU" sz="1800"/>
              <a:t>If child is school aged- a letter from school with supporting evidence is very helpful. This helps provide the clear evidence of concerns. </a:t>
            </a:r>
            <a:endParaRPr lang="en-AU" sz="1800">
              <a:cs typeface="Arial"/>
            </a:endParaRPr>
          </a:p>
          <a:p>
            <a:pPr marL="213995" indent="-213995"/>
            <a:r>
              <a:rPr lang="en-AU" sz="1800"/>
              <a:t>At triage they may also be directed to the Child Development Service for an MDT allied health assessment, Child Health for further developmental screening and Early Intervention Parenting Specialists (EIPS).</a:t>
            </a:r>
            <a:endParaRPr lang="en-AU" sz="1800">
              <a:cs typeface="Arial"/>
            </a:endParaRPr>
          </a:p>
        </p:txBody>
      </p:sp>
      <p:sp>
        <p:nvSpPr>
          <p:cNvPr id="2" name="Text Placeholder 1">
            <a:extLst>
              <a:ext uri="{FF2B5EF4-FFF2-40B4-BE49-F238E27FC236}">
                <a16:creationId xmlns:a16="http://schemas.microsoft.com/office/drawing/2014/main" id="{2E5CCE42-2CF0-D4FA-8660-83F0E1C6FE1A}"/>
              </a:ext>
            </a:extLst>
          </p:cNvPr>
          <p:cNvSpPr>
            <a:spLocks noGrp="1"/>
          </p:cNvSpPr>
          <p:nvPr>
            <p:ph type="body" sz="quarter" idx="11"/>
          </p:nvPr>
        </p:nvSpPr>
        <p:spPr/>
        <p:txBody>
          <a:bodyPr lIns="91440" tIns="45720" rIns="91440" bIns="45720" anchor="t"/>
          <a:lstStyle/>
          <a:p>
            <a:r>
              <a:rPr lang="en-AU" sz="2800"/>
              <a:t>Ipswich Paediatric Team</a:t>
            </a:r>
            <a:endParaRPr lang="en-AU"/>
          </a:p>
        </p:txBody>
      </p:sp>
    </p:spTree>
    <p:extLst>
      <p:ext uri="{BB962C8B-B14F-4D97-AF65-F5344CB8AC3E}">
        <p14:creationId xmlns:p14="http://schemas.microsoft.com/office/powerpoint/2010/main" val="273976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BE2F247-47C8-4D99-A6C0-D26D533408A5}"/>
              </a:ext>
            </a:extLst>
          </p:cNvPr>
          <p:cNvSpPr>
            <a:spLocks noGrp="1"/>
          </p:cNvSpPr>
          <p:nvPr>
            <p:ph type="body" sz="quarter" idx="10" hasCustomPrompt="1"/>
          </p:nvPr>
        </p:nvSpPr>
        <p:spPr>
          <a:xfrm>
            <a:off x="396181" y="1556172"/>
            <a:ext cx="4823891" cy="2592908"/>
          </a:xfrm>
          <a:prstGeom prst="rect">
            <a:avLst/>
          </a:prstGeom>
        </p:spPr>
        <p:txBody>
          <a:bodyPr/>
          <a:lstStyle>
            <a:lvl1pPr marL="0" indent="0">
              <a:spcAft>
                <a:spcPts val="600"/>
              </a:spcAft>
              <a:buFont typeface="Arial" panose="020B0604020202020204" pitchFamily="34" charset="0"/>
              <a:buNone/>
              <a:defRPr sz="1600">
                <a:solidFill>
                  <a:srgbClr val="303D54"/>
                </a:solidFill>
                <a:latin typeface="+mn-lt"/>
              </a:defRPr>
            </a:lvl1pPr>
          </a:lstStyle>
          <a:p>
            <a:pPr lvl="0"/>
            <a:r>
              <a:rPr lang="en-AU"/>
              <a:t>I would like to acknowledge and pay my respects to the </a:t>
            </a:r>
            <a:r>
              <a:rPr lang="en-AU" err="1"/>
              <a:t>Jagera</a:t>
            </a:r>
            <a:r>
              <a:rPr lang="en-AU"/>
              <a:t> (jag-</a:t>
            </a:r>
            <a:r>
              <a:rPr lang="en-AU" err="1"/>
              <a:t>er</a:t>
            </a:r>
            <a:r>
              <a:rPr lang="en-AU"/>
              <a:t>-a), </a:t>
            </a:r>
            <a:r>
              <a:rPr lang="en-AU" err="1"/>
              <a:t>Yuggera</a:t>
            </a:r>
            <a:r>
              <a:rPr lang="en-AU"/>
              <a:t> (</a:t>
            </a:r>
            <a:r>
              <a:rPr lang="en-AU" err="1"/>
              <a:t>yug</a:t>
            </a:r>
            <a:r>
              <a:rPr lang="en-AU"/>
              <a:t>-</a:t>
            </a:r>
            <a:r>
              <a:rPr lang="en-AU" err="1"/>
              <a:t>er</a:t>
            </a:r>
            <a:r>
              <a:rPr lang="en-AU"/>
              <a:t>-a) and </a:t>
            </a:r>
            <a:r>
              <a:rPr lang="en-AU" err="1"/>
              <a:t>Ugarapul</a:t>
            </a:r>
            <a:r>
              <a:rPr lang="en-AU"/>
              <a:t> (U-</a:t>
            </a:r>
            <a:r>
              <a:rPr lang="en-AU" err="1"/>
              <a:t>ga</a:t>
            </a:r>
            <a:r>
              <a:rPr lang="en-AU"/>
              <a:t>-ra-</a:t>
            </a:r>
            <a:r>
              <a:rPr lang="en-AU" err="1"/>
              <a:t>pul</a:t>
            </a:r>
            <a:r>
              <a:rPr lang="en-AU"/>
              <a:t>) Peoples, the Traditional Owners and Custodians of the land on which we are meeting today and recognise their continuing connection to land, waters and community.</a:t>
            </a:r>
          </a:p>
          <a:p>
            <a:pPr lvl="0"/>
            <a:r>
              <a:rPr lang="en-AU"/>
              <a:t>I would like to pay my respects to elders’ past, present and emerging.</a:t>
            </a:r>
          </a:p>
          <a:p>
            <a:pPr lvl="0"/>
            <a:endParaRPr lang="en-AU"/>
          </a:p>
        </p:txBody>
      </p:sp>
      <p:sp>
        <p:nvSpPr>
          <p:cNvPr id="9" name="Text Placeholder 8">
            <a:extLst>
              <a:ext uri="{FF2B5EF4-FFF2-40B4-BE49-F238E27FC236}">
                <a16:creationId xmlns:a16="http://schemas.microsoft.com/office/drawing/2014/main" id="{458137E7-BB0C-4078-81AE-BCD4B9F66281}"/>
              </a:ext>
            </a:extLst>
          </p:cNvPr>
          <p:cNvSpPr>
            <a:spLocks noGrp="1"/>
          </p:cNvSpPr>
          <p:nvPr>
            <p:ph type="body" sz="quarter" idx="11" hasCustomPrompt="1"/>
          </p:nvPr>
        </p:nvSpPr>
        <p:spPr>
          <a:xfrm>
            <a:off x="395536" y="765175"/>
            <a:ext cx="8157592" cy="630238"/>
          </a:xfrm>
          <a:prstGeom prst="rect">
            <a:avLst/>
          </a:prstGeom>
        </p:spPr>
        <p:txBody>
          <a:bodyPr/>
          <a:lstStyle>
            <a:lvl1pPr marL="0" indent="0">
              <a:buNone/>
              <a:defRPr sz="2600" b="1">
                <a:solidFill>
                  <a:srgbClr val="303D54"/>
                </a:solidFill>
              </a:defRPr>
            </a:lvl1pPr>
          </a:lstStyle>
          <a:p>
            <a:pPr lvl="0"/>
            <a:r>
              <a:rPr lang="en-US">
                <a:solidFill>
                  <a:srgbClr val="0A9892"/>
                </a:solidFill>
              </a:rPr>
              <a:t>Acknowledgement of Traditional Owners</a:t>
            </a:r>
            <a:endParaRPr lang="en-AU">
              <a:solidFill>
                <a:srgbClr val="0A9892"/>
              </a:solidFill>
            </a:endParaRPr>
          </a:p>
        </p:txBody>
      </p:sp>
      <p:sp>
        <p:nvSpPr>
          <p:cNvPr id="10" name="Rectangle 9">
            <a:extLst>
              <a:ext uri="{FF2B5EF4-FFF2-40B4-BE49-F238E27FC236}">
                <a16:creationId xmlns:a16="http://schemas.microsoft.com/office/drawing/2014/main" id="{CB5E8A63-BA69-4E9C-B01A-F61B39FC8068}"/>
              </a:ext>
            </a:extLst>
          </p:cNvPr>
          <p:cNvSpPr/>
          <p:nvPr/>
        </p:nvSpPr>
        <p:spPr>
          <a:xfrm>
            <a:off x="395536" y="5148481"/>
            <a:ext cx="8229600" cy="584775"/>
          </a:xfrm>
          <a:prstGeom prst="rect">
            <a:avLst/>
          </a:prstGeom>
        </p:spPr>
        <p:txBody>
          <a:bodyPr wrap="square">
            <a:spAutoFit/>
          </a:bodyPr>
          <a:lstStyle/>
          <a:p>
            <a:pPr lvl="0"/>
            <a:r>
              <a:rPr lang="en-AU" sz="1600">
                <a:solidFill>
                  <a:srgbClr val="303D54"/>
                </a:solidFill>
              </a:rPr>
              <a:t>I would also like to take this opportunity to acknowledge those here today who are living with a mental illness, and those providing care to people with a mental illness.</a:t>
            </a:r>
          </a:p>
        </p:txBody>
      </p:sp>
      <p:sp>
        <p:nvSpPr>
          <p:cNvPr id="11" name="Text Placeholder 8">
            <a:extLst>
              <a:ext uri="{FF2B5EF4-FFF2-40B4-BE49-F238E27FC236}">
                <a16:creationId xmlns:a16="http://schemas.microsoft.com/office/drawing/2014/main" id="{1503AEB3-C4AE-45FC-BC68-5D9F2EDD01B8}"/>
              </a:ext>
            </a:extLst>
          </p:cNvPr>
          <p:cNvSpPr txBox="1">
            <a:spLocks/>
          </p:cNvSpPr>
          <p:nvPr/>
        </p:nvSpPr>
        <p:spPr>
          <a:xfrm>
            <a:off x="421196" y="4356393"/>
            <a:ext cx="8229600" cy="630238"/>
          </a:xfrm>
          <a:prstGeom prst="rect">
            <a:avLst/>
          </a:prstGeom>
        </p:spPr>
        <p:txBody>
          <a:bodyPr/>
          <a:lstStyle>
            <a:lvl1pPr marL="0" indent="0" algn="l" rtl="0" eaLnBrk="0" fontAlgn="base" hangingPunct="0">
              <a:spcBef>
                <a:spcPct val="20000"/>
              </a:spcBef>
              <a:spcAft>
                <a:spcPct val="0"/>
              </a:spcAft>
              <a:buClr>
                <a:srgbClr val="BACE32"/>
              </a:buClr>
              <a:buFont typeface="Arial" panose="020B0604020202020204" pitchFamily="34" charset="0"/>
              <a:buNone/>
              <a:defRPr sz="2600" b="1">
                <a:solidFill>
                  <a:srgbClr val="303D54"/>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a:solidFill>
                  <a:srgbClr val="0A9892"/>
                </a:solidFill>
              </a:rPr>
              <a:t>Mental Health Acknowledgement</a:t>
            </a:r>
            <a:endParaRPr lang="en-AU" kern="0">
              <a:solidFill>
                <a:srgbClr val="0A9892"/>
              </a:solidFill>
            </a:endParaRPr>
          </a:p>
        </p:txBody>
      </p:sp>
      <p:pic>
        <p:nvPicPr>
          <p:cNvPr id="12" name="Picture 19" descr="K:\Communications &amp; Media\2018\Design\Jobs\2018069 Staff Forum Promotion\Design\Powerpoint\2018069 Staff Forum Promotion Powerpoint 2018-03-01_01 LMK2.jpg">
            <a:extLst>
              <a:ext uri="{FF2B5EF4-FFF2-40B4-BE49-F238E27FC236}">
                <a16:creationId xmlns:a16="http://schemas.microsoft.com/office/drawing/2014/main" id="{4460CDC0-E527-4785-8484-C768D38C5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2046" r="81100" b="28328"/>
          <a:stretch>
            <a:fillRect/>
          </a:stretch>
        </p:blipFill>
        <p:spPr bwMode="auto">
          <a:xfrm>
            <a:off x="7164288" y="1700213"/>
            <a:ext cx="172878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K:\Communications &amp; Media\2018\Design\Jobs\2018069 Staff Forum Promotion\Design\Powerpoint\2018069 Staff Forum Promotion Powerpoint 2018-03-01_01 LMK2.jpg">
            <a:extLst>
              <a:ext uri="{FF2B5EF4-FFF2-40B4-BE49-F238E27FC236}">
                <a16:creationId xmlns:a16="http://schemas.microsoft.com/office/drawing/2014/main" id="{DF8D3D70-D24C-4096-9AE2-9F773807E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73" t="48572" r="67592" b="28328"/>
          <a:stretch>
            <a:fillRect/>
          </a:stretch>
        </p:blipFill>
        <p:spPr bwMode="auto">
          <a:xfrm>
            <a:off x="5436096" y="1341438"/>
            <a:ext cx="13017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K:\Communications &amp; Media\2018\Design\Jobs\2018069 Staff Forum Promotion\Design\Powerpoint\2018069 Staff Forum Promotion Powerpoint 2018-03-01_01 LMK2.jpg">
            <a:extLst>
              <a:ext uri="{FF2B5EF4-FFF2-40B4-BE49-F238E27FC236}">
                <a16:creationId xmlns:a16="http://schemas.microsoft.com/office/drawing/2014/main" id="{47851CEE-5E27-4AD1-9FCF-27B6B4E79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484" t="52763" r="50191" b="28328"/>
          <a:stretch>
            <a:fillRect/>
          </a:stretch>
        </p:blipFill>
        <p:spPr bwMode="auto">
          <a:xfrm>
            <a:off x="6444059" y="2852093"/>
            <a:ext cx="15843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94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6BBC3-FC56-A9ED-C532-B8E7882E970C}"/>
              </a:ext>
            </a:extLst>
          </p:cNvPr>
          <p:cNvPicPr>
            <a:picLocks noChangeAspect="1"/>
          </p:cNvPicPr>
          <p:nvPr/>
        </p:nvPicPr>
        <p:blipFill>
          <a:blip r:embed="rId2"/>
          <a:stretch>
            <a:fillRect/>
          </a:stretch>
        </p:blipFill>
        <p:spPr>
          <a:xfrm>
            <a:off x="607539" y="857250"/>
            <a:ext cx="8198976" cy="5143500"/>
          </a:xfrm>
          <a:prstGeom prst="rect">
            <a:avLst/>
          </a:prstGeom>
        </p:spPr>
      </p:pic>
    </p:spTree>
    <p:extLst>
      <p:ext uri="{BB962C8B-B14F-4D97-AF65-F5344CB8AC3E}">
        <p14:creationId xmlns:p14="http://schemas.microsoft.com/office/powerpoint/2010/main" val="222616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C602D-AC09-866F-00CF-FACA2B7437F1}"/>
              </a:ext>
            </a:extLst>
          </p:cNvPr>
          <p:cNvSpPr>
            <a:spLocks noGrp="1"/>
          </p:cNvSpPr>
          <p:nvPr>
            <p:ph type="body" sz="quarter" idx="10"/>
          </p:nvPr>
        </p:nvSpPr>
        <p:spPr>
          <a:xfrm>
            <a:off x="396180" y="1556172"/>
            <a:ext cx="8156948" cy="2436939"/>
          </a:xfrm>
        </p:spPr>
        <p:txBody>
          <a:bodyPr lIns="91440" tIns="45720" rIns="91440" bIns="45720" anchor="t"/>
          <a:lstStyle/>
          <a:p>
            <a:pPr marL="0" indent="0">
              <a:buNone/>
            </a:pPr>
            <a:r>
              <a:rPr lang="en-US" b="1" err="1">
                <a:latin typeface="Arial"/>
                <a:ea typeface="Roboto Condensed"/>
                <a:cs typeface="Arial"/>
              </a:rPr>
              <a:t>Behaviour</a:t>
            </a:r>
            <a:r>
              <a:rPr lang="en-US" b="1">
                <a:latin typeface="Arial"/>
                <a:ea typeface="Roboto Condensed"/>
                <a:cs typeface="Arial"/>
              </a:rPr>
              <a:t> and Development – Child</a:t>
            </a:r>
            <a:endParaRPr lang="en-US" b="1"/>
          </a:p>
          <a:p>
            <a:r>
              <a:rPr lang="en-US" err="1">
                <a:latin typeface="Arial"/>
                <a:ea typeface="Roboto Condensed"/>
                <a:cs typeface="Arial"/>
              </a:rPr>
              <a:t>Behavioural</a:t>
            </a:r>
            <a:r>
              <a:rPr lang="en-US">
                <a:latin typeface="Arial"/>
                <a:ea typeface="Roboto Condensed"/>
                <a:cs typeface="Arial"/>
              </a:rPr>
              <a:t> Concerns in Children Under 6 Years</a:t>
            </a:r>
            <a:endParaRPr lang="en-US">
              <a:latin typeface="Arial"/>
              <a:cs typeface="Arial"/>
            </a:endParaRPr>
          </a:p>
          <a:p>
            <a:r>
              <a:rPr lang="en-US">
                <a:latin typeface="Arial"/>
                <a:ea typeface="Roboto Condensed"/>
                <a:cs typeface="Arial"/>
              </a:rPr>
              <a:t>Developmental Concerns in Children Under 6 Years</a:t>
            </a:r>
            <a:endParaRPr lang="en-US">
              <a:latin typeface="Arial"/>
              <a:cs typeface="Arial"/>
            </a:endParaRPr>
          </a:p>
          <a:p>
            <a:endParaRPr lang="en-US">
              <a:ea typeface="Roboto Condensed"/>
              <a:cs typeface="Arial"/>
            </a:endParaRPr>
          </a:p>
          <a:p>
            <a:pPr marL="0" indent="0">
              <a:buNone/>
            </a:pPr>
            <a:r>
              <a:rPr lang="en-US" b="1">
                <a:ea typeface="Roboto Condensed"/>
                <a:cs typeface="Arial"/>
              </a:rPr>
              <a:t>Child and Parenting Community Support</a:t>
            </a:r>
            <a:endParaRPr lang="en-US" b="1"/>
          </a:p>
          <a:p>
            <a:endParaRPr lang="en-US">
              <a:ea typeface="Roboto Condensed"/>
              <a:cs typeface="Arial"/>
            </a:endParaRPr>
          </a:p>
          <a:p>
            <a:endParaRPr lang="en-US">
              <a:cs typeface="Arial"/>
            </a:endParaRPr>
          </a:p>
        </p:txBody>
      </p:sp>
      <p:sp>
        <p:nvSpPr>
          <p:cNvPr id="3" name="Text Placeholder 2">
            <a:extLst>
              <a:ext uri="{FF2B5EF4-FFF2-40B4-BE49-F238E27FC236}">
                <a16:creationId xmlns:a16="http://schemas.microsoft.com/office/drawing/2014/main" id="{B23FA462-1DC8-8FA7-7668-5A4B2C627DD0}"/>
              </a:ext>
            </a:extLst>
          </p:cNvPr>
          <p:cNvSpPr>
            <a:spLocks noGrp="1"/>
          </p:cNvSpPr>
          <p:nvPr>
            <p:ph type="body" sz="quarter" idx="11"/>
          </p:nvPr>
        </p:nvSpPr>
        <p:spPr/>
        <p:txBody>
          <a:bodyPr lIns="91440" tIns="45720" rIns="91440" bIns="45720" anchor="t"/>
          <a:lstStyle/>
          <a:p>
            <a:r>
              <a:rPr lang="en-AU" err="1">
                <a:cs typeface="Arial"/>
              </a:rPr>
              <a:t>HealthPathways</a:t>
            </a:r>
            <a:r>
              <a:rPr lang="en-AU">
                <a:cs typeface="Arial"/>
              </a:rPr>
              <a:t> - helpful pages</a:t>
            </a:r>
            <a:endParaRPr lang="en-US"/>
          </a:p>
        </p:txBody>
      </p:sp>
    </p:spTree>
    <p:extLst>
      <p:ext uri="{BB962C8B-B14F-4D97-AF65-F5344CB8AC3E}">
        <p14:creationId xmlns:p14="http://schemas.microsoft.com/office/powerpoint/2010/main" val="201124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AEF16-0C49-482C-9C10-48E0AFC0CC63}"/>
              </a:ext>
            </a:extLst>
          </p:cNvPr>
          <p:cNvSpPr>
            <a:spLocks noGrp="1"/>
          </p:cNvSpPr>
          <p:nvPr>
            <p:ph type="body" sz="quarter" idx="10"/>
          </p:nvPr>
        </p:nvSpPr>
        <p:spPr>
          <a:xfrm>
            <a:off x="395536" y="1700808"/>
            <a:ext cx="8157592" cy="3889052"/>
          </a:xfrm>
        </p:spPr>
        <p:txBody>
          <a:bodyPr numCol="1"/>
          <a:lstStyle/>
          <a:p>
            <a:pPr marL="0" indent="0">
              <a:buNone/>
            </a:pPr>
            <a:r>
              <a:rPr lang="en-AU" sz="1600" b="1" cap="none">
                <a:solidFill>
                  <a:srgbClr val="0A9892"/>
                </a:solidFill>
                <a:latin typeface="Arial" panose="020B0604020202020204" pitchFamily="34" charset="0"/>
                <a:cs typeface="Arial" panose="020B0604020202020204" pitchFamily="34" charset="0"/>
              </a:rPr>
              <a:t>Approach to consult</a:t>
            </a:r>
          </a:p>
          <a:p>
            <a:r>
              <a:rPr lang="en-AU" sz="1600" cap="none">
                <a:latin typeface="Arial" panose="020B0604020202020204" pitchFamily="34" charset="0"/>
                <a:cs typeface="Arial" panose="020B0604020202020204" pitchFamily="34" charset="0"/>
              </a:rPr>
              <a:t>Parental concerns – “</a:t>
            </a:r>
            <a:r>
              <a:rPr lang="en-AU" sz="1600" i="1" cap="none">
                <a:solidFill>
                  <a:srgbClr val="0A9892"/>
                </a:solidFill>
                <a:latin typeface="Arial" panose="020B0604020202020204" pitchFamily="34" charset="0"/>
                <a:cs typeface="Arial" panose="020B0604020202020204" pitchFamily="34" charset="0"/>
              </a:rPr>
              <a:t>He’s very active and doesn’t listen</a:t>
            </a:r>
            <a:r>
              <a:rPr lang="en-AU" sz="1600" cap="none">
                <a:latin typeface="Arial" panose="020B0604020202020204" pitchFamily="34" charset="0"/>
                <a:cs typeface="Arial" panose="020B0604020202020204" pitchFamily="34" charset="0"/>
              </a:rPr>
              <a:t>”</a:t>
            </a:r>
          </a:p>
          <a:p>
            <a:r>
              <a:rPr lang="en-AU" sz="1600" cap="none">
                <a:latin typeface="Arial" panose="020B0604020202020204" pitchFamily="34" charset="0"/>
                <a:cs typeface="Arial" panose="020B0604020202020204" pitchFamily="34" charset="0"/>
              </a:rPr>
              <a:t>Developmental domains</a:t>
            </a:r>
          </a:p>
          <a:p>
            <a:r>
              <a:rPr lang="en-AU" sz="1600" cap="none">
                <a:latin typeface="Arial" panose="020B0604020202020204" pitchFamily="34" charset="0"/>
                <a:cs typeface="Arial" panose="020B0604020202020204" pitchFamily="34" charset="0"/>
              </a:rPr>
              <a:t>Physical health check (don’t forget to graph the growth)</a:t>
            </a:r>
          </a:p>
          <a:p>
            <a:r>
              <a:rPr lang="en-AU" sz="1600" cap="none">
                <a:latin typeface="Arial" panose="020B0604020202020204" pitchFamily="34" charset="0"/>
                <a:cs typeface="Arial" panose="020B0604020202020204" pitchFamily="34" charset="0"/>
              </a:rPr>
              <a:t>Practical Tips</a:t>
            </a:r>
          </a:p>
          <a:p>
            <a:pPr marL="0" indent="0">
              <a:buNone/>
            </a:pPr>
            <a:endParaRPr lang="en-AU"/>
          </a:p>
        </p:txBody>
      </p:sp>
      <p:sp>
        <p:nvSpPr>
          <p:cNvPr id="3" name="Text Placeholder 2">
            <a:extLst>
              <a:ext uri="{FF2B5EF4-FFF2-40B4-BE49-F238E27FC236}">
                <a16:creationId xmlns:a16="http://schemas.microsoft.com/office/drawing/2014/main" id="{FA9DFC72-7726-4AC2-B2DD-17DB5DDAE69B}"/>
              </a:ext>
            </a:extLst>
          </p:cNvPr>
          <p:cNvSpPr>
            <a:spLocks noGrp="1"/>
          </p:cNvSpPr>
          <p:nvPr>
            <p:ph type="body" sz="quarter" idx="11"/>
          </p:nvPr>
        </p:nvSpPr>
        <p:spPr/>
        <p:txBody>
          <a:bodyPr/>
          <a:lstStyle/>
          <a:p>
            <a:r>
              <a:rPr lang="en-AU" cap="none">
                <a:latin typeface="Arial" panose="020B0604020202020204" pitchFamily="34" charset="0"/>
                <a:cs typeface="Arial" panose="020B0604020202020204" pitchFamily="34" charset="0"/>
              </a:rPr>
              <a:t>Jackson: 4yo boy check &amp; immunisations</a:t>
            </a:r>
            <a:endParaRPr lang="en-AU"/>
          </a:p>
        </p:txBody>
      </p:sp>
      <p:pic>
        <p:nvPicPr>
          <p:cNvPr id="4" name="Picture 8" descr="26,557 4 Year Old Boy Images, Stock Photos, 3D objects, &amp; Vectors |  Shutterstock">
            <a:extLst>
              <a:ext uri="{FF2B5EF4-FFF2-40B4-BE49-F238E27FC236}">
                <a16:creationId xmlns:a16="http://schemas.microsoft.com/office/drawing/2014/main" id="{E6F5D753-6F23-E397-E48C-8513EB3C2C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48" b="7594"/>
          <a:stretch/>
        </p:blipFill>
        <p:spPr bwMode="auto">
          <a:xfrm>
            <a:off x="6228184" y="1395413"/>
            <a:ext cx="2680266" cy="186626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08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F0675-C55E-124C-B66C-119DCD916E22}"/>
              </a:ext>
            </a:extLst>
          </p:cNvPr>
          <p:cNvPicPr>
            <a:picLocks noChangeAspect="1"/>
          </p:cNvPicPr>
          <p:nvPr/>
        </p:nvPicPr>
        <p:blipFill>
          <a:blip r:embed="rId2"/>
          <a:stretch>
            <a:fillRect/>
          </a:stretch>
        </p:blipFill>
        <p:spPr>
          <a:xfrm>
            <a:off x="25282" y="857250"/>
            <a:ext cx="7350673" cy="5143500"/>
          </a:xfrm>
          <a:prstGeom prst="rect">
            <a:avLst/>
          </a:prstGeom>
        </p:spPr>
      </p:pic>
      <p:pic>
        <p:nvPicPr>
          <p:cNvPr id="3" name="Picture 2">
            <a:extLst>
              <a:ext uri="{FF2B5EF4-FFF2-40B4-BE49-F238E27FC236}">
                <a16:creationId xmlns:a16="http://schemas.microsoft.com/office/drawing/2014/main" id="{7E48C966-989B-BF7E-3D63-8D5C19BCE93B}"/>
              </a:ext>
            </a:extLst>
          </p:cNvPr>
          <p:cNvPicPr>
            <a:picLocks noChangeAspect="1"/>
          </p:cNvPicPr>
          <p:nvPr/>
        </p:nvPicPr>
        <p:blipFill>
          <a:blip r:embed="rId3"/>
          <a:stretch>
            <a:fillRect/>
          </a:stretch>
        </p:blipFill>
        <p:spPr>
          <a:xfrm>
            <a:off x="7460437" y="1274694"/>
            <a:ext cx="1658282" cy="1658282"/>
          </a:xfrm>
          <a:prstGeom prst="rect">
            <a:avLst/>
          </a:prstGeom>
        </p:spPr>
      </p:pic>
      <p:sp>
        <p:nvSpPr>
          <p:cNvPr id="6" name="TextBox 5">
            <a:extLst>
              <a:ext uri="{FF2B5EF4-FFF2-40B4-BE49-F238E27FC236}">
                <a16:creationId xmlns:a16="http://schemas.microsoft.com/office/drawing/2014/main" id="{E3F18642-4D14-76B9-BB81-40A3523AA05B}"/>
              </a:ext>
            </a:extLst>
          </p:cNvPr>
          <p:cNvSpPr txBox="1"/>
          <p:nvPr/>
        </p:nvSpPr>
        <p:spPr>
          <a:xfrm>
            <a:off x="7379790" y="3276781"/>
            <a:ext cx="1647049" cy="1615827"/>
          </a:xfrm>
          <a:prstGeom prst="rect">
            <a:avLst/>
          </a:prstGeom>
          <a:noFill/>
        </p:spPr>
        <p:txBody>
          <a:bodyPr wrap="square" rtlCol="0">
            <a:spAutoFit/>
          </a:bodyPr>
          <a:lstStyle/>
          <a:p>
            <a:pPr algn="ctr"/>
            <a:r>
              <a:rPr lang="en-AU" sz="1650">
                <a:cs typeface="Arial" panose="020B0604020202020204" pitchFamily="34" charset="0"/>
              </a:rPr>
              <a:t>OR  </a:t>
            </a:r>
          </a:p>
          <a:p>
            <a:pPr algn="ctr"/>
            <a:r>
              <a:rPr lang="en-AU" sz="1650" b="1">
                <a:cs typeface="Arial" panose="020B0604020202020204" pitchFamily="34" charset="0"/>
              </a:rPr>
              <a:t>Health Pathways</a:t>
            </a:r>
          </a:p>
          <a:p>
            <a:pPr algn="ctr"/>
            <a:r>
              <a:rPr lang="en-AU" sz="1650">
                <a:cs typeface="Arial" panose="020B0604020202020204" pitchFamily="34" charset="0"/>
              </a:rPr>
              <a:t>“Expected Development Milestones”</a:t>
            </a:r>
          </a:p>
        </p:txBody>
      </p:sp>
      <p:sp>
        <p:nvSpPr>
          <p:cNvPr id="7" name="Oval 6">
            <a:extLst>
              <a:ext uri="{FF2B5EF4-FFF2-40B4-BE49-F238E27FC236}">
                <a16:creationId xmlns:a16="http://schemas.microsoft.com/office/drawing/2014/main" id="{741A47D1-F769-8F03-3293-D7399DC39DD2}"/>
              </a:ext>
            </a:extLst>
          </p:cNvPr>
          <p:cNvSpPr/>
          <p:nvPr/>
        </p:nvSpPr>
        <p:spPr>
          <a:xfrm>
            <a:off x="5076056" y="1124744"/>
            <a:ext cx="708164" cy="44726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ooter Placeholder 7">
            <a:extLst>
              <a:ext uri="{FF2B5EF4-FFF2-40B4-BE49-F238E27FC236}">
                <a16:creationId xmlns:a16="http://schemas.microsoft.com/office/drawing/2014/main" id="{D3680658-E40E-2BBB-45DF-801033CE933B}"/>
              </a:ext>
            </a:extLst>
          </p:cNvPr>
          <p:cNvSpPr>
            <a:spLocks noGrp="1"/>
          </p:cNvSpPr>
          <p:nvPr>
            <p:ph type="ftr" sz="quarter" idx="11"/>
          </p:nvPr>
        </p:nvSpPr>
        <p:spPr/>
        <p:txBody>
          <a:bodyPr/>
          <a:lstStyle/>
          <a:p>
            <a:pPr algn="r"/>
            <a:endParaRPr lang="en-AU"/>
          </a:p>
        </p:txBody>
      </p:sp>
    </p:spTree>
    <p:extLst>
      <p:ext uri="{BB962C8B-B14F-4D97-AF65-F5344CB8AC3E}">
        <p14:creationId xmlns:p14="http://schemas.microsoft.com/office/powerpoint/2010/main" val="386949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9E930-F0E8-62EA-C0BC-C84BB4B768A3}"/>
              </a:ext>
            </a:extLst>
          </p:cNvPr>
          <p:cNvSpPr>
            <a:spLocks noGrp="1"/>
          </p:cNvSpPr>
          <p:nvPr>
            <p:ph type="body" sz="quarter" idx="10"/>
          </p:nvPr>
        </p:nvSpPr>
        <p:spPr>
          <a:xfrm>
            <a:off x="395536" y="1556172"/>
            <a:ext cx="7776864" cy="3889052"/>
          </a:xfrm>
        </p:spPr>
        <p:txBody>
          <a:bodyPr numCol="2"/>
          <a:lstStyle/>
          <a:p>
            <a:pPr marL="0" indent="0">
              <a:buNone/>
            </a:pPr>
            <a:r>
              <a:rPr lang="en-US" sz="1600" b="1">
                <a:solidFill>
                  <a:srgbClr val="0A9892"/>
                </a:solidFill>
                <a:latin typeface="Arial" panose="020B0604020202020204" pitchFamily="34" charset="0"/>
              </a:rPr>
              <a:t>SHORT CUTS</a:t>
            </a:r>
          </a:p>
          <a:p>
            <a:pPr marL="0" indent="0">
              <a:buNone/>
            </a:pPr>
            <a:r>
              <a:rPr lang="en-US" sz="1600" b="1">
                <a:latin typeface="Arial" panose="020B0604020202020204" pitchFamily="34" charset="0"/>
              </a:rPr>
              <a:t>History</a:t>
            </a:r>
          </a:p>
          <a:p>
            <a:pPr marL="0" indent="0">
              <a:spcBef>
                <a:spcPts val="0"/>
              </a:spcBef>
              <a:spcAft>
                <a:spcPts val="0"/>
              </a:spcAft>
              <a:buNone/>
            </a:pPr>
            <a:r>
              <a:rPr lang="en-US" sz="1600">
                <a:latin typeface="Arial" panose="020B0604020202020204" pitchFamily="34" charset="0"/>
              </a:rPr>
              <a:t>Gross motor skills</a:t>
            </a:r>
          </a:p>
          <a:p>
            <a:pPr marL="0" indent="0">
              <a:spcBef>
                <a:spcPts val="0"/>
              </a:spcBef>
              <a:spcAft>
                <a:spcPts val="0"/>
              </a:spcAft>
              <a:buNone/>
            </a:pPr>
            <a:r>
              <a:rPr lang="en-US" sz="1600">
                <a:latin typeface="Arial" panose="020B0604020202020204" pitchFamily="34" charset="0"/>
              </a:rPr>
              <a:t>Fine motor skills</a:t>
            </a:r>
          </a:p>
          <a:p>
            <a:pPr marL="0" indent="0">
              <a:spcBef>
                <a:spcPts val="0"/>
              </a:spcBef>
              <a:spcAft>
                <a:spcPts val="0"/>
              </a:spcAft>
              <a:buNone/>
            </a:pPr>
            <a:r>
              <a:rPr lang="en-US" sz="1600">
                <a:latin typeface="Arial" panose="020B0604020202020204" pitchFamily="34" charset="0"/>
              </a:rPr>
              <a:t>Eating/appetite </a:t>
            </a:r>
          </a:p>
          <a:p>
            <a:pPr marL="0" indent="0">
              <a:spcBef>
                <a:spcPts val="0"/>
              </a:spcBef>
              <a:spcAft>
                <a:spcPts val="0"/>
              </a:spcAft>
              <a:buNone/>
            </a:pPr>
            <a:r>
              <a:rPr lang="en-US" sz="1600">
                <a:latin typeface="Arial" panose="020B0604020202020204" pitchFamily="34" charset="0"/>
              </a:rPr>
              <a:t>Toilet training: dry day and night?</a:t>
            </a:r>
          </a:p>
          <a:p>
            <a:pPr marL="0" indent="0">
              <a:spcBef>
                <a:spcPts val="0"/>
              </a:spcBef>
              <a:spcAft>
                <a:spcPts val="0"/>
              </a:spcAft>
              <a:buNone/>
            </a:pPr>
            <a:r>
              <a:rPr lang="en-US" sz="1600">
                <a:latin typeface="Arial" panose="020B0604020202020204" pitchFamily="34" charset="0"/>
              </a:rPr>
              <a:t>Able to tell long stories? </a:t>
            </a:r>
          </a:p>
          <a:p>
            <a:pPr marL="0" indent="0">
              <a:spcBef>
                <a:spcPts val="0"/>
              </a:spcBef>
              <a:spcAft>
                <a:spcPts val="0"/>
              </a:spcAft>
              <a:buNone/>
            </a:pPr>
            <a:r>
              <a:rPr lang="en-US" sz="1600">
                <a:latin typeface="Arial" panose="020B0604020202020204" pitchFamily="34" charset="0"/>
              </a:rPr>
              <a:t>Knows </a:t>
            </a:r>
            <a:r>
              <a:rPr lang="en-US" sz="1600" err="1">
                <a:latin typeface="Arial" panose="020B0604020202020204" pitchFamily="34" charset="0"/>
              </a:rPr>
              <a:t>colours</a:t>
            </a:r>
            <a:r>
              <a:rPr lang="en-US" sz="1600">
                <a:latin typeface="Arial" panose="020B0604020202020204" pitchFamily="34" charset="0"/>
              </a:rPr>
              <a:t>/shapes well?</a:t>
            </a:r>
          </a:p>
          <a:p>
            <a:pPr marL="0" indent="0">
              <a:spcBef>
                <a:spcPts val="0"/>
              </a:spcBef>
              <a:spcAft>
                <a:spcPts val="0"/>
              </a:spcAft>
              <a:buNone/>
            </a:pPr>
            <a:r>
              <a:rPr lang="en-US" sz="1600">
                <a:latin typeface="Arial" panose="020B0604020202020204" pitchFamily="34" charset="0"/>
              </a:rPr>
              <a:t>Social concerns daycare/</a:t>
            </a:r>
            <a:r>
              <a:rPr lang="en-US" sz="1600" err="1">
                <a:latin typeface="Arial" panose="020B0604020202020204" pitchFamily="34" charset="0"/>
              </a:rPr>
              <a:t>kindy</a:t>
            </a:r>
            <a:r>
              <a:rPr lang="en-US" sz="1600">
                <a:latin typeface="Arial" panose="020B0604020202020204" pitchFamily="34" charset="0"/>
              </a:rPr>
              <a:t>?</a:t>
            </a:r>
          </a:p>
          <a:p>
            <a:endParaRPr lang="en-US" sz="1600">
              <a:latin typeface="Arial" panose="020B0604020202020204" pitchFamily="34" charset="0"/>
            </a:endParaRPr>
          </a:p>
          <a:p>
            <a:pPr marL="0" indent="0">
              <a:buNone/>
            </a:pPr>
            <a:r>
              <a:rPr lang="en-US" sz="1600" b="1">
                <a:solidFill>
                  <a:srgbClr val="0A9892"/>
                </a:solidFill>
                <a:latin typeface="Arial" panose="020B0604020202020204" pitchFamily="34" charset="0"/>
              </a:rPr>
              <a:t>TIMING OF CONSULTS</a:t>
            </a:r>
          </a:p>
          <a:p>
            <a:pPr marL="0" indent="0">
              <a:buNone/>
            </a:pPr>
            <a:r>
              <a:rPr lang="en-US" sz="1600" b="1">
                <a:solidFill>
                  <a:srgbClr val="0A9892"/>
                </a:solidFill>
                <a:latin typeface="Arial" panose="020B0604020202020204" pitchFamily="34" charset="0"/>
              </a:rPr>
              <a:t>TELEHEALTH: Video</a:t>
            </a:r>
          </a:p>
          <a:p>
            <a:pPr marL="0" indent="0">
              <a:buNone/>
            </a:pPr>
            <a:r>
              <a:rPr lang="en-US" sz="1600" b="1">
                <a:solidFill>
                  <a:srgbClr val="0A9892"/>
                </a:solidFill>
                <a:latin typeface="Arial" panose="020B0604020202020204" pitchFamily="34" charset="0"/>
              </a:rPr>
              <a:t>Pre-made handouts (email)</a:t>
            </a:r>
            <a:endParaRPr lang="en-US" sz="1600">
              <a:solidFill>
                <a:srgbClr val="0A9892"/>
              </a:solidFill>
              <a:latin typeface="Arial" panose="020B0604020202020204" pitchFamily="34" charset="0"/>
            </a:endParaRPr>
          </a:p>
          <a:p>
            <a:endParaRPr lang="en-US" sz="1600">
              <a:latin typeface="Arial" panose="020B0604020202020204" pitchFamily="34" charset="0"/>
            </a:endParaRPr>
          </a:p>
          <a:p>
            <a:pPr marL="0" indent="0">
              <a:buNone/>
            </a:pPr>
            <a:r>
              <a:rPr lang="en-US" sz="1600" b="1">
                <a:latin typeface="Arial" panose="020B0604020202020204" pitchFamily="34" charset="0"/>
              </a:rPr>
              <a:t>Examination</a:t>
            </a:r>
          </a:p>
          <a:p>
            <a:pPr marL="0" indent="0">
              <a:spcBef>
                <a:spcPts val="0"/>
              </a:spcBef>
              <a:spcAft>
                <a:spcPts val="0"/>
              </a:spcAft>
              <a:buNone/>
            </a:pPr>
            <a:r>
              <a:rPr lang="en-US" sz="1600">
                <a:latin typeface="Arial" panose="020B0604020202020204" pitchFamily="34" charset="0"/>
              </a:rPr>
              <a:t>Growth: </a:t>
            </a:r>
            <a:r>
              <a:rPr lang="en-US" sz="1600" err="1">
                <a:latin typeface="Arial" panose="020B0604020202020204" pitchFamily="34" charset="0"/>
              </a:rPr>
              <a:t>Ht</a:t>
            </a:r>
            <a:r>
              <a:rPr lang="en-US" sz="1600">
                <a:latin typeface="Arial" panose="020B0604020202020204" pitchFamily="34" charset="0"/>
              </a:rPr>
              <a:t> and </a:t>
            </a:r>
            <a:r>
              <a:rPr lang="en-US" sz="1600" err="1">
                <a:latin typeface="Arial" panose="020B0604020202020204" pitchFamily="34" charset="0"/>
              </a:rPr>
              <a:t>Wt</a:t>
            </a:r>
            <a:endParaRPr lang="en-US" sz="1600">
              <a:latin typeface="Arial" panose="020B0604020202020204" pitchFamily="34" charset="0"/>
            </a:endParaRPr>
          </a:p>
          <a:p>
            <a:pPr marL="0" indent="0">
              <a:spcBef>
                <a:spcPts val="0"/>
              </a:spcBef>
              <a:spcAft>
                <a:spcPts val="0"/>
              </a:spcAft>
              <a:buNone/>
            </a:pPr>
            <a:r>
              <a:rPr lang="en-US" sz="1600">
                <a:latin typeface="Arial" panose="020B0604020202020204" pitchFamily="34" charset="0"/>
              </a:rPr>
              <a:t>PEARL</a:t>
            </a:r>
          </a:p>
          <a:p>
            <a:pPr marL="0" indent="0">
              <a:spcBef>
                <a:spcPts val="0"/>
              </a:spcBef>
              <a:spcAft>
                <a:spcPts val="0"/>
              </a:spcAft>
              <a:buNone/>
            </a:pPr>
            <a:r>
              <a:rPr lang="en-US" sz="1600">
                <a:latin typeface="Arial" panose="020B0604020202020204" pitchFamily="34" charset="0"/>
              </a:rPr>
              <a:t>Light reflex </a:t>
            </a:r>
          </a:p>
          <a:p>
            <a:pPr marL="0" indent="0">
              <a:spcBef>
                <a:spcPts val="0"/>
              </a:spcBef>
              <a:spcAft>
                <a:spcPts val="0"/>
              </a:spcAft>
              <a:buNone/>
            </a:pPr>
            <a:r>
              <a:rPr lang="it-IT" sz="1600">
                <a:latin typeface="Arial" panose="020B0604020202020204" pitchFamily="34" charset="0"/>
              </a:rPr>
              <a:t>Visual acuity on "E" testing</a:t>
            </a:r>
          </a:p>
          <a:p>
            <a:pPr marL="0" indent="0">
              <a:spcBef>
                <a:spcPts val="0"/>
              </a:spcBef>
              <a:spcAft>
                <a:spcPts val="0"/>
              </a:spcAft>
              <a:buNone/>
            </a:pPr>
            <a:r>
              <a:rPr lang="en-US" sz="1600">
                <a:latin typeface="Arial" panose="020B0604020202020204" pitchFamily="34" charset="0"/>
              </a:rPr>
              <a:t>Cover/uncover test </a:t>
            </a:r>
          </a:p>
          <a:p>
            <a:pPr marL="0" indent="0">
              <a:spcBef>
                <a:spcPts val="0"/>
              </a:spcBef>
              <a:spcAft>
                <a:spcPts val="0"/>
              </a:spcAft>
              <a:buNone/>
            </a:pPr>
            <a:r>
              <a:rPr lang="en-US" sz="1600">
                <a:latin typeface="Arial" panose="020B0604020202020204" pitchFamily="34" charset="0"/>
              </a:rPr>
              <a:t>Teeth oral health </a:t>
            </a:r>
          </a:p>
          <a:p>
            <a:pPr marL="0" indent="0">
              <a:spcBef>
                <a:spcPts val="0"/>
              </a:spcBef>
              <a:spcAft>
                <a:spcPts val="0"/>
              </a:spcAft>
              <a:buNone/>
            </a:pPr>
            <a:r>
              <a:rPr lang="en-US" sz="1600">
                <a:latin typeface="Arial" panose="020B0604020202020204" pitchFamily="34" charset="0"/>
              </a:rPr>
              <a:t>ENT </a:t>
            </a:r>
          </a:p>
          <a:p>
            <a:pPr marL="0" indent="0">
              <a:spcBef>
                <a:spcPts val="0"/>
              </a:spcBef>
              <a:spcAft>
                <a:spcPts val="0"/>
              </a:spcAft>
              <a:buNone/>
            </a:pPr>
            <a:r>
              <a:rPr lang="en-US" sz="1600">
                <a:latin typeface="Arial" panose="020B0604020202020204" pitchFamily="34" charset="0"/>
              </a:rPr>
              <a:t>HS </a:t>
            </a:r>
          </a:p>
          <a:p>
            <a:pPr marL="0" indent="0">
              <a:spcBef>
                <a:spcPts val="0"/>
              </a:spcBef>
              <a:spcAft>
                <a:spcPts val="0"/>
              </a:spcAft>
              <a:buNone/>
            </a:pPr>
            <a:r>
              <a:rPr lang="en-US" sz="1600">
                <a:latin typeface="Arial" panose="020B0604020202020204" pitchFamily="34" charset="0"/>
              </a:rPr>
              <a:t>Chest </a:t>
            </a:r>
          </a:p>
          <a:p>
            <a:pPr marL="0" indent="0">
              <a:spcBef>
                <a:spcPts val="0"/>
              </a:spcBef>
              <a:spcAft>
                <a:spcPts val="0"/>
              </a:spcAft>
              <a:buNone/>
            </a:pPr>
            <a:r>
              <a:rPr lang="en-US" sz="1600">
                <a:latin typeface="Arial" panose="020B0604020202020204" pitchFamily="34" charset="0"/>
              </a:rPr>
              <a:t>Abdo </a:t>
            </a:r>
            <a:endParaRPr lang="en-AU" sz="1600"/>
          </a:p>
          <a:p>
            <a:pPr marL="0" indent="0">
              <a:buNone/>
            </a:pPr>
            <a:endParaRPr lang="en-AU"/>
          </a:p>
        </p:txBody>
      </p:sp>
      <p:sp>
        <p:nvSpPr>
          <p:cNvPr id="7" name="Text Placeholder 6">
            <a:extLst>
              <a:ext uri="{FF2B5EF4-FFF2-40B4-BE49-F238E27FC236}">
                <a16:creationId xmlns:a16="http://schemas.microsoft.com/office/drawing/2014/main" id="{AECE4D7E-A1A6-D1BD-D398-020BC565977A}"/>
              </a:ext>
            </a:extLst>
          </p:cNvPr>
          <p:cNvSpPr>
            <a:spLocks noGrp="1"/>
          </p:cNvSpPr>
          <p:nvPr>
            <p:ph type="body" sz="quarter" idx="12"/>
          </p:nvPr>
        </p:nvSpPr>
        <p:spPr/>
        <p:txBody>
          <a:bodyPr/>
          <a:lstStyle/>
          <a:p>
            <a:r>
              <a:rPr lang="en-AU"/>
              <a:t>Practical Tips</a:t>
            </a:r>
          </a:p>
        </p:txBody>
      </p:sp>
    </p:spTree>
    <p:extLst>
      <p:ext uri="{BB962C8B-B14F-4D97-AF65-F5344CB8AC3E}">
        <p14:creationId xmlns:p14="http://schemas.microsoft.com/office/powerpoint/2010/main" val="174734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 screenshot of a phone&#10;&#10;Description automatically generated">
            <a:extLst>
              <a:ext uri="{FF2B5EF4-FFF2-40B4-BE49-F238E27FC236}">
                <a16:creationId xmlns:a16="http://schemas.microsoft.com/office/drawing/2014/main" id="{61764FCE-12A1-FD1F-7573-73E4A46722C8}"/>
              </a:ext>
            </a:extLst>
          </p:cNvPr>
          <p:cNvPicPr>
            <a:picLocks noChangeAspect="1"/>
          </p:cNvPicPr>
          <p:nvPr/>
        </p:nvPicPr>
        <p:blipFill>
          <a:blip r:embed="rId2"/>
          <a:stretch>
            <a:fillRect/>
          </a:stretch>
        </p:blipFill>
        <p:spPr>
          <a:xfrm>
            <a:off x="123825" y="1085850"/>
            <a:ext cx="8896350" cy="4686300"/>
          </a:xfrm>
          <a:prstGeom prst="rect">
            <a:avLst/>
          </a:prstGeom>
        </p:spPr>
      </p:pic>
    </p:spTree>
    <p:extLst>
      <p:ext uri="{BB962C8B-B14F-4D97-AF65-F5344CB8AC3E}">
        <p14:creationId xmlns:p14="http://schemas.microsoft.com/office/powerpoint/2010/main" val="133684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6D6F768-320B-4A18-3DB0-A4EBF32C2B7E}"/>
              </a:ext>
            </a:extLst>
          </p:cNvPr>
          <p:cNvSpPr>
            <a:spLocks noGrp="1"/>
          </p:cNvSpPr>
          <p:nvPr>
            <p:ph type="body" sz="quarter" idx="10"/>
          </p:nvPr>
        </p:nvSpPr>
        <p:spPr/>
        <p:txBody>
          <a:bodyPr/>
          <a:lstStyle/>
          <a:p>
            <a:r>
              <a:rPr lang="en-AU" sz="1800" b="1" cap="none">
                <a:latin typeface="Arial" panose="020B0604020202020204" pitchFamily="34" charset="0"/>
                <a:cs typeface="Arial" panose="020B0604020202020204" pitchFamily="34" charset="0"/>
              </a:rPr>
              <a:t>Hearing and vision </a:t>
            </a:r>
            <a:r>
              <a:rPr lang="en-AU" sz="1800" cap="none">
                <a:latin typeface="Arial" panose="020B0604020202020204" pitchFamily="34" charset="0"/>
                <a:cs typeface="Arial" panose="020B0604020202020204" pitchFamily="34" charset="0"/>
              </a:rPr>
              <a:t>screening</a:t>
            </a:r>
          </a:p>
          <a:p>
            <a:pPr lvl="1">
              <a:buFont typeface="Arial" panose="020B0604020202020204" pitchFamily="34" charset="0"/>
              <a:buChar char="•"/>
            </a:pPr>
            <a:r>
              <a:rPr lang="en-AU" sz="1800" cap="none">
                <a:latin typeface="Arial" panose="020B0604020202020204" pitchFamily="34" charset="0"/>
                <a:cs typeface="Arial" panose="020B0604020202020204" pitchFamily="34" charset="0"/>
              </a:rPr>
              <a:t>QCH Aligned Optometrists</a:t>
            </a:r>
          </a:p>
          <a:p>
            <a:r>
              <a:rPr lang="en-AU" sz="1800" b="1" cap="none">
                <a:latin typeface="Arial" panose="020B0604020202020204" pitchFamily="34" charset="0"/>
                <a:cs typeface="Arial" panose="020B0604020202020204" pitchFamily="34" charset="0"/>
              </a:rPr>
              <a:t>Community Child Health </a:t>
            </a:r>
            <a:r>
              <a:rPr lang="en-AU" sz="1800" cap="none">
                <a:latin typeface="Arial" panose="020B0604020202020204" pitchFamily="34" charset="0"/>
                <a:cs typeface="Arial" panose="020B0604020202020204" pitchFamily="34" charset="0"/>
              </a:rPr>
              <a:t>(Ages and Stages, hearing, development check etc)</a:t>
            </a:r>
          </a:p>
          <a:p>
            <a:r>
              <a:rPr lang="en-AU" sz="1800" b="1" cap="none">
                <a:latin typeface="Arial" panose="020B0604020202020204" pitchFamily="34" charset="0"/>
                <a:cs typeface="Arial" panose="020B0604020202020204" pitchFamily="34" charset="0"/>
              </a:rPr>
              <a:t>Alternate carer feedback </a:t>
            </a:r>
            <a:r>
              <a:rPr lang="en-AU" sz="1800" cap="none">
                <a:latin typeface="Arial" panose="020B0604020202020204" pitchFamily="34" charset="0"/>
                <a:cs typeface="Arial" panose="020B0604020202020204" pitchFamily="34" charset="0"/>
              </a:rPr>
              <a:t>(e.g. daycare or kindy teacher observations)</a:t>
            </a:r>
          </a:p>
          <a:p>
            <a:r>
              <a:rPr lang="en-AU" sz="1800" b="1" cap="none">
                <a:latin typeface="Arial" panose="020B0604020202020204" pitchFamily="34" charset="0"/>
                <a:cs typeface="Arial" panose="020B0604020202020204" pitchFamily="34" charset="0"/>
              </a:rPr>
              <a:t>Parenting resources </a:t>
            </a:r>
          </a:p>
          <a:p>
            <a:pPr lvl="1">
              <a:buFont typeface="Arial" panose="020B0604020202020204" pitchFamily="34" charset="0"/>
              <a:buChar char="•"/>
            </a:pPr>
            <a:r>
              <a:rPr lang="en-AU" sz="1800" cap="none">
                <a:latin typeface="Arial" panose="020B0604020202020204" pitchFamily="34" charset="0"/>
                <a:cs typeface="Arial" panose="020B0604020202020204" pitchFamily="34" charset="0"/>
              </a:rPr>
              <a:t>Health Pathways: “Child and Parenting Community Support”</a:t>
            </a:r>
          </a:p>
          <a:p>
            <a:pPr lvl="1">
              <a:buFont typeface="Arial" panose="020B0604020202020204" pitchFamily="34" charset="0"/>
              <a:buChar char="•"/>
            </a:pPr>
            <a:r>
              <a:rPr lang="en-AU" sz="1800" cap="none">
                <a:latin typeface="Arial" panose="020B0604020202020204" pitchFamily="34" charset="0"/>
                <a:cs typeface="Arial" panose="020B0604020202020204" pitchFamily="34" charset="0"/>
              </a:rPr>
              <a:t>Play Groups </a:t>
            </a:r>
          </a:p>
          <a:p>
            <a:pPr lvl="1">
              <a:buFont typeface="Arial" panose="020B0604020202020204" pitchFamily="34" charset="0"/>
              <a:buChar char="•"/>
            </a:pPr>
            <a:r>
              <a:rPr lang="en-AU" sz="1800" cap="none">
                <a:latin typeface="Arial" panose="020B0604020202020204" pitchFamily="34" charset="0"/>
                <a:cs typeface="Arial" panose="020B0604020202020204" pitchFamily="34" charset="0"/>
              </a:rPr>
              <a:t>Triple P online</a:t>
            </a:r>
          </a:p>
          <a:p>
            <a:pPr lvl="1">
              <a:buFont typeface="Arial" panose="020B0604020202020204" pitchFamily="34" charset="0"/>
              <a:buChar char="•"/>
            </a:pPr>
            <a:r>
              <a:rPr lang="en-AU" sz="1800" cap="none">
                <a:latin typeface="Arial" panose="020B0604020202020204" pitchFamily="34" charset="0"/>
                <a:cs typeface="Arial" panose="020B0604020202020204" pitchFamily="34" charset="0"/>
              </a:rPr>
              <a:t>Circle of security</a:t>
            </a:r>
          </a:p>
          <a:p>
            <a:endParaRPr lang="en-AU"/>
          </a:p>
        </p:txBody>
      </p:sp>
      <p:sp>
        <p:nvSpPr>
          <p:cNvPr id="6" name="Text Placeholder 5">
            <a:extLst>
              <a:ext uri="{FF2B5EF4-FFF2-40B4-BE49-F238E27FC236}">
                <a16:creationId xmlns:a16="http://schemas.microsoft.com/office/drawing/2014/main" id="{A51F44C1-9104-3F0A-3262-561D5C345E08}"/>
              </a:ext>
            </a:extLst>
          </p:cNvPr>
          <p:cNvSpPr>
            <a:spLocks noGrp="1"/>
          </p:cNvSpPr>
          <p:nvPr>
            <p:ph type="body" sz="quarter" idx="11"/>
          </p:nvPr>
        </p:nvSpPr>
        <p:spPr/>
        <p:txBody>
          <a:bodyPr/>
          <a:lstStyle/>
          <a:p>
            <a:r>
              <a:rPr lang="en-AU"/>
              <a:t>“Homework” for Parents</a:t>
            </a:r>
          </a:p>
        </p:txBody>
      </p:sp>
    </p:spTree>
    <p:extLst>
      <p:ext uri="{BB962C8B-B14F-4D97-AF65-F5344CB8AC3E}">
        <p14:creationId xmlns:p14="http://schemas.microsoft.com/office/powerpoint/2010/main" val="217693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0E87FE-29CD-8F88-3C1D-7600A9C7BEFE}"/>
              </a:ext>
            </a:extLst>
          </p:cNvPr>
          <p:cNvSpPr>
            <a:spLocks noGrp="1"/>
          </p:cNvSpPr>
          <p:nvPr>
            <p:ph type="subTitle" idx="1"/>
          </p:nvPr>
        </p:nvSpPr>
        <p:spPr>
          <a:xfrm>
            <a:off x="899592" y="764704"/>
            <a:ext cx="6858000" cy="431759"/>
          </a:xfrm>
        </p:spPr>
        <p:txBody>
          <a:bodyPr>
            <a:noAutofit/>
          </a:bodyPr>
          <a:lstStyle/>
          <a:p>
            <a:pPr algn="l"/>
            <a:r>
              <a:rPr lang="en-AU" sz="2600">
                <a:solidFill>
                  <a:srgbClr val="0A9892"/>
                </a:solidFill>
              </a:rPr>
              <a:t>Health</a:t>
            </a:r>
            <a:r>
              <a:rPr lang="en-AU" sz="2600"/>
              <a:t> </a:t>
            </a:r>
            <a:r>
              <a:rPr lang="en-AU" sz="2600">
                <a:solidFill>
                  <a:srgbClr val="0A9892"/>
                </a:solidFill>
              </a:rPr>
              <a:t>Services</a:t>
            </a:r>
            <a:r>
              <a:rPr lang="en-AU" sz="2600"/>
              <a:t> </a:t>
            </a:r>
          </a:p>
        </p:txBody>
      </p:sp>
      <p:graphicFrame>
        <p:nvGraphicFramePr>
          <p:cNvPr id="2" name="Table 4">
            <a:extLst>
              <a:ext uri="{FF2B5EF4-FFF2-40B4-BE49-F238E27FC236}">
                <a16:creationId xmlns:a16="http://schemas.microsoft.com/office/drawing/2014/main" id="{95742A68-877B-C908-508D-16B89D0C460D}"/>
              </a:ext>
            </a:extLst>
          </p:cNvPr>
          <p:cNvGraphicFramePr>
            <a:graphicFrameLocks noGrp="1"/>
          </p:cNvGraphicFramePr>
          <p:nvPr>
            <p:extLst>
              <p:ext uri="{D42A27DB-BD31-4B8C-83A1-F6EECF244321}">
                <p14:modId xmlns:p14="http://schemas.microsoft.com/office/powerpoint/2010/main" val="697544164"/>
              </p:ext>
            </p:extLst>
          </p:nvPr>
        </p:nvGraphicFramePr>
        <p:xfrm>
          <a:off x="504387" y="1366819"/>
          <a:ext cx="8135226" cy="4737822"/>
        </p:xfrm>
        <a:graphic>
          <a:graphicData uri="http://schemas.openxmlformats.org/drawingml/2006/table">
            <a:tbl>
              <a:tblPr firstRow="1" bandRow="1">
                <a:tableStyleId>{5C22544A-7EE6-4342-B048-85BDC9FD1C3A}</a:tableStyleId>
              </a:tblPr>
              <a:tblGrid>
                <a:gridCol w="1094763">
                  <a:extLst>
                    <a:ext uri="{9D8B030D-6E8A-4147-A177-3AD203B41FA5}">
                      <a16:colId xmlns:a16="http://schemas.microsoft.com/office/drawing/2014/main" val="3496345999"/>
                    </a:ext>
                  </a:extLst>
                </a:gridCol>
                <a:gridCol w="3309422">
                  <a:extLst>
                    <a:ext uri="{9D8B030D-6E8A-4147-A177-3AD203B41FA5}">
                      <a16:colId xmlns:a16="http://schemas.microsoft.com/office/drawing/2014/main" val="2712772514"/>
                    </a:ext>
                  </a:extLst>
                </a:gridCol>
                <a:gridCol w="3731041">
                  <a:extLst>
                    <a:ext uri="{9D8B030D-6E8A-4147-A177-3AD203B41FA5}">
                      <a16:colId xmlns:a16="http://schemas.microsoft.com/office/drawing/2014/main" val="34006167"/>
                    </a:ext>
                  </a:extLst>
                </a:gridCol>
              </a:tblGrid>
              <a:tr h="333462">
                <a:tc>
                  <a:txBody>
                    <a:bodyPr/>
                    <a:lstStyle/>
                    <a:p>
                      <a:r>
                        <a:rPr lang="en-AU" sz="1400"/>
                        <a:t>Team</a:t>
                      </a:r>
                    </a:p>
                  </a:txBody>
                  <a:tcPr marL="68580" marR="68580" marT="34290" marB="34290"/>
                </a:tc>
                <a:tc>
                  <a:txBody>
                    <a:bodyPr/>
                    <a:lstStyle/>
                    <a:p>
                      <a:r>
                        <a:rPr lang="en-AU" sz="1400"/>
                        <a:t>What is provided: </a:t>
                      </a:r>
                    </a:p>
                  </a:txBody>
                  <a:tcPr marL="68580" marR="68580" marT="34290" marB="34290"/>
                </a:tc>
                <a:tc>
                  <a:txBody>
                    <a:bodyPr/>
                    <a:lstStyle/>
                    <a:p>
                      <a:r>
                        <a:rPr lang="en-AU" sz="1400"/>
                        <a:t>How to refer</a:t>
                      </a:r>
                    </a:p>
                  </a:txBody>
                  <a:tcPr marL="68580" marR="68580" marT="34290" marB="34290"/>
                </a:tc>
                <a:extLst>
                  <a:ext uri="{0D108BD9-81ED-4DB2-BD59-A6C34878D82A}">
                    <a16:rowId xmlns:a16="http://schemas.microsoft.com/office/drawing/2014/main" val="3562293532"/>
                  </a:ext>
                </a:extLst>
              </a:tr>
              <a:tr h="1920240">
                <a:tc>
                  <a:txBody>
                    <a:bodyPr/>
                    <a:lstStyle/>
                    <a:p>
                      <a:r>
                        <a:rPr lang="en-AU" sz="1400"/>
                        <a:t>Child Health </a:t>
                      </a:r>
                    </a:p>
                  </a:txBody>
                  <a:tcPr marL="68580" marR="68580" marT="34290" marB="34290"/>
                </a:tc>
                <a:tc>
                  <a:txBody>
                    <a:bodyPr/>
                    <a:lstStyle/>
                    <a:p>
                      <a:pPr marL="285750" indent="-285750">
                        <a:buFont typeface="Arial" panose="020B0604020202020204" pitchFamily="34" charset="0"/>
                        <a:buChar char="•"/>
                      </a:pPr>
                      <a:r>
                        <a:rPr lang="en-AU" sz="1400"/>
                        <a:t>Weight and measure for growth,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AU" sz="1400" b="0"/>
                        <a:t>Child hearing screen by appointment;  s</a:t>
                      </a:r>
                      <a:r>
                        <a:rPr lang="en-AU" sz="1400" b="0" i="0" kern="1200">
                          <a:solidFill>
                            <a:schemeClr val="dk1"/>
                          </a:solidFill>
                          <a:effectLst/>
                          <a:latin typeface="+mn-lt"/>
                          <a:ea typeface="+mn-ea"/>
                          <a:cs typeface="+mn-cs"/>
                        </a:rPr>
                        <a:t>creening available for children from 4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kern="1200">
                          <a:solidFill>
                            <a:schemeClr val="dk1"/>
                          </a:solidFill>
                          <a:effectLst/>
                          <a:latin typeface="+mn-lt"/>
                          <a:ea typeface="+mn-ea"/>
                          <a:cs typeface="+mn-cs"/>
                        </a:rPr>
                        <a:t>Toileting training support,</a:t>
                      </a:r>
                      <a:endParaRPr lang="en-AU" sz="1400" b="1"/>
                    </a:p>
                    <a:p>
                      <a:pPr marL="285750" indent="-285750">
                        <a:buFont typeface="Arial" panose="020B0604020202020204" pitchFamily="34" charset="0"/>
                        <a:buChar char="•"/>
                      </a:pPr>
                      <a:r>
                        <a:rPr lang="en-AU" sz="1400"/>
                        <a:t>Developmental screening, </a:t>
                      </a:r>
                      <a:r>
                        <a:rPr lang="en-AU" sz="1400" b="0" i="0" kern="1200">
                          <a:solidFill>
                            <a:schemeClr val="dk1"/>
                          </a:solidFill>
                          <a:effectLst/>
                          <a:latin typeface="+mn-lt"/>
                          <a:ea typeface="+mn-ea"/>
                          <a:cs typeface="+mn-cs"/>
                        </a:rPr>
                        <a:t>including ASQ3</a:t>
                      </a:r>
                    </a:p>
                    <a:p>
                      <a:pPr marL="285750" indent="-285750">
                        <a:buFont typeface="Arial" panose="020B0604020202020204" pitchFamily="34" charset="0"/>
                        <a:buChar char="•"/>
                      </a:pPr>
                      <a:r>
                        <a:rPr lang="en-AU" sz="1400" b="0" i="0" kern="1200">
                          <a:solidFill>
                            <a:schemeClr val="dk1"/>
                          </a:solidFill>
                          <a:effectLst/>
                          <a:latin typeface="+mn-lt"/>
                          <a:ea typeface="+mn-ea"/>
                          <a:cs typeface="+mn-cs"/>
                        </a:rPr>
                        <a:t>School Based Vision Screening for Preps</a:t>
                      </a:r>
                      <a:endParaRPr lang="en-AU" sz="1400"/>
                    </a:p>
                  </a:txBody>
                  <a:tcPr marL="68580" marR="68580" marT="34290" marB="34290"/>
                </a:tc>
                <a:tc>
                  <a:txBody>
                    <a:bodyPr/>
                    <a:lstStyle/>
                    <a:p>
                      <a:r>
                        <a:rPr lang="en-AU" sz="1400"/>
                        <a:t>GP Smart Referral</a:t>
                      </a:r>
                    </a:p>
                    <a:p>
                      <a:r>
                        <a:rPr lang="en-AU" sz="1400"/>
                        <a:t>(07) 3817 2340 – Child Health Service </a:t>
                      </a:r>
                    </a:p>
                    <a:p>
                      <a:r>
                        <a:rPr lang="en-AU" sz="1400"/>
                        <a:t>1800 607 030 – Central Intake</a:t>
                      </a:r>
                    </a:p>
                    <a:p>
                      <a:r>
                        <a:rPr lang="en-AU" sz="1400" b="0" i="0" kern="1200">
                          <a:solidFill>
                            <a:schemeClr val="dk1"/>
                          </a:solidFill>
                          <a:effectLst/>
                          <a:latin typeface="+mn-lt"/>
                          <a:ea typeface="+mn-ea"/>
                          <a:cs typeface="+mn-cs"/>
                          <a:hlinkClick r:id="rId3"/>
                        </a:rPr>
                        <a:t>Parent and Child Health | West Moreton Health</a:t>
                      </a:r>
                      <a:endParaRPr lang="en-AU" sz="1400"/>
                    </a:p>
                    <a:p>
                      <a:r>
                        <a:rPr lang="en-AU" sz="1400" b="0" i="0" kern="1200">
                          <a:solidFill>
                            <a:schemeClr val="dk1"/>
                          </a:solidFill>
                          <a:effectLst/>
                          <a:latin typeface="+mn-lt"/>
                          <a:ea typeface="+mn-ea"/>
                          <a:cs typeface="+mn-cs"/>
                        </a:rPr>
                        <a:t>parents can self-refer </a:t>
                      </a:r>
                    </a:p>
                    <a:p>
                      <a:endParaRPr lang="en-AU" sz="1400" b="0" i="0" kern="1200">
                        <a:solidFill>
                          <a:schemeClr val="dk1"/>
                        </a:solidFill>
                        <a:effectLst/>
                        <a:latin typeface="+mn-lt"/>
                        <a:ea typeface="+mn-ea"/>
                        <a:cs typeface="+mn-cs"/>
                      </a:endParaRPr>
                    </a:p>
                    <a:p>
                      <a:r>
                        <a:rPr lang="en-AU" sz="1400" b="0" i="0" kern="1200">
                          <a:solidFill>
                            <a:schemeClr val="dk1"/>
                          </a:solidFill>
                          <a:effectLst/>
                          <a:latin typeface="+mn-lt"/>
                          <a:ea typeface="+mn-ea"/>
                          <a:cs typeface="+mn-cs"/>
                        </a:rPr>
                        <a:t>More information on </a:t>
                      </a:r>
                      <a:r>
                        <a:rPr lang="en-AU" sz="1400" b="0" i="0" kern="1200" err="1">
                          <a:solidFill>
                            <a:schemeClr val="dk1"/>
                          </a:solidFill>
                          <a:effectLst/>
                          <a:latin typeface="+mn-lt"/>
                          <a:ea typeface="+mn-ea"/>
                          <a:cs typeface="+mn-cs"/>
                        </a:rPr>
                        <a:t>HealthPathways</a:t>
                      </a:r>
                      <a:endParaRPr lang="en-AU" sz="1400"/>
                    </a:p>
                  </a:txBody>
                  <a:tcPr marL="68580" marR="68580" marT="34290" marB="34290"/>
                </a:tc>
                <a:extLst>
                  <a:ext uri="{0D108BD9-81ED-4DB2-BD59-A6C34878D82A}">
                    <a16:rowId xmlns:a16="http://schemas.microsoft.com/office/drawing/2014/main" val="1886884980"/>
                  </a:ext>
                </a:extLst>
              </a:tr>
              <a:tr h="2331720">
                <a:tc>
                  <a:txBody>
                    <a:bodyPr/>
                    <a:lstStyle/>
                    <a:p>
                      <a:r>
                        <a:rPr lang="en-AU" sz="1400"/>
                        <a:t>Audiology Clinic</a:t>
                      </a:r>
                    </a:p>
                  </a:txBody>
                  <a:tcPr marL="68580" marR="68580" marT="34290" marB="34290"/>
                </a:tc>
                <a:tc>
                  <a:txBody>
                    <a:bodyPr/>
                    <a:lstStyle/>
                    <a:p>
                      <a:pPr marL="285750" indent="-285750">
                        <a:buFont typeface="Arial" panose="020B0604020202020204" pitchFamily="34" charset="0"/>
                        <a:buChar char="•"/>
                      </a:pPr>
                      <a:r>
                        <a:rPr lang="en-AU" sz="1400" b="0" i="0" kern="1200">
                          <a:solidFill>
                            <a:schemeClr val="dk1"/>
                          </a:solidFill>
                          <a:effectLst/>
                          <a:latin typeface="+mn-lt"/>
                          <a:ea typeface="+mn-ea"/>
                          <a:cs typeface="+mn-cs"/>
                        </a:rPr>
                        <a:t>Can provide hearing assessment for Children with delayed speech and language milestones from 9 months.</a:t>
                      </a:r>
                    </a:p>
                    <a:p>
                      <a:pPr marL="285750" indent="-285750">
                        <a:buFont typeface="Arial" panose="020B0604020202020204" pitchFamily="34" charset="0"/>
                        <a:buChar char="•"/>
                      </a:pPr>
                      <a:r>
                        <a:rPr lang="en-AU" sz="1400" b="0" i="0" kern="1200">
                          <a:solidFill>
                            <a:schemeClr val="dk1"/>
                          </a:solidFill>
                          <a:effectLst/>
                          <a:latin typeface="+mn-lt"/>
                          <a:ea typeface="+mn-ea"/>
                          <a:cs typeface="+mn-cs"/>
                        </a:rPr>
                        <a:t>May be referred on from the Child Health Clinic for assessment.</a:t>
                      </a:r>
                    </a:p>
                    <a:p>
                      <a:pPr marL="285750" indent="-285750">
                        <a:buFont typeface="Arial" panose="020B0604020202020204" pitchFamily="34" charset="0"/>
                        <a:buChar char="•"/>
                      </a:pPr>
                      <a:r>
                        <a:rPr lang="en-AU" sz="1400" b="0" i="0" kern="1200">
                          <a:solidFill>
                            <a:schemeClr val="dk1"/>
                          </a:solidFill>
                          <a:effectLst/>
                          <a:latin typeface="+mn-lt"/>
                          <a:ea typeface="+mn-ea"/>
                          <a:cs typeface="+mn-cs"/>
                        </a:rPr>
                        <a:t>Ipswich Hospital</a:t>
                      </a:r>
                    </a:p>
                    <a:p>
                      <a:pPr marL="285750" indent="-285750">
                        <a:buFont typeface="Arial" panose="020B0604020202020204" pitchFamily="34" charset="0"/>
                        <a:buChar char="•"/>
                      </a:pPr>
                      <a:r>
                        <a:rPr lang="en-AU" sz="1400" b="0" i="0" kern="1200">
                          <a:solidFill>
                            <a:schemeClr val="dk1"/>
                          </a:solidFill>
                          <a:effectLst/>
                          <a:latin typeface="+mn-lt"/>
                          <a:ea typeface="+mn-ea"/>
                          <a:cs typeface="+mn-cs"/>
                        </a:rPr>
                        <a:t>Ripley site- dedicated hearing screening clinic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GP Smart Referral</a:t>
                      </a:r>
                    </a:p>
                    <a:p>
                      <a:r>
                        <a:rPr lang="en-AU" sz="1400"/>
                        <a:t>1800 607 030 – Central Intake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kern="1200">
                          <a:solidFill>
                            <a:schemeClr val="dk1"/>
                          </a:solidFill>
                          <a:effectLst/>
                          <a:latin typeface="+mn-lt"/>
                          <a:ea typeface="+mn-ea"/>
                          <a:cs typeface="+mn-cs"/>
                        </a:rPr>
                        <a:t>Provide information of nature of the speech and language concern</a:t>
                      </a:r>
                    </a:p>
                    <a:p>
                      <a:pPr marL="285750" indent="-285750">
                        <a:buFont typeface="Arial" panose="020B0604020202020204" pitchFamily="34" charset="0"/>
                        <a:buChar char="•"/>
                      </a:pPr>
                      <a:r>
                        <a:rPr lang="en-AU" sz="1400" b="0" i="0" kern="1200">
                          <a:solidFill>
                            <a:schemeClr val="dk1"/>
                          </a:solidFill>
                          <a:effectLst/>
                          <a:latin typeface="+mn-lt"/>
                          <a:ea typeface="+mn-ea"/>
                          <a:cs typeface="+mn-cs"/>
                        </a:rPr>
                        <a:t>Additional behavioural issues</a:t>
                      </a:r>
                    </a:p>
                    <a:p>
                      <a:pPr marL="285750" indent="-285750">
                        <a:buFont typeface="Arial" panose="020B0604020202020204" pitchFamily="34" charset="0"/>
                        <a:buChar char="•"/>
                      </a:pPr>
                      <a:r>
                        <a:rPr lang="en-AU" sz="1400" b="0" i="0" kern="1200">
                          <a:solidFill>
                            <a:schemeClr val="dk1"/>
                          </a:solidFill>
                          <a:effectLst/>
                          <a:latin typeface="+mn-lt"/>
                          <a:ea typeface="+mn-ea"/>
                          <a:cs typeface="+mn-cs"/>
                        </a:rPr>
                        <a:t>Social modifiers i.e. effect on home schooling, out of home residence</a:t>
                      </a:r>
                    </a:p>
                    <a:p>
                      <a:pPr marL="285750" indent="-285750">
                        <a:buFont typeface="Arial" panose="020B0604020202020204" pitchFamily="34" charset="0"/>
                        <a:buChar char="•"/>
                      </a:pPr>
                      <a:r>
                        <a:rPr lang="en-AU" sz="1400" b="0" i="0" kern="1200" err="1">
                          <a:solidFill>
                            <a:schemeClr val="dk1"/>
                          </a:solidFill>
                          <a:effectLst/>
                          <a:latin typeface="+mn-lt"/>
                          <a:ea typeface="+mn-ea"/>
                          <a:cs typeface="+mn-cs"/>
                        </a:rPr>
                        <a:t>Otological</a:t>
                      </a:r>
                      <a:r>
                        <a:rPr lang="en-AU" sz="1400" b="0" i="0" kern="1200">
                          <a:solidFill>
                            <a:schemeClr val="dk1"/>
                          </a:solidFill>
                          <a:effectLst/>
                          <a:latin typeface="+mn-lt"/>
                          <a:ea typeface="+mn-ea"/>
                          <a:cs typeface="+mn-cs"/>
                        </a:rPr>
                        <a:t> history</a:t>
                      </a:r>
                    </a:p>
                    <a:p>
                      <a:pPr marL="0" indent="0">
                        <a:buFont typeface="Arial" panose="020B0604020202020204" pitchFamily="34" charset="0"/>
                        <a:buNone/>
                      </a:pPr>
                      <a:endParaRPr lang="en-AU" sz="1400" b="0" i="0" kern="1200">
                        <a:solidFill>
                          <a:schemeClr val="dk1"/>
                        </a:solidFill>
                        <a:effectLst/>
                        <a:latin typeface="+mn-lt"/>
                        <a:ea typeface="+mn-ea"/>
                        <a:cs typeface="+mn-cs"/>
                      </a:endParaRPr>
                    </a:p>
                    <a:p>
                      <a:pPr marL="0" indent="0">
                        <a:buFont typeface="Arial" panose="020B0604020202020204" pitchFamily="34" charset="0"/>
                        <a:buNone/>
                      </a:pPr>
                      <a:r>
                        <a:rPr lang="en-AU" sz="1400" b="0" i="0" kern="1200">
                          <a:solidFill>
                            <a:schemeClr val="dk1"/>
                          </a:solidFill>
                          <a:effectLst/>
                          <a:latin typeface="+mn-lt"/>
                          <a:ea typeface="+mn-ea"/>
                          <a:cs typeface="+mn-cs"/>
                        </a:rPr>
                        <a:t>More information on </a:t>
                      </a:r>
                      <a:r>
                        <a:rPr lang="en-AU" sz="1400" b="0" i="0" kern="1200" err="1">
                          <a:solidFill>
                            <a:schemeClr val="dk1"/>
                          </a:solidFill>
                          <a:effectLst/>
                          <a:latin typeface="+mn-lt"/>
                          <a:ea typeface="+mn-ea"/>
                          <a:cs typeface="+mn-cs"/>
                        </a:rPr>
                        <a:t>HealthPathways</a:t>
                      </a:r>
                      <a:r>
                        <a:rPr lang="en-AU" sz="1400" b="0" i="0" kern="1200">
                          <a:solidFill>
                            <a:schemeClr val="dk1"/>
                          </a:solidFill>
                          <a:effectLst/>
                          <a:latin typeface="+mn-lt"/>
                          <a:ea typeface="+mn-ea"/>
                          <a:cs typeface="+mn-cs"/>
                        </a:rPr>
                        <a:t>. </a:t>
                      </a:r>
                    </a:p>
                  </a:txBody>
                  <a:tcPr marL="68580" marR="68580" marT="34290" marB="34290"/>
                </a:tc>
                <a:extLst>
                  <a:ext uri="{0D108BD9-81ED-4DB2-BD59-A6C34878D82A}">
                    <a16:rowId xmlns:a16="http://schemas.microsoft.com/office/drawing/2014/main" val="219045299"/>
                  </a:ext>
                </a:extLst>
              </a:tr>
            </a:tbl>
          </a:graphicData>
        </a:graphic>
      </p:graphicFrame>
    </p:spTree>
    <p:extLst>
      <p:ext uri="{BB962C8B-B14F-4D97-AF65-F5344CB8AC3E}">
        <p14:creationId xmlns:p14="http://schemas.microsoft.com/office/powerpoint/2010/main" val="644780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6D6F768-320B-4A18-3DB0-A4EBF32C2B7E}"/>
              </a:ext>
            </a:extLst>
          </p:cNvPr>
          <p:cNvSpPr>
            <a:spLocks noGrp="1"/>
          </p:cNvSpPr>
          <p:nvPr>
            <p:ph type="body" sz="quarter" idx="10"/>
          </p:nvPr>
        </p:nvSpPr>
        <p:spPr/>
        <p:txBody>
          <a:bodyPr/>
          <a:lstStyle/>
          <a:p>
            <a:pPr marL="87313" lvl="1" indent="0">
              <a:buNone/>
            </a:pPr>
            <a:r>
              <a:rPr lang="en-AU" cap="none">
                <a:latin typeface="Arial" panose="020B0604020202020204" pitchFamily="34" charset="0"/>
                <a:cs typeface="Arial" panose="020B0604020202020204" pitchFamily="34" charset="0"/>
              </a:rPr>
              <a:t>Jackson’s kindy teacher reports the following concerns:</a:t>
            </a:r>
          </a:p>
          <a:p>
            <a:pPr lvl="1">
              <a:buClr>
                <a:srgbClr val="B9D432"/>
              </a:buClr>
              <a:buFont typeface="Arial" panose="020B0604020202020204" pitchFamily="34" charset="0"/>
              <a:buChar char="•"/>
            </a:pPr>
            <a:r>
              <a:rPr lang="en-AU" cap="none">
                <a:latin typeface="Arial" panose="020B0604020202020204" pitchFamily="34" charset="0"/>
                <a:cs typeface="Arial" panose="020B0604020202020204" pitchFamily="34" charset="0"/>
              </a:rPr>
              <a:t>Trouble sitting still to complete any tasks e.g. colouring or story time</a:t>
            </a:r>
          </a:p>
          <a:p>
            <a:pPr lvl="1">
              <a:buClr>
                <a:srgbClr val="B9D432"/>
              </a:buClr>
              <a:buFont typeface="Arial" panose="020B0604020202020204" pitchFamily="34" charset="0"/>
              <a:buChar char="•"/>
            </a:pPr>
            <a:r>
              <a:rPr lang="en-AU" cap="none">
                <a:latin typeface="Arial" panose="020B0604020202020204" pitchFamily="34" charset="0"/>
                <a:cs typeface="Arial" panose="020B0604020202020204" pitchFamily="34" charset="0"/>
              </a:rPr>
              <a:t>Needs a lot of one-on-one adult support </a:t>
            </a:r>
          </a:p>
          <a:p>
            <a:pPr lvl="1">
              <a:buClr>
                <a:srgbClr val="B9D432"/>
              </a:buClr>
              <a:buFont typeface="Arial" panose="020B0604020202020204" pitchFamily="34" charset="0"/>
              <a:buChar char="•"/>
            </a:pPr>
            <a:r>
              <a:rPr lang="en-AU" cap="none">
                <a:latin typeface="Arial" panose="020B0604020202020204" pitchFamily="34" charset="0"/>
                <a:cs typeface="Arial" panose="020B0604020202020204" pitchFamily="34" charset="0"/>
              </a:rPr>
              <a:t>Has hit another child when frustrated</a:t>
            </a:r>
          </a:p>
          <a:p>
            <a:pPr lvl="1">
              <a:buClr>
                <a:srgbClr val="B9D432"/>
              </a:buClr>
              <a:buFont typeface="Arial" panose="020B0604020202020204" pitchFamily="34" charset="0"/>
              <a:buChar char="•"/>
            </a:pPr>
            <a:r>
              <a:rPr lang="en-AU" cap="none">
                <a:latin typeface="Arial" panose="020B0604020202020204" pitchFamily="34" charset="0"/>
                <a:cs typeface="Arial" panose="020B0604020202020204" pitchFamily="34" charset="0"/>
              </a:rPr>
              <a:t>Often complains he is hungry when dropped off as he hasn’t had breakfast </a:t>
            </a:r>
          </a:p>
        </p:txBody>
      </p:sp>
      <p:sp>
        <p:nvSpPr>
          <p:cNvPr id="6" name="Text Placeholder 5">
            <a:extLst>
              <a:ext uri="{FF2B5EF4-FFF2-40B4-BE49-F238E27FC236}">
                <a16:creationId xmlns:a16="http://schemas.microsoft.com/office/drawing/2014/main" id="{A51F44C1-9104-3F0A-3262-561D5C345E08}"/>
              </a:ext>
            </a:extLst>
          </p:cNvPr>
          <p:cNvSpPr>
            <a:spLocks noGrp="1"/>
          </p:cNvSpPr>
          <p:nvPr>
            <p:ph type="body" sz="quarter" idx="11"/>
          </p:nvPr>
        </p:nvSpPr>
        <p:spPr/>
        <p:txBody>
          <a:bodyPr/>
          <a:lstStyle/>
          <a:p>
            <a:r>
              <a:rPr lang="en-AU"/>
              <a:t>Follow up appointment(s)</a:t>
            </a:r>
          </a:p>
        </p:txBody>
      </p:sp>
    </p:spTree>
    <p:extLst>
      <p:ext uri="{BB962C8B-B14F-4D97-AF65-F5344CB8AC3E}">
        <p14:creationId xmlns:p14="http://schemas.microsoft.com/office/powerpoint/2010/main" val="4106901945"/>
      </p:ext>
    </p:extLst>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20C4F4"/>
      </a:accent1>
      <a:accent2>
        <a:srgbClr val="0070C0"/>
      </a:accent2>
      <a:accent3>
        <a:srgbClr val="FFFFFF"/>
      </a:accent3>
      <a:accent4>
        <a:srgbClr val="000000"/>
      </a:accent4>
      <a:accent5>
        <a:srgbClr val="DAEDEF"/>
      </a:accent5>
      <a:accent6>
        <a:srgbClr val="000000"/>
      </a:accent6>
      <a:hlink>
        <a:srgbClr val="0070C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a:lstStyle>
        <a:defPPr algn="l" eaLnBrk="1" hangingPunct="1">
          <a:defRPr sz="2600"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mh-powerpoint-corporate-deepblue" id="{1E20BF6A-6F50-43FE-98C6-22A7EA475371}" vid="{1797DF93-E377-43D9-A3B5-DB670D8F8134}"/>
    </a:ext>
  </a:extLst>
</a:theme>
</file>

<file path=ppt/theme/theme2.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20C4F4"/>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30DEED7AB4A04E94B881697745F54C" ma:contentTypeVersion="18" ma:contentTypeDescription="Create a new document." ma:contentTypeScope="" ma:versionID="b44c1b579da30a078f2ef65582e35f7b">
  <xsd:schema xmlns:xsd="http://www.w3.org/2001/XMLSchema" xmlns:xs="http://www.w3.org/2001/XMLSchema" xmlns:p="http://schemas.microsoft.com/office/2006/metadata/properties" xmlns:ns2="ea331a27-acc8-4329-bcfb-0aefffe00e85" xmlns:ns3="d8c4493f-f0a1-430d-8b26-816f49be4400" targetNamespace="http://schemas.microsoft.com/office/2006/metadata/properties" ma:root="true" ma:fieldsID="df49203a2e22610263b3f48f36c083fc" ns2:_="" ns3:_="">
    <xsd:import namespace="ea331a27-acc8-4329-bcfb-0aefffe00e85"/>
    <xsd:import namespace="d8c4493f-f0a1-430d-8b26-816f49be440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331a27-acc8-4329-bcfb-0aefffe00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a99e12f-6be7-4a0b-a875-b5ef68f499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c4493f-f0a1-430d-8b26-816f49be440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52342e-a65c-4fff-8f6c-c2952715c4d4}" ma:internalName="TaxCatchAll" ma:showField="CatchAllData" ma:web="d8c4493f-f0a1-430d-8b26-816f49be44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c4493f-f0a1-430d-8b26-816f49be4400" xsi:nil="true"/>
    <lcf76f155ced4ddcb4097134ff3c332f xmlns="ea331a27-acc8-4329-bcfb-0aefffe00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C4C9EC-488E-40A7-945D-B89E37B18C32}"/>
</file>

<file path=customXml/itemProps2.xml><?xml version="1.0" encoding="utf-8"?>
<ds:datastoreItem xmlns:ds="http://schemas.openxmlformats.org/officeDocument/2006/customXml" ds:itemID="{009CB32F-32B0-4269-88B2-5E5042B86825}">
  <ds:schemaRefs>
    <ds:schemaRef ds:uri="http://schemas.microsoft.com/sharepoint/v3/contenttype/forms"/>
  </ds:schemaRefs>
</ds:datastoreItem>
</file>

<file path=customXml/itemProps3.xml><?xml version="1.0" encoding="utf-8"?>
<ds:datastoreItem xmlns:ds="http://schemas.openxmlformats.org/officeDocument/2006/customXml" ds:itemID="{DC29A050-151C-4443-B386-B0774CA3255D}">
  <ds:schemaRefs>
    <ds:schemaRef ds:uri="bfe974b5-571a-4f18-bc8a-4c20b4443d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WMH PowerPoint - corporate_ Deep Blue</Template>
  <TotalTime>0</TotalTime>
  <Words>2093</Words>
  <Application>Microsoft Office PowerPoint</Application>
  <PresentationFormat>On-screen Show (4:3)</PresentationFormat>
  <Paragraphs>309</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Arial,Sans-Serif</vt:lpstr>
      <vt:lpstr>Asap</vt:lpstr>
      <vt:lpstr>Calibri</vt:lpstr>
      <vt:lpstr>Open Sans</vt:lpstr>
      <vt:lpstr>Roboto Condensed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Tempalte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Template</dc:subject>
  <dc:creator>Shaisti Nandan</dc:creator>
  <cp:keywords>powerpoint, corporate, template</cp:keywords>
  <cp:lastModifiedBy>Erica Newman</cp:lastModifiedBy>
  <cp:revision>30</cp:revision>
  <dcterms:created xsi:type="dcterms:W3CDTF">2023-11-28T03:52:58Z</dcterms:created>
  <dcterms:modified xsi:type="dcterms:W3CDTF">2024-07-25T11:36:06Z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0x0101005A30DEED7AB4A04E94B881697745F54C</vt:lpwstr>
  </property>
  <property fmtid="{D5CDD505-2E9C-101B-9397-08002B2CF9AE}" pid="3" name="ShowInCatalog">
    <vt:bool>true</vt:bool>
  </property>
</Properties>
</file>