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59" r:id="rId5"/>
  </p:sldMasterIdLst>
  <p:notesMasterIdLst>
    <p:notesMasterId r:id="rId37"/>
  </p:notesMasterIdLst>
  <p:sldIdLst>
    <p:sldId id="838840362" r:id="rId6"/>
    <p:sldId id="838840496" r:id="rId7"/>
    <p:sldId id="296" r:id="rId8"/>
    <p:sldId id="838840497" r:id="rId9"/>
    <p:sldId id="838840498" r:id="rId10"/>
    <p:sldId id="298" r:id="rId11"/>
    <p:sldId id="838840499" r:id="rId12"/>
    <p:sldId id="838840500" r:id="rId13"/>
    <p:sldId id="838840501" r:id="rId14"/>
    <p:sldId id="299" r:id="rId15"/>
    <p:sldId id="838840502" r:id="rId16"/>
    <p:sldId id="838840503" r:id="rId17"/>
    <p:sldId id="838840504" r:id="rId18"/>
    <p:sldId id="838840505" r:id="rId19"/>
    <p:sldId id="838840506" r:id="rId20"/>
    <p:sldId id="838840507" r:id="rId21"/>
    <p:sldId id="302" r:id="rId22"/>
    <p:sldId id="838840508" r:id="rId23"/>
    <p:sldId id="838840509" r:id="rId24"/>
    <p:sldId id="838840510" r:id="rId25"/>
    <p:sldId id="838840511" r:id="rId26"/>
    <p:sldId id="838840512" r:id="rId27"/>
    <p:sldId id="838840513" r:id="rId28"/>
    <p:sldId id="838840514" r:id="rId29"/>
    <p:sldId id="838840515" r:id="rId30"/>
    <p:sldId id="838840516" r:id="rId31"/>
    <p:sldId id="838840517" r:id="rId32"/>
    <p:sldId id="838840518" r:id="rId33"/>
    <p:sldId id="838840519" r:id="rId34"/>
    <p:sldId id="300" r:id="rId35"/>
    <p:sldId id="83884052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597" userDrawn="1">
          <p15:clr>
            <a:srgbClr val="A4A3A4"/>
          </p15:clr>
        </p15:guide>
        <p15:guide id="3" pos="703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D0E2"/>
    <a:srgbClr val="303D54"/>
    <a:srgbClr val="2E3347"/>
    <a:srgbClr val="9797CB"/>
    <a:srgbClr val="DB7FAB"/>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91"/>
    <p:restoredTop sz="94828"/>
  </p:normalViewPr>
  <p:slideViewPr>
    <p:cSldViewPr snapToGrid="0">
      <p:cViewPr varScale="1">
        <p:scale>
          <a:sx n="115" d="100"/>
          <a:sy n="115" d="100"/>
        </p:scale>
        <p:origin x="576" y="192"/>
      </p:cViewPr>
      <p:guideLst>
        <p:guide orient="horz" pos="731"/>
        <p:guide pos="597"/>
        <p:guide pos="703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BA87B-9779-4F4B-A2A7-BA1CEF84F745}" type="datetimeFigureOut">
              <a:rPr lang="en-US" smtClean="0"/>
              <a:t>8/6/25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026E67-BF87-954E-B66F-676B57F1A004}" type="slidenum">
              <a:rPr lang="en-US" smtClean="0"/>
              <a:t>‹#›</a:t>
            </a:fld>
            <a:endParaRPr lang="en-US"/>
          </a:p>
        </p:txBody>
      </p:sp>
    </p:spTree>
    <p:extLst>
      <p:ext uri="{BB962C8B-B14F-4D97-AF65-F5344CB8AC3E}">
        <p14:creationId xmlns:p14="http://schemas.microsoft.com/office/powerpoint/2010/main" val="40181547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 few other things on health pathways for consideration </a:t>
            </a:r>
            <a:r>
              <a:rPr lang="en-AU" dirty="0" err="1"/>
              <a:t>eg</a:t>
            </a:r>
            <a:r>
              <a:rPr lang="en-AU" dirty="0"/>
              <a:t> hyperthyroid, absence seizures, lead poisoning, substance abuse (particularly older children)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3B4702-B5D3-4AC5-9D73-4D508F87C3BE}"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261456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0" i="0" dirty="0">
                <a:solidFill>
                  <a:srgbClr val="121212"/>
                </a:solidFill>
                <a:effectLst/>
                <a:latin typeface="GuardianTextEgyptian"/>
              </a:rPr>
              <a:t>“That disinhibition also underpins creativity, because thoughts and ideas that are left to run a little while often get you to interesting places.” Being able to hyperfocus can also help people excel in the right environment. “You see that particularly in sports people,” “the biggest examples being Michael Phelps and Simone Biles – two of the most successful Olympic athletes of all time.”</a:t>
            </a:r>
          </a:p>
          <a:p>
            <a:endParaRPr lang="en-AU" dirty="0"/>
          </a:p>
          <a:p>
            <a:r>
              <a:rPr lang="en-AU" dirty="0"/>
              <a:t>Sometimes won’t see the symptoms in clinic setting (new environment, new toys, </a:t>
            </a:r>
          </a:p>
          <a:p>
            <a:r>
              <a:rPr lang="en-AU" dirty="0"/>
              <a:t>Example – seeing a child for a medical issue, sibling tearing up the room, sliding books across computer screen as I was typing, put a ruler down my back</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3B4702-B5D3-4AC5-9D73-4D508F87C3BE}"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31805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ym typeface="Wingdings" pitchFamily="2" charset="2"/>
              </a:rPr>
              <a:t>Early symptoms and signs – social skill deficits, language, behavior, frequent tantrums, intolerance to change, lack of orientation to name by 12 months, lack of </a:t>
            </a:r>
            <a:r>
              <a:rPr lang="en-US" dirty="0" err="1">
                <a:sym typeface="Wingdings" pitchFamily="2" charset="2"/>
              </a:rPr>
              <a:t>protodeclarative</a:t>
            </a:r>
            <a:r>
              <a:rPr lang="en-US" dirty="0">
                <a:sym typeface="Wingdings" pitchFamily="2" charset="2"/>
              </a:rPr>
              <a:t> pointing by 14 months, lack of pretend play e.g., feeding doll by 18months, avoiding eye contact or wanting to be alone, echolalia, giving unrelated answers to questions, getting upset by minor changes, obsessive interests, unusual movements e.g., flapping, rocking, spinning, unusual reactions to sensory stimuli</a:t>
            </a:r>
          </a:p>
          <a:p>
            <a:r>
              <a:rPr lang="en-AU" dirty="0"/>
              <a:t>Examples </a:t>
            </a:r>
          </a:p>
          <a:p>
            <a:pPr marL="171450" indent="-171450">
              <a:buFontTx/>
              <a:buChar char="-"/>
            </a:pPr>
            <a:r>
              <a:rPr lang="en-AU" dirty="0"/>
              <a:t>Baby at 3 months – no eye contact, response to voice. Appeared to respond to sound </a:t>
            </a:r>
            <a:r>
              <a:rPr lang="en-AU" dirty="0" err="1"/>
              <a:t>eg</a:t>
            </a:r>
            <a:r>
              <a:rPr lang="en-AU" dirty="0"/>
              <a:t> startle, had some vision </a:t>
            </a:r>
            <a:r>
              <a:rPr lang="en-AU" dirty="0" err="1"/>
              <a:t>eg</a:t>
            </a:r>
            <a:r>
              <a:rPr lang="en-AU" dirty="0"/>
              <a:t> hand regard</a:t>
            </a:r>
          </a:p>
          <a:p>
            <a:pPr marL="171450" indent="-171450">
              <a:buFontTx/>
              <a:buChar char="-"/>
            </a:pPr>
            <a:r>
              <a:rPr lang="en-AU" dirty="0"/>
              <a:t>3yo boy who recited the entire number chart from the wall with an American accent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dirty="0"/>
              <a:t>Seeing a 4yo patient in the playground area at the back of clinic due to chaos of him and 2 siblings with ADHD – jumping off equipment, throwing equipment, bit me on the bottom when I closed the door preventing him from absconding </a:t>
            </a:r>
          </a:p>
          <a:p>
            <a:pPr marL="171450" indent="-171450">
              <a:buFontTx/>
              <a:buChar char="-"/>
            </a:pPr>
            <a:endParaRPr lang="en-AU" dirty="0"/>
          </a:p>
          <a:p>
            <a:pPr marL="171450" indent="-171450">
              <a:buFontTx/>
              <a:buChar char="-"/>
            </a:pPr>
            <a:r>
              <a:rPr lang="en-AU" dirty="0"/>
              <a:t>Tantrums often prolonged, may be difficult to soothe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AU" dirty="0"/>
              <a:t>Joint attention </a:t>
            </a:r>
            <a:r>
              <a:rPr lang="en-US" dirty="0"/>
              <a:t>JA is a spontaneously occurring behavior where the infant shows enjoyment in sharing an object or event with another person by looking back and forth between the two. Present by 14 months.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Pretend play – feeding a doll by 18mo</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Echolalia – repeating words/phrases </a:t>
            </a:r>
            <a:r>
              <a:rPr lang="en-US" dirty="0" err="1"/>
              <a:t>eg</a:t>
            </a:r>
            <a:r>
              <a:rPr lang="en-US" dirty="0"/>
              <a:t> child who only says their name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Idiosyncratic speech – unique ways of speaking and using words or phrases </a:t>
            </a:r>
            <a:r>
              <a:rPr lang="en-US" dirty="0" err="1"/>
              <a:t>eg</a:t>
            </a:r>
            <a:r>
              <a:rPr lang="en-US" dirty="0"/>
              <a:t> calling trousers leg sleeves, calling a park “aunty </a:t>
            </a:r>
            <a:r>
              <a:rPr lang="en-US" dirty="0" err="1"/>
              <a:t>kath</a:t>
            </a:r>
            <a:r>
              <a:rPr lang="en-US" dirty="0"/>
              <a:t>” based on a personal connection, using a made-up word to describe something, </a:t>
            </a:r>
            <a:r>
              <a:rPr lang="en-US" dirty="0" err="1"/>
              <a:t>eg</a:t>
            </a:r>
            <a:r>
              <a:rPr lang="en-US" dirty="0"/>
              <a:t> saying </a:t>
            </a:r>
            <a:r>
              <a:rPr lang="en-US" dirty="0" err="1"/>
              <a:t>toothfronts</a:t>
            </a:r>
            <a:r>
              <a:rPr lang="en-US" dirty="0"/>
              <a:t> instead of front of teeth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Stereotyped speech – sounds as though it’s been borrowed from somewhere </a:t>
            </a:r>
            <a:r>
              <a:rPr lang="en-US" dirty="0" err="1"/>
              <a:t>eg</a:t>
            </a:r>
            <a:r>
              <a:rPr lang="en-US" dirty="0"/>
              <a:t> “everyone wears black in Melbourne”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May speak with an accent or unusual intonation, overly formal  </a:t>
            </a:r>
          </a:p>
          <a:p>
            <a:pPr marL="171450" indent="-171450">
              <a:buFontTx/>
              <a:buChar char="-"/>
            </a:pPr>
            <a:endParaRPr lang="en-AU"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3B4702-B5D3-4AC5-9D73-4D508F87C3BE}"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2222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3B4702-B5D3-4AC5-9D73-4D508F87C3BE}"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92174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Islands of competence vs oceans of inadequacy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3B4702-B5D3-4AC5-9D73-4D508F87C3BE}"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7038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School in our catchment has focus classes where students can be referred for focused attention on areas where they need extra support </a:t>
            </a:r>
          </a:p>
          <a:p>
            <a:r>
              <a:rPr lang="en-AU" dirty="0"/>
              <a:t>Using different approaches to assessment </a:t>
            </a:r>
            <a:r>
              <a:rPr lang="en-AU" dirty="0" err="1"/>
              <a:t>eg</a:t>
            </a:r>
            <a:r>
              <a:rPr lang="en-AU" dirty="0"/>
              <a:t> a scribe, typing rather than handwriting, giving pause breaks during assessments</a:t>
            </a:r>
          </a:p>
          <a:p>
            <a:r>
              <a:rPr lang="en-AU" dirty="0"/>
              <a:t>No one size fits all model for classroom arrangement </a:t>
            </a:r>
            <a:r>
              <a:rPr lang="en-AU" dirty="0" err="1"/>
              <a:t>eg</a:t>
            </a:r>
            <a:r>
              <a:rPr lang="en-AU" dirty="0"/>
              <a:t> students who have trouble focusing may be best served by sitting at the front of the classroom, where the teacher is very obvious to them and can help them stay focused. Other students with attention difficulties may find it easier to concentrate if they’re at the back of the classroom and can see everyone (don’t feel the need to turn around constantly)</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03B4702-B5D3-4AC5-9D73-4D508F87C3BE}"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38577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98ADD75-14D4-46AE-BC75-31972638DB0C}" type="slidenum">
              <a:rPr kumimoji="0" lang="en-AU"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AU"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8860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5DCC4-8569-3826-0258-53EEB0CAB3E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6D5B05B-AA87-86D3-B6BA-DA45E94C94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C237F51-FC95-81B8-5206-49A1C507D8E5}"/>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5" name="Footer Placeholder 4">
            <a:extLst>
              <a:ext uri="{FF2B5EF4-FFF2-40B4-BE49-F238E27FC236}">
                <a16:creationId xmlns:a16="http://schemas.microsoft.com/office/drawing/2014/main" id="{FB973746-670B-8461-A3DC-68E331FEFA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418A37-340F-498F-72C6-B19FC97913A1}"/>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3324658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B5BB8-B081-8B2F-9A6C-BD449122143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0CE608B-13CA-69B2-9506-47840B0134F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E08C472-9857-BDB3-2EDE-E4F44B052E65}"/>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5" name="Footer Placeholder 4">
            <a:extLst>
              <a:ext uri="{FF2B5EF4-FFF2-40B4-BE49-F238E27FC236}">
                <a16:creationId xmlns:a16="http://schemas.microsoft.com/office/drawing/2014/main" id="{8C43812E-9FB6-C52D-D321-E61A011CC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C0F93-410E-8CEA-5CEB-32D69C9B1F42}"/>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2676783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379F7C-8DF8-F87D-3D1C-6A1F6942FAA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3B67FE8-4766-9703-F2CC-A695292CFCE9}"/>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662FB3-42AC-4006-F77A-681B473F9CA9}"/>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5" name="Footer Placeholder 4">
            <a:extLst>
              <a:ext uri="{FF2B5EF4-FFF2-40B4-BE49-F238E27FC236}">
                <a16:creationId xmlns:a16="http://schemas.microsoft.com/office/drawing/2014/main" id="{B30B008F-5E1E-7D47-3684-2B60F95FCE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22777D-44B7-A3CE-9917-54E21F78F3DD}"/>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1347079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7DA6178-7667-49B6-BCAD-2741780D914E}" type="datetimeFigureOut">
              <a:rPr lang="en-AU" smtClean="0"/>
              <a:t>6/8/2025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A4565A-DFFD-4940-B936-E67E27E52647}" type="slidenum">
              <a:rPr lang="en-AU" smtClean="0"/>
              <a:t>‹#›</a:t>
            </a:fld>
            <a:endParaRPr lang="en-AU"/>
          </a:p>
        </p:txBody>
      </p:sp>
    </p:spTree>
    <p:extLst>
      <p:ext uri="{BB962C8B-B14F-4D97-AF65-F5344CB8AC3E}">
        <p14:creationId xmlns:p14="http://schemas.microsoft.com/office/powerpoint/2010/main" val="8061682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DA6178-7667-49B6-BCAD-2741780D914E}" type="datetimeFigureOut">
              <a:rPr lang="en-AU" smtClean="0"/>
              <a:t>6/8/2025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A4565A-DFFD-4940-B936-E67E27E52647}" type="slidenum">
              <a:rPr lang="en-AU" smtClean="0"/>
              <a:t>‹#›</a:t>
            </a:fld>
            <a:endParaRPr lang="en-AU"/>
          </a:p>
        </p:txBody>
      </p:sp>
    </p:spTree>
    <p:extLst>
      <p:ext uri="{BB962C8B-B14F-4D97-AF65-F5344CB8AC3E}">
        <p14:creationId xmlns:p14="http://schemas.microsoft.com/office/powerpoint/2010/main" val="388589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DA6178-7667-49B6-BCAD-2741780D914E}" type="datetimeFigureOut">
              <a:rPr lang="en-AU" smtClean="0"/>
              <a:t>6/8/2025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A4565A-DFFD-4940-B936-E67E27E52647}" type="slidenum">
              <a:rPr lang="en-AU" smtClean="0"/>
              <a:t>‹#›</a:t>
            </a:fld>
            <a:endParaRPr lang="en-AU"/>
          </a:p>
        </p:txBody>
      </p:sp>
    </p:spTree>
    <p:extLst>
      <p:ext uri="{BB962C8B-B14F-4D97-AF65-F5344CB8AC3E}">
        <p14:creationId xmlns:p14="http://schemas.microsoft.com/office/powerpoint/2010/main" val="32148035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DA6178-7667-49B6-BCAD-2741780D914E}" type="datetimeFigureOut">
              <a:rPr lang="en-AU" smtClean="0"/>
              <a:t>6/8/2025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A4565A-DFFD-4940-B936-E67E27E52647}" type="slidenum">
              <a:rPr lang="en-AU" smtClean="0"/>
              <a:t>‹#›</a:t>
            </a:fld>
            <a:endParaRPr lang="en-AU"/>
          </a:p>
        </p:txBody>
      </p:sp>
    </p:spTree>
    <p:extLst>
      <p:ext uri="{BB962C8B-B14F-4D97-AF65-F5344CB8AC3E}">
        <p14:creationId xmlns:p14="http://schemas.microsoft.com/office/powerpoint/2010/main" val="1362998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7DA6178-7667-49B6-BCAD-2741780D914E}" type="datetimeFigureOut">
              <a:rPr lang="en-AU" smtClean="0"/>
              <a:t>6/8/2025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0A4565A-DFFD-4940-B936-E67E27E52647}" type="slidenum">
              <a:rPr lang="en-AU" smtClean="0"/>
              <a:t>‹#›</a:t>
            </a:fld>
            <a:endParaRPr lang="en-AU"/>
          </a:p>
        </p:txBody>
      </p:sp>
    </p:spTree>
    <p:extLst>
      <p:ext uri="{BB962C8B-B14F-4D97-AF65-F5344CB8AC3E}">
        <p14:creationId xmlns:p14="http://schemas.microsoft.com/office/powerpoint/2010/main" val="1719611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7DA6178-7667-49B6-BCAD-2741780D914E}" type="datetimeFigureOut">
              <a:rPr lang="en-AU" smtClean="0"/>
              <a:t>6/8/2025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0A4565A-DFFD-4940-B936-E67E27E52647}" type="slidenum">
              <a:rPr lang="en-AU" smtClean="0"/>
              <a:t>‹#›</a:t>
            </a:fld>
            <a:endParaRPr lang="en-AU"/>
          </a:p>
        </p:txBody>
      </p:sp>
    </p:spTree>
    <p:extLst>
      <p:ext uri="{BB962C8B-B14F-4D97-AF65-F5344CB8AC3E}">
        <p14:creationId xmlns:p14="http://schemas.microsoft.com/office/powerpoint/2010/main" val="10798922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DA6178-7667-49B6-BCAD-2741780D914E}" type="datetimeFigureOut">
              <a:rPr lang="en-AU" smtClean="0"/>
              <a:t>6/8/2025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0A4565A-DFFD-4940-B936-E67E27E52647}" type="slidenum">
              <a:rPr lang="en-AU" smtClean="0"/>
              <a:t>‹#›</a:t>
            </a:fld>
            <a:endParaRPr lang="en-AU"/>
          </a:p>
        </p:txBody>
      </p:sp>
    </p:spTree>
    <p:extLst>
      <p:ext uri="{BB962C8B-B14F-4D97-AF65-F5344CB8AC3E}">
        <p14:creationId xmlns:p14="http://schemas.microsoft.com/office/powerpoint/2010/main" val="3947964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DA6178-7667-49B6-BCAD-2741780D914E}" type="datetimeFigureOut">
              <a:rPr lang="en-AU" smtClean="0"/>
              <a:t>6/8/2025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A4565A-DFFD-4940-B936-E67E27E52647}" type="slidenum">
              <a:rPr lang="en-AU" smtClean="0"/>
              <a:t>‹#›</a:t>
            </a:fld>
            <a:endParaRPr lang="en-AU"/>
          </a:p>
        </p:txBody>
      </p:sp>
    </p:spTree>
    <p:extLst>
      <p:ext uri="{BB962C8B-B14F-4D97-AF65-F5344CB8AC3E}">
        <p14:creationId xmlns:p14="http://schemas.microsoft.com/office/powerpoint/2010/main" val="3513663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F0F9-0F23-B7BE-12EC-C063C5EB892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628B916-BF7C-960C-1AC7-23C0DAD0EFD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57AEA8-842F-E35D-028B-B79CBC4852AE}"/>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5" name="Footer Placeholder 4">
            <a:extLst>
              <a:ext uri="{FF2B5EF4-FFF2-40B4-BE49-F238E27FC236}">
                <a16:creationId xmlns:a16="http://schemas.microsoft.com/office/drawing/2014/main" id="{B7ACDBF9-EF4B-1928-C00C-95FD6D80C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03F625-1312-0C1E-20AC-5E51DE6F62C5}"/>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5266768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DA6178-7667-49B6-BCAD-2741780D914E}" type="datetimeFigureOut">
              <a:rPr lang="en-AU" smtClean="0"/>
              <a:t>6/8/2025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0A4565A-DFFD-4940-B936-E67E27E52647}" type="slidenum">
              <a:rPr lang="en-AU" smtClean="0"/>
              <a:t>‹#›</a:t>
            </a:fld>
            <a:endParaRPr lang="en-AU"/>
          </a:p>
        </p:txBody>
      </p:sp>
    </p:spTree>
    <p:extLst>
      <p:ext uri="{BB962C8B-B14F-4D97-AF65-F5344CB8AC3E}">
        <p14:creationId xmlns:p14="http://schemas.microsoft.com/office/powerpoint/2010/main" val="19274471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DA6178-7667-49B6-BCAD-2741780D914E}" type="datetimeFigureOut">
              <a:rPr lang="en-AU" smtClean="0"/>
              <a:t>6/8/2025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A4565A-DFFD-4940-B936-E67E27E52647}" type="slidenum">
              <a:rPr lang="en-AU" smtClean="0"/>
              <a:t>‹#›</a:t>
            </a:fld>
            <a:endParaRPr lang="en-AU"/>
          </a:p>
        </p:txBody>
      </p:sp>
    </p:spTree>
    <p:extLst>
      <p:ext uri="{BB962C8B-B14F-4D97-AF65-F5344CB8AC3E}">
        <p14:creationId xmlns:p14="http://schemas.microsoft.com/office/powerpoint/2010/main" val="4103704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DA6178-7667-49B6-BCAD-2741780D914E}" type="datetimeFigureOut">
              <a:rPr lang="en-AU" smtClean="0"/>
              <a:t>6/8/2025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A4565A-DFFD-4940-B936-E67E27E52647}" type="slidenum">
              <a:rPr lang="en-AU" smtClean="0"/>
              <a:t>‹#›</a:t>
            </a:fld>
            <a:endParaRPr lang="en-A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677897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DA6178-7667-49B6-BCAD-2741780D914E}" type="datetimeFigureOut">
              <a:rPr lang="en-AU" smtClean="0"/>
              <a:t>6/8/2025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A4565A-DFFD-4940-B936-E67E27E52647}" type="slidenum">
              <a:rPr lang="en-AU" smtClean="0"/>
              <a:t>‹#›</a:t>
            </a:fld>
            <a:endParaRPr lang="en-AU"/>
          </a:p>
        </p:txBody>
      </p:sp>
    </p:spTree>
    <p:extLst>
      <p:ext uri="{BB962C8B-B14F-4D97-AF65-F5344CB8AC3E}">
        <p14:creationId xmlns:p14="http://schemas.microsoft.com/office/powerpoint/2010/main" val="4240691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DA6178-7667-49B6-BCAD-2741780D914E}" type="datetimeFigureOut">
              <a:rPr lang="en-AU" smtClean="0"/>
              <a:t>6/8/2025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A4565A-DFFD-4940-B936-E67E27E52647}" type="slidenum">
              <a:rPr lang="en-AU" smtClean="0"/>
              <a:t>‹#›</a:t>
            </a:fld>
            <a:endParaRPr lang="en-A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733485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DA6178-7667-49B6-BCAD-2741780D914E}" type="datetimeFigureOut">
              <a:rPr lang="en-AU" smtClean="0"/>
              <a:t>6/8/2025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A4565A-DFFD-4940-B936-E67E27E52647}" type="slidenum">
              <a:rPr lang="en-AU" smtClean="0"/>
              <a:t>‹#›</a:t>
            </a:fld>
            <a:endParaRPr lang="en-AU"/>
          </a:p>
        </p:txBody>
      </p:sp>
    </p:spTree>
    <p:extLst>
      <p:ext uri="{BB962C8B-B14F-4D97-AF65-F5344CB8AC3E}">
        <p14:creationId xmlns:p14="http://schemas.microsoft.com/office/powerpoint/2010/main" val="36290905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DA6178-7667-49B6-BCAD-2741780D914E}" type="datetimeFigureOut">
              <a:rPr lang="en-AU" smtClean="0"/>
              <a:t>6/8/2025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A4565A-DFFD-4940-B936-E67E27E52647}" type="slidenum">
              <a:rPr lang="en-AU" smtClean="0"/>
              <a:t>‹#›</a:t>
            </a:fld>
            <a:endParaRPr lang="en-AU"/>
          </a:p>
        </p:txBody>
      </p:sp>
    </p:spTree>
    <p:extLst>
      <p:ext uri="{BB962C8B-B14F-4D97-AF65-F5344CB8AC3E}">
        <p14:creationId xmlns:p14="http://schemas.microsoft.com/office/powerpoint/2010/main" val="4221971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DA6178-7667-49B6-BCAD-2741780D914E}" type="datetimeFigureOut">
              <a:rPr lang="en-AU" smtClean="0"/>
              <a:t>6/8/2025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0A4565A-DFFD-4940-B936-E67E27E52647}" type="slidenum">
              <a:rPr lang="en-AU" smtClean="0"/>
              <a:t>‹#›</a:t>
            </a:fld>
            <a:endParaRPr lang="en-AU"/>
          </a:p>
        </p:txBody>
      </p:sp>
    </p:spTree>
    <p:extLst>
      <p:ext uri="{BB962C8B-B14F-4D97-AF65-F5344CB8AC3E}">
        <p14:creationId xmlns:p14="http://schemas.microsoft.com/office/powerpoint/2010/main" val="1258160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E5C7-27FA-C03A-6621-96C8435A854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505B21A-5206-0608-9D9C-C44F9FB60E8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266AA5C-691C-DE83-C2A8-D9EA66735115}"/>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5" name="Footer Placeholder 4">
            <a:extLst>
              <a:ext uri="{FF2B5EF4-FFF2-40B4-BE49-F238E27FC236}">
                <a16:creationId xmlns:a16="http://schemas.microsoft.com/office/drawing/2014/main" id="{53BF117D-C3A6-065A-DFDD-D0D17CCF15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2A2908-6DD9-37F6-184C-2BBC964C9CF8}"/>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3392031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65BF-3442-38E9-A89D-F98CAB6F7C7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6F49530-8F03-1ACA-5DDF-8B6842F5FD19}"/>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BB10C24-FEC2-F33D-4137-A2574704268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900615E-A7E5-0E7A-3300-BF87AF0B691B}"/>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6" name="Footer Placeholder 5">
            <a:extLst>
              <a:ext uri="{FF2B5EF4-FFF2-40B4-BE49-F238E27FC236}">
                <a16:creationId xmlns:a16="http://schemas.microsoft.com/office/drawing/2014/main" id="{E1632B03-F054-4AC7-B3FD-31E9229FD1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B4A5EF-E8BF-57AF-2C5E-266877A4E188}"/>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1388761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F90CF-5027-97B9-5EA0-C7A721F1C11E}"/>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DE0CA398-DEC4-79DB-619A-186487000D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7744572-DE3A-F815-7F88-7018CB360D77}"/>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3AF333D3-A7A4-6893-6BCE-B1BE1A786C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5B0BD7C-97FD-6381-3084-9DC30574CD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4A945F09-1B2B-8BED-9266-F1F43018902F}"/>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8" name="Footer Placeholder 7">
            <a:extLst>
              <a:ext uri="{FF2B5EF4-FFF2-40B4-BE49-F238E27FC236}">
                <a16:creationId xmlns:a16="http://schemas.microsoft.com/office/drawing/2014/main" id="{833E31C1-34C2-FF3C-309C-894299F08E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28514EF-E39F-178A-8C3D-A8DE6ACAFBCA}"/>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3004963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824CC-86CD-2D42-9B53-D43C7675824A}"/>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5E8BA63-0DE7-6191-D243-04E84002E98E}"/>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4" name="Footer Placeholder 3">
            <a:extLst>
              <a:ext uri="{FF2B5EF4-FFF2-40B4-BE49-F238E27FC236}">
                <a16:creationId xmlns:a16="http://schemas.microsoft.com/office/drawing/2014/main" id="{7A869D8D-31E9-650F-6072-429A83D4F7D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312D36F-CBC5-1B21-BF2C-68E5200D0B49}"/>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482341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60A6B8-6C0B-18C9-A5F3-3817A9FF5306}"/>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3" name="Footer Placeholder 2">
            <a:extLst>
              <a:ext uri="{FF2B5EF4-FFF2-40B4-BE49-F238E27FC236}">
                <a16:creationId xmlns:a16="http://schemas.microsoft.com/office/drawing/2014/main" id="{7E2796AE-EC62-8EA8-463C-815F9F196EF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56C767-222D-C04B-072A-62C949203145}"/>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104724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2AD44-A8CB-4005-59FD-A8760B7F472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A0799F0-013F-9F09-9FBC-B840E08F24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2B8DD74A-2FAB-90E4-7501-CD4A36EBD1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12A6E5-F46A-01E2-48BB-6633B9FF6D4A}"/>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6" name="Footer Placeholder 5">
            <a:extLst>
              <a:ext uri="{FF2B5EF4-FFF2-40B4-BE49-F238E27FC236}">
                <a16:creationId xmlns:a16="http://schemas.microsoft.com/office/drawing/2014/main" id="{FDA99691-A308-9858-B32E-4B9A6195DF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1B75AC-2D7B-9752-CFC9-7D14F3DC44C5}"/>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2287215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9A5CA-3255-B51B-8F09-5F5AD3E0ED7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8585F2B4-5D49-8A8B-C21A-9504B4129D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049A31-B58D-38A1-6F7F-A9ED6323FD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FFC36B5-A3CF-CD3A-B065-E8A960B59688}"/>
              </a:ext>
            </a:extLst>
          </p:cNvPr>
          <p:cNvSpPr>
            <a:spLocks noGrp="1"/>
          </p:cNvSpPr>
          <p:nvPr>
            <p:ph type="dt" sz="half" idx="10"/>
          </p:nvPr>
        </p:nvSpPr>
        <p:spPr/>
        <p:txBody>
          <a:bodyPr/>
          <a:lstStyle/>
          <a:p>
            <a:fld id="{539D46F9-2735-6849-B1F3-F46C76B1931E}" type="datetimeFigureOut">
              <a:rPr lang="en-US" smtClean="0"/>
              <a:t>8/6/25</a:t>
            </a:fld>
            <a:endParaRPr lang="en-US"/>
          </a:p>
        </p:txBody>
      </p:sp>
      <p:sp>
        <p:nvSpPr>
          <p:cNvPr id="6" name="Footer Placeholder 5">
            <a:extLst>
              <a:ext uri="{FF2B5EF4-FFF2-40B4-BE49-F238E27FC236}">
                <a16:creationId xmlns:a16="http://schemas.microsoft.com/office/drawing/2014/main" id="{91EBC20C-1141-9321-BC6C-2E6CFEB1AD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2AC7A9-7447-C04C-15B5-D0A3B040CFC1}"/>
              </a:ext>
            </a:extLst>
          </p:cNvPr>
          <p:cNvSpPr>
            <a:spLocks noGrp="1"/>
          </p:cNvSpPr>
          <p:nvPr>
            <p:ph type="sldNum" sz="quarter" idx="12"/>
          </p:nvPr>
        </p:nvSpPr>
        <p:spPr/>
        <p:txBody>
          <a:bodyPr/>
          <a:lstStyle/>
          <a:p>
            <a:fld id="{339CF9D5-ADED-3741-A786-ABFE68AA7000}" type="slidenum">
              <a:rPr lang="en-US" smtClean="0"/>
              <a:t>‹#›</a:t>
            </a:fld>
            <a:endParaRPr lang="en-US"/>
          </a:p>
        </p:txBody>
      </p:sp>
    </p:spTree>
    <p:extLst>
      <p:ext uri="{BB962C8B-B14F-4D97-AF65-F5344CB8AC3E}">
        <p14:creationId xmlns:p14="http://schemas.microsoft.com/office/powerpoint/2010/main" val="326553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9930B1-B286-7097-012E-13BAA18637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F5C677AD-1A19-1B5C-5FF1-240480137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B8AC4A4-E681-70A8-4EB4-EEB72D551F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39D46F9-2735-6849-B1F3-F46C76B1931E}" type="datetimeFigureOut">
              <a:rPr lang="en-US" smtClean="0"/>
              <a:t>8/6/25</a:t>
            </a:fld>
            <a:endParaRPr lang="en-US"/>
          </a:p>
        </p:txBody>
      </p:sp>
      <p:sp>
        <p:nvSpPr>
          <p:cNvPr id="5" name="Footer Placeholder 4">
            <a:extLst>
              <a:ext uri="{FF2B5EF4-FFF2-40B4-BE49-F238E27FC236}">
                <a16:creationId xmlns:a16="http://schemas.microsoft.com/office/drawing/2014/main" id="{8CD62CA6-BBCB-9951-2319-A49B090160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C4DED276-3447-4D5A-F8FB-D0F736D683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9CF9D5-ADED-3741-A786-ABFE68AA7000}" type="slidenum">
              <a:rPr lang="en-US" smtClean="0"/>
              <a:t>‹#›</a:t>
            </a:fld>
            <a:endParaRPr lang="en-US"/>
          </a:p>
        </p:txBody>
      </p:sp>
    </p:spTree>
    <p:extLst>
      <p:ext uri="{BB962C8B-B14F-4D97-AF65-F5344CB8AC3E}">
        <p14:creationId xmlns:p14="http://schemas.microsoft.com/office/powerpoint/2010/main" val="930157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DA6178-7667-49B6-BCAD-2741780D914E}" type="datetimeFigureOut">
              <a:rPr lang="en-AU" smtClean="0"/>
              <a:t>6/8/2025</a:t>
            </a:fld>
            <a:endParaRPr lang="en-A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0A4565A-DFFD-4940-B936-E67E27E52647}" type="slidenum">
              <a:rPr lang="en-AU" smtClean="0"/>
              <a:t>‹#›</a:t>
            </a:fld>
            <a:endParaRPr lang="en-AU"/>
          </a:p>
        </p:txBody>
      </p:sp>
    </p:spTree>
    <p:extLst>
      <p:ext uri="{BB962C8B-B14F-4D97-AF65-F5344CB8AC3E}">
        <p14:creationId xmlns:p14="http://schemas.microsoft.com/office/powerpoint/2010/main" val="62077405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nccd.edu.au/search-content/format/podcast-8"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1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6.sv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5.svg"/><Relationship Id="rId11" Type="http://schemas.openxmlformats.org/officeDocument/2006/relationships/image" Target="../media/image9.png"/><Relationship Id="rId5" Type="http://schemas.openxmlformats.org/officeDocument/2006/relationships/image" Target="../media/image2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18.xml"/><Relationship Id="rId9" Type="http://schemas.openxmlformats.org/officeDocument/2006/relationships/image" Target="../media/image15.sv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3.xml"/><Relationship Id="rId4" Type="http://schemas.openxmlformats.org/officeDocument/2006/relationships/image" Target="../media/image30.jpeg"/></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0.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svg"/><Relationship Id="rId11" Type="http://schemas.openxmlformats.org/officeDocument/2006/relationships/image" Target="../media/image9.png"/><Relationship Id="rId5" Type="http://schemas.openxmlformats.org/officeDocument/2006/relationships/image" Target="../media/image5.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18.xml"/><Relationship Id="rId9"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0.sv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2.svg"/><Relationship Id="rId11" Type="http://schemas.openxmlformats.org/officeDocument/2006/relationships/image" Target="../media/image9.png"/><Relationship Id="rId5" Type="http://schemas.openxmlformats.org/officeDocument/2006/relationships/image" Target="../media/image11.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18.xml"/><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16.sv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4.svg"/><Relationship Id="rId11" Type="http://schemas.openxmlformats.org/officeDocument/2006/relationships/image" Target="../media/image9.png"/><Relationship Id="rId5" Type="http://schemas.openxmlformats.org/officeDocument/2006/relationships/image" Target="../media/image13.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18.xml"/><Relationship Id="rId9" Type="http://schemas.openxmlformats.org/officeDocument/2006/relationships/image" Target="../media/image15.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A9A78-E8A4-D191-7DD4-EE210405AA3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60A7B24-9759-F5F3-C31B-DF4E4DC1589C}"/>
              </a:ext>
            </a:extLst>
          </p:cNvPr>
          <p:cNvPicPr>
            <a:picLocks noChangeAspect="1"/>
          </p:cNvPicPr>
          <p:nvPr/>
        </p:nvPicPr>
        <p:blipFill>
          <a:blip r:embed="rId2"/>
          <a:srcRect/>
          <a:stretch/>
        </p:blipFill>
        <p:spPr>
          <a:xfrm>
            <a:off x="2" y="-2144"/>
            <a:ext cx="12191996" cy="6862286"/>
          </a:xfrm>
          <a:prstGeom prst="rect">
            <a:avLst/>
          </a:prstGeom>
        </p:spPr>
      </p:pic>
      <p:sp>
        <p:nvSpPr>
          <p:cNvPr id="7" name="TextBox 6">
            <a:extLst>
              <a:ext uri="{FF2B5EF4-FFF2-40B4-BE49-F238E27FC236}">
                <a16:creationId xmlns:a16="http://schemas.microsoft.com/office/drawing/2014/main" id="{969D64FB-2B12-871B-606D-58D42CA89B6C}"/>
              </a:ext>
            </a:extLst>
          </p:cNvPr>
          <p:cNvSpPr txBox="1"/>
          <p:nvPr/>
        </p:nvSpPr>
        <p:spPr>
          <a:xfrm>
            <a:off x="887394" y="2975631"/>
            <a:ext cx="4510516" cy="1031051"/>
          </a:xfrm>
          <a:prstGeom prst="rect">
            <a:avLst/>
          </a:prstGeom>
          <a:noFill/>
        </p:spPr>
        <p:txBody>
          <a:bodyPr wrap="square" rtlCol="0">
            <a:spAutoFit/>
          </a:bodyPr>
          <a:lstStyle/>
          <a:p>
            <a:pPr>
              <a:lnSpc>
                <a:spcPct val="120000"/>
              </a:lnSpc>
            </a:pPr>
            <a:r>
              <a:rPr lang="en-AU" sz="2000" dirty="0">
                <a:solidFill>
                  <a:srgbClr val="2E3347"/>
                </a:solidFill>
                <a:latin typeface="Poppins" pitchFamily="2" charset="77"/>
                <a:ea typeface="Tahoma" panose="020B0604030504040204" pitchFamily="34" charset="0"/>
                <a:cs typeface="Poppins" pitchFamily="2" charset="77"/>
              </a:rPr>
              <a:t>Paediatric and ADHD Update</a:t>
            </a:r>
          </a:p>
          <a:p>
            <a:pPr>
              <a:spcBef>
                <a:spcPts val="600"/>
              </a:spcBef>
            </a:pPr>
            <a:r>
              <a:rPr lang="en-AU" sz="3200" b="1" dirty="0">
                <a:solidFill>
                  <a:srgbClr val="2E3347"/>
                </a:solidFill>
                <a:latin typeface="Poppins SemiBold" pitchFamily="2" charset="77"/>
                <a:ea typeface="Tahoma" panose="020B0604030504040204" pitchFamily="34" charset="0"/>
                <a:cs typeface="Poppins SemiBold" pitchFamily="2" charset="77"/>
              </a:rPr>
              <a:t>Dr Lauren </a:t>
            </a:r>
            <a:r>
              <a:rPr lang="en-AU" sz="3200" b="1" dirty="0" err="1">
                <a:solidFill>
                  <a:srgbClr val="2E3347"/>
                </a:solidFill>
                <a:latin typeface="Poppins SemiBold" pitchFamily="2" charset="77"/>
                <a:ea typeface="Tahoma" panose="020B0604030504040204" pitchFamily="34" charset="0"/>
                <a:cs typeface="Poppins SemiBold" pitchFamily="2" charset="77"/>
              </a:rPr>
              <a:t>Rolley</a:t>
            </a:r>
            <a:endParaRPr lang="en-AU" sz="3200" b="1" dirty="0">
              <a:solidFill>
                <a:srgbClr val="2E3347"/>
              </a:solidFill>
              <a:latin typeface="Poppins SemiBold" pitchFamily="2" charset="77"/>
              <a:ea typeface="Tahoma" panose="020B0604030504040204" pitchFamily="34" charset="0"/>
              <a:cs typeface="Poppins SemiBold" pitchFamily="2" charset="77"/>
            </a:endParaRPr>
          </a:p>
        </p:txBody>
      </p:sp>
      <p:grpSp>
        <p:nvGrpSpPr>
          <p:cNvPr id="14" name="Group 13">
            <a:extLst>
              <a:ext uri="{FF2B5EF4-FFF2-40B4-BE49-F238E27FC236}">
                <a16:creationId xmlns:a16="http://schemas.microsoft.com/office/drawing/2014/main" id="{CFF45E8E-4DE0-3A80-CDB8-DD1D12A4E010}"/>
              </a:ext>
            </a:extLst>
          </p:cNvPr>
          <p:cNvGrpSpPr/>
          <p:nvPr/>
        </p:nvGrpSpPr>
        <p:grpSpPr>
          <a:xfrm>
            <a:off x="986057" y="2357148"/>
            <a:ext cx="2130774" cy="451413"/>
            <a:chOff x="954158" y="2316163"/>
            <a:chExt cx="2130774" cy="451413"/>
          </a:xfrm>
        </p:grpSpPr>
        <p:sp>
          <p:nvSpPr>
            <p:cNvPr id="3" name="Rectangle 2">
              <a:extLst>
                <a:ext uri="{FF2B5EF4-FFF2-40B4-BE49-F238E27FC236}">
                  <a16:creationId xmlns:a16="http://schemas.microsoft.com/office/drawing/2014/main" id="{ADFE292D-A745-42E8-5364-25B8708E0946}"/>
                </a:ext>
              </a:extLst>
            </p:cNvPr>
            <p:cNvSpPr/>
            <p:nvPr/>
          </p:nvSpPr>
          <p:spPr>
            <a:xfrm>
              <a:off x="954159" y="2316163"/>
              <a:ext cx="2130773" cy="451413"/>
            </a:xfrm>
            <a:prstGeom prst="rect">
              <a:avLst/>
            </a:prstGeom>
            <a:solidFill>
              <a:srgbClr val="2E33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618FB16-BCAB-DEC3-E275-CEA7375059BC}"/>
                </a:ext>
              </a:extLst>
            </p:cNvPr>
            <p:cNvSpPr txBox="1"/>
            <p:nvPr/>
          </p:nvSpPr>
          <p:spPr>
            <a:xfrm>
              <a:off x="954158" y="2397614"/>
              <a:ext cx="2130773" cy="307777"/>
            </a:xfrm>
            <a:prstGeom prst="rect">
              <a:avLst/>
            </a:prstGeom>
            <a:noFill/>
          </p:spPr>
          <p:txBody>
            <a:bodyPr wrap="square">
              <a:spAutoFit/>
            </a:bodyPr>
            <a:lstStyle/>
            <a:p>
              <a:pPr algn="ctr">
                <a:spcAft>
                  <a:spcPts val="1800"/>
                </a:spcAft>
              </a:pPr>
              <a:r>
                <a:rPr lang="en-AU" sz="1400" b="1" dirty="0">
                  <a:solidFill>
                    <a:schemeClr val="bg1"/>
                  </a:solidFill>
                  <a:latin typeface="Poppins" pitchFamily="2" charset="77"/>
                  <a:ea typeface="Tahoma" panose="020B0604030504040204" pitchFamily="34" charset="0"/>
                  <a:cs typeface="Poppins" pitchFamily="2" charset="77"/>
                </a:rPr>
                <a:t>10:35am – 11:05am</a:t>
              </a:r>
              <a:endParaRPr lang="en-AU" sz="1400" dirty="0">
                <a:solidFill>
                  <a:schemeClr val="bg1"/>
                </a:solidFill>
                <a:latin typeface="Poppins" pitchFamily="2" charset="77"/>
                <a:ea typeface="Tahoma" panose="020B0604030504040204" pitchFamily="34" charset="0"/>
                <a:cs typeface="Poppins" pitchFamily="2" charset="77"/>
              </a:endParaRPr>
            </a:p>
          </p:txBody>
        </p:sp>
      </p:grpSp>
      <p:grpSp>
        <p:nvGrpSpPr>
          <p:cNvPr id="4" name="Group 3">
            <a:extLst>
              <a:ext uri="{FF2B5EF4-FFF2-40B4-BE49-F238E27FC236}">
                <a16:creationId xmlns:a16="http://schemas.microsoft.com/office/drawing/2014/main" id="{F1414AFC-1374-F5A7-53A3-003C898D2885}"/>
              </a:ext>
            </a:extLst>
          </p:cNvPr>
          <p:cNvGrpSpPr/>
          <p:nvPr/>
        </p:nvGrpSpPr>
        <p:grpSpPr>
          <a:xfrm>
            <a:off x="5635069" y="-205289"/>
            <a:ext cx="5903329" cy="5903329"/>
            <a:chOff x="5635069" y="-205289"/>
            <a:chExt cx="5903329" cy="5903329"/>
          </a:xfrm>
        </p:grpSpPr>
        <p:pic>
          <p:nvPicPr>
            <p:cNvPr id="10" name="Picture 9">
              <a:extLst>
                <a:ext uri="{FF2B5EF4-FFF2-40B4-BE49-F238E27FC236}">
                  <a16:creationId xmlns:a16="http://schemas.microsoft.com/office/drawing/2014/main" id="{4F583E31-1469-445E-F9BF-089E1E0A6982}"/>
                </a:ext>
              </a:extLst>
            </p:cNvPr>
            <p:cNvPicPr>
              <a:picLocks noChangeAspect="1"/>
            </p:cNvPicPr>
            <p:nvPr/>
          </p:nvPicPr>
          <p:blipFill>
            <a:blip r:embed="rId3"/>
            <a:srcRect/>
            <a:stretch/>
          </p:blipFill>
          <p:spPr>
            <a:xfrm>
              <a:off x="5635069" y="-205289"/>
              <a:ext cx="5903329" cy="5903329"/>
            </a:xfrm>
            <a:prstGeom prst="rect">
              <a:avLst/>
            </a:prstGeom>
          </p:spPr>
        </p:pic>
        <p:pic>
          <p:nvPicPr>
            <p:cNvPr id="11" name="Picture 10">
              <a:extLst>
                <a:ext uri="{FF2B5EF4-FFF2-40B4-BE49-F238E27FC236}">
                  <a16:creationId xmlns:a16="http://schemas.microsoft.com/office/drawing/2014/main" id="{9F0FF949-E1B2-39F8-9AFD-120F6D5F13D9}"/>
                </a:ext>
              </a:extLst>
            </p:cNvPr>
            <p:cNvPicPr>
              <a:picLocks noChangeAspect="1"/>
            </p:cNvPicPr>
            <p:nvPr/>
          </p:nvPicPr>
          <p:blipFill>
            <a:blip r:embed="rId4"/>
            <a:srcRect t="2633" b="21861"/>
            <a:stretch/>
          </p:blipFill>
          <p:spPr>
            <a:xfrm>
              <a:off x="6325200" y="484487"/>
              <a:ext cx="4523776" cy="4523776"/>
            </a:xfrm>
            <a:prstGeom prst="ellipse">
              <a:avLst/>
            </a:prstGeom>
          </p:spPr>
        </p:pic>
      </p:grpSp>
      <p:pic>
        <p:nvPicPr>
          <p:cNvPr id="8" name="Picture 7">
            <a:extLst>
              <a:ext uri="{FF2B5EF4-FFF2-40B4-BE49-F238E27FC236}">
                <a16:creationId xmlns:a16="http://schemas.microsoft.com/office/drawing/2014/main" id="{B718ED2D-3147-98D9-FB6A-120BEF85E35E}"/>
              </a:ext>
            </a:extLst>
          </p:cNvPr>
          <p:cNvPicPr>
            <a:picLocks noChangeAspect="1"/>
          </p:cNvPicPr>
          <p:nvPr/>
        </p:nvPicPr>
        <p:blipFill>
          <a:blip r:embed="rId5"/>
          <a:srcRect/>
          <a:stretch/>
        </p:blipFill>
        <p:spPr>
          <a:xfrm>
            <a:off x="10240268" y="5735637"/>
            <a:ext cx="1018230" cy="1018230"/>
          </a:xfrm>
          <a:prstGeom prst="rect">
            <a:avLst/>
          </a:prstGeom>
        </p:spPr>
      </p:pic>
      <p:sp>
        <p:nvSpPr>
          <p:cNvPr id="9" name="TextBox 8">
            <a:extLst>
              <a:ext uri="{FF2B5EF4-FFF2-40B4-BE49-F238E27FC236}">
                <a16:creationId xmlns:a16="http://schemas.microsoft.com/office/drawing/2014/main" id="{4E01A751-6988-5247-93B7-8460ACBBA578}"/>
              </a:ext>
            </a:extLst>
          </p:cNvPr>
          <p:cNvSpPr txBox="1"/>
          <p:nvPr/>
        </p:nvSpPr>
        <p:spPr>
          <a:xfrm>
            <a:off x="8369371" y="5957949"/>
            <a:ext cx="1870897" cy="584775"/>
          </a:xfrm>
          <a:prstGeom prst="rect">
            <a:avLst/>
          </a:prstGeom>
          <a:noFill/>
        </p:spPr>
        <p:txBody>
          <a:bodyPr wrap="square" rtlCol="0">
            <a:spAutoFit/>
          </a:bodyPr>
          <a:lstStyle/>
          <a:p>
            <a:r>
              <a:rPr lang="en-AU" sz="1600" b="1" dirty="0">
                <a:solidFill>
                  <a:srgbClr val="2E3347"/>
                </a:solidFill>
              </a:rPr>
              <a:t>Got a question? </a:t>
            </a:r>
          </a:p>
          <a:p>
            <a:r>
              <a:rPr lang="en-AU" sz="1600" dirty="0">
                <a:solidFill>
                  <a:srgbClr val="2E3347"/>
                </a:solidFill>
              </a:rPr>
              <a:t>LOG IT HERE:</a:t>
            </a:r>
          </a:p>
        </p:txBody>
      </p:sp>
    </p:spTree>
    <p:extLst>
      <p:ext uri="{BB962C8B-B14F-4D97-AF65-F5344CB8AC3E}">
        <p14:creationId xmlns:p14="http://schemas.microsoft.com/office/powerpoint/2010/main" val="431017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A93A-CF33-C24A-8EF6-96F945902C3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2E766485-C194-D947-BB8D-B6D15749DF4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36176" y="854139"/>
            <a:ext cx="2375467" cy="2758607"/>
          </a:xfrm>
        </p:spPr>
      </p:pic>
      <p:pic>
        <p:nvPicPr>
          <p:cNvPr id="7" name="Picture 6">
            <a:extLst>
              <a:ext uri="{FF2B5EF4-FFF2-40B4-BE49-F238E27FC236}">
                <a16:creationId xmlns:a16="http://schemas.microsoft.com/office/drawing/2014/main" id="{A4FA8D7B-7C1D-1B48-A0C3-7A0F85D39E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87" y="1304340"/>
            <a:ext cx="2648857" cy="3210056"/>
          </a:xfrm>
          <a:prstGeom prst="rect">
            <a:avLst/>
          </a:prstGeom>
        </p:spPr>
      </p:pic>
      <p:pic>
        <p:nvPicPr>
          <p:cNvPr id="9" name="Picture 8">
            <a:extLst>
              <a:ext uri="{FF2B5EF4-FFF2-40B4-BE49-F238E27FC236}">
                <a16:creationId xmlns:a16="http://schemas.microsoft.com/office/drawing/2014/main" id="{59520153-D82B-F946-8678-B4BCCFD5CB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1900" y="2725964"/>
            <a:ext cx="4466447" cy="3576864"/>
          </a:xfrm>
          <a:prstGeom prst="rect">
            <a:avLst/>
          </a:prstGeom>
        </p:spPr>
      </p:pic>
    </p:spTree>
    <p:extLst>
      <p:ext uri="{BB962C8B-B14F-4D97-AF65-F5344CB8AC3E}">
        <p14:creationId xmlns:p14="http://schemas.microsoft.com/office/powerpoint/2010/main" val="302643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3DBDE6-750E-C90C-E38E-6DDB2BAAE4AD}"/>
              </a:ext>
            </a:extLst>
          </p:cNvPr>
          <p:cNvSpPr>
            <a:spLocks noGrp="1"/>
          </p:cNvSpPr>
          <p:nvPr>
            <p:ph type="title"/>
          </p:nvPr>
        </p:nvSpPr>
        <p:spPr/>
        <p:txBody>
          <a:bodyPr/>
          <a:lstStyle/>
          <a:p>
            <a:r>
              <a:rPr lang="en-AU" dirty="0"/>
              <a:t>Autism Spectrum Disorder </a:t>
            </a:r>
          </a:p>
        </p:txBody>
      </p:sp>
      <p:sp>
        <p:nvSpPr>
          <p:cNvPr id="3" name="Content Placeholder 2">
            <a:extLst>
              <a:ext uri="{FF2B5EF4-FFF2-40B4-BE49-F238E27FC236}">
                <a16:creationId xmlns:a16="http://schemas.microsoft.com/office/drawing/2014/main" id="{DA0F98BB-CAAA-E2C6-05D0-20ECB929E659}"/>
              </a:ext>
            </a:extLst>
          </p:cNvPr>
          <p:cNvSpPr>
            <a:spLocks noGrp="1"/>
          </p:cNvSpPr>
          <p:nvPr>
            <p:ph idx="1"/>
          </p:nvPr>
        </p:nvSpPr>
        <p:spPr/>
        <p:txBody>
          <a:bodyPr>
            <a:normAutofit lnSpcReduction="10000"/>
          </a:bodyPr>
          <a:lstStyle/>
          <a:p>
            <a:r>
              <a:rPr lang="en-AU" dirty="0"/>
              <a:t>Most recent estimate in Australian population is 1 in 40 (previously 1 in 70)</a:t>
            </a:r>
          </a:p>
          <a:p>
            <a:r>
              <a:rPr lang="en-AU" dirty="0"/>
              <a:t>Social communication </a:t>
            </a:r>
          </a:p>
          <a:p>
            <a:r>
              <a:rPr lang="en-AU" dirty="0"/>
              <a:t>Restricted repetitive patterns of behaviour, interests, or activities</a:t>
            </a:r>
          </a:p>
          <a:p>
            <a:r>
              <a:rPr lang="en-AU" dirty="0"/>
              <a:t>Functional impairment </a:t>
            </a:r>
          </a:p>
          <a:p>
            <a:endParaRPr lang="en-AU" dirty="0"/>
          </a:p>
          <a:p>
            <a:r>
              <a:rPr lang="en-AU" dirty="0"/>
              <a:t>Early symptoms and signs: </a:t>
            </a:r>
            <a:r>
              <a:rPr lang="en-US" dirty="0">
                <a:sym typeface="Wingdings" pitchFamily="2" charset="2"/>
              </a:rPr>
              <a:t>social skill deficits, language, frequent tantrums, intolerance to change, lack of orientation to name by 12 months, lack of </a:t>
            </a:r>
            <a:r>
              <a:rPr lang="en-US" dirty="0" err="1">
                <a:sym typeface="Wingdings" pitchFamily="2" charset="2"/>
              </a:rPr>
              <a:t>protodeclarative</a:t>
            </a:r>
            <a:r>
              <a:rPr lang="en-US" dirty="0">
                <a:sym typeface="Wingdings" pitchFamily="2" charset="2"/>
              </a:rPr>
              <a:t> pointing/joint attention by 14 months, lack of pretend play, avoiding eye contact or wanting to be alone, echolalia, giving unrelated answers to questions, idiosyncratic or stereotypical speech, getting upset by minor changes, obsessive interests, unusual movements, unusual reactions to sensory stimuli</a:t>
            </a:r>
          </a:p>
        </p:txBody>
      </p:sp>
      <p:pic>
        <p:nvPicPr>
          <p:cNvPr id="4" name="Content Placeholder 6">
            <a:extLst>
              <a:ext uri="{FF2B5EF4-FFF2-40B4-BE49-F238E27FC236}">
                <a16:creationId xmlns:a16="http://schemas.microsoft.com/office/drawing/2014/main" id="{C042E4F3-3BEA-448B-5325-16CE188BD2A5}"/>
              </a:ext>
            </a:extLst>
          </p:cNvPr>
          <p:cNvPicPr>
            <a:picLocks noChangeAspect="1"/>
          </p:cNvPicPr>
          <p:nvPr/>
        </p:nvPicPr>
        <p:blipFill>
          <a:blip r:embed="rId3"/>
          <a:stretch>
            <a:fillRect/>
          </a:stretch>
        </p:blipFill>
        <p:spPr>
          <a:xfrm>
            <a:off x="8149470" y="167927"/>
            <a:ext cx="3790788" cy="1877568"/>
          </a:xfrm>
          <a:prstGeom prst="rect">
            <a:avLst/>
          </a:prstGeom>
        </p:spPr>
      </p:pic>
    </p:spTree>
    <p:extLst>
      <p:ext uri="{BB962C8B-B14F-4D97-AF65-F5344CB8AC3E}">
        <p14:creationId xmlns:p14="http://schemas.microsoft.com/office/powerpoint/2010/main" val="2120397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851BE-89C1-E02D-2ED3-C61DBD959E50}"/>
              </a:ext>
            </a:extLst>
          </p:cNvPr>
          <p:cNvSpPr>
            <a:spLocks noGrp="1"/>
          </p:cNvSpPr>
          <p:nvPr>
            <p:ph type="title"/>
          </p:nvPr>
        </p:nvSpPr>
        <p:spPr/>
        <p:txBody>
          <a:bodyPr/>
          <a:lstStyle/>
          <a:p>
            <a:r>
              <a:rPr lang="en-AU" dirty="0"/>
              <a:t>Other – may be co-existing </a:t>
            </a:r>
          </a:p>
        </p:txBody>
      </p:sp>
      <p:sp>
        <p:nvSpPr>
          <p:cNvPr id="3" name="Content Placeholder 2">
            <a:extLst>
              <a:ext uri="{FF2B5EF4-FFF2-40B4-BE49-F238E27FC236}">
                <a16:creationId xmlns:a16="http://schemas.microsoft.com/office/drawing/2014/main" id="{53E091B0-B1C7-3EF4-D947-5A00D8524C16}"/>
              </a:ext>
            </a:extLst>
          </p:cNvPr>
          <p:cNvSpPr>
            <a:spLocks noGrp="1"/>
          </p:cNvSpPr>
          <p:nvPr>
            <p:ph idx="1"/>
          </p:nvPr>
        </p:nvSpPr>
        <p:spPr/>
        <p:txBody>
          <a:bodyPr/>
          <a:lstStyle/>
          <a:p>
            <a:r>
              <a:rPr lang="en-AU" dirty="0"/>
              <a:t>Intellectual impairment</a:t>
            </a:r>
          </a:p>
          <a:p>
            <a:r>
              <a:rPr lang="en-AU" dirty="0"/>
              <a:t>Specific learning disorder</a:t>
            </a:r>
          </a:p>
          <a:p>
            <a:r>
              <a:rPr lang="en-AU" dirty="0"/>
              <a:t>Anxiety</a:t>
            </a:r>
          </a:p>
          <a:p>
            <a:r>
              <a:rPr lang="en-AU" dirty="0"/>
              <a:t>Depression </a:t>
            </a:r>
          </a:p>
          <a:p>
            <a:r>
              <a:rPr lang="en-AU" dirty="0"/>
              <a:t>Developmental language disorder </a:t>
            </a:r>
          </a:p>
          <a:p>
            <a:r>
              <a:rPr lang="en-AU" dirty="0"/>
              <a:t>Developmental coordination disorder</a:t>
            </a:r>
          </a:p>
          <a:p>
            <a:r>
              <a:rPr lang="en-AU" dirty="0"/>
              <a:t>Developmental trauma e.g., exposure to domestic violence  </a:t>
            </a:r>
          </a:p>
        </p:txBody>
      </p:sp>
    </p:spTree>
    <p:extLst>
      <p:ext uri="{BB962C8B-B14F-4D97-AF65-F5344CB8AC3E}">
        <p14:creationId xmlns:p14="http://schemas.microsoft.com/office/powerpoint/2010/main" val="3867950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6882A-2EA7-9042-C5CB-BB651EE49690}"/>
              </a:ext>
            </a:extLst>
          </p:cNvPr>
          <p:cNvSpPr>
            <a:spLocks noGrp="1"/>
          </p:cNvSpPr>
          <p:nvPr>
            <p:ph type="title"/>
          </p:nvPr>
        </p:nvSpPr>
        <p:spPr/>
        <p:txBody>
          <a:bodyPr/>
          <a:lstStyle/>
          <a:p>
            <a:r>
              <a:rPr lang="en-AU" dirty="0"/>
              <a:t>What to do in the meantime? </a:t>
            </a:r>
          </a:p>
        </p:txBody>
      </p:sp>
      <p:sp>
        <p:nvSpPr>
          <p:cNvPr id="3" name="Content Placeholder 2">
            <a:extLst>
              <a:ext uri="{FF2B5EF4-FFF2-40B4-BE49-F238E27FC236}">
                <a16:creationId xmlns:a16="http://schemas.microsoft.com/office/drawing/2014/main" id="{9D6D7B07-A3DB-0A3E-682C-FF2B0129181A}"/>
              </a:ext>
            </a:extLst>
          </p:cNvPr>
          <p:cNvSpPr>
            <a:spLocks noGrp="1"/>
          </p:cNvSpPr>
          <p:nvPr>
            <p:ph idx="1"/>
          </p:nvPr>
        </p:nvSpPr>
        <p:spPr>
          <a:xfrm>
            <a:off x="677334" y="1609345"/>
            <a:ext cx="8596668" cy="4432018"/>
          </a:xfrm>
        </p:spPr>
        <p:txBody>
          <a:bodyPr>
            <a:normAutofit fontScale="92500" lnSpcReduction="10000"/>
          </a:bodyPr>
          <a:lstStyle/>
          <a:p>
            <a:r>
              <a:rPr lang="en-AU" dirty="0"/>
              <a:t>Identify the problems (not the diagnosis)</a:t>
            </a:r>
          </a:p>
          <a:p>
            <a:r>
              <a:rPr lang="en-AU" dirty="0"/>
              <a:t>Investigate for any contributing factors e.g., medical (coeliac, iron deficiency!, TFTs, consider lead level), social, sleep, nutrition, constipation</a:t>
            </a:r>
          </a:p>
          <a:p>
            <a:r>
              <a:rPr lang="en-AU" dirty="0"/>
              <a:t>Manage medical issues </a:t>
            </a:r>
          </a:p>
          <a:p>
            <a:r>
              <a:rPr lang="en-AU" dirty="0"/>
              <a:t>Make sure the support people understand what the problems are </a:t>
            </a:r>
          </a:p>
          <a:p>
            <a:pPr lvl="1"/>
            <a:r>
              <a:rPr lang="en-AU" dirty="0"/>
              <a:t>School</a:t>
            </a:r>
          </a:p>
          <a:p>
            <a:pPr lvl="1"/>
            <a:r>
              <a:rPr lang="en-AU" dirty="0"/>
              <a:t>Therapists </a:t>
            </a:r>
          </a:p>
          <a:p>
            <a:pPr lvl="1"/>
            <a:r>
              <a:rPr lang="en-AU" dirty="0"/>
              <a:t>Consider assessments (Vanderbilt, M-CHAT) </a:t>
            </a:r>
          </a:p>
          <a:p>
            <a:r>
              <a:rPr lang="en-AU" dirty="0"/>
              <a:t>If they have therapist already, suggest tackling one problem – make a plan and practice ++ when not in the actual situation </a:t>
            </a:r>
          </a:p>
          <a:p>
            <a:r>
              <a:rPr lang="en-AU" dirty="0"/>
              <a:t>Regular physical and non-physical activities to build islands of competence </a:t>
            </a:r>
          </a:p>
          <a:p>
            <a:r>
              <a:rPr lang="en-AU" dirty="0"/>
              <a:t>Build parenting capacity </a:t>
            </a:r>
          </a:p>
          <a:p>
            <a:r>
              <a:rPr lang="en-AU" dirty="0"/>
              <a:t>Would psychology input be helpful? </a:t>
            </a:r>
          </a:p>
        </p:txBody>
      </p:sp>
    </p:spTree>
    <p:extLst>
      <p:ext uri="{BB962C8B-B14F-4D97-AF65-F5344CB8AC3E}">
        <p14:creationId xmlns:p14="http://schemas.microsoft.com/office/powerpoint/2010/main" val="834249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B7733-157E-40D7-E7A0-9C3DD93F5EB0}"/>
              </a:ext>
            </a:extLst>
          </p:cNvPr>
          <p:cNvSpPr>
            <a:spLocks noGrp="1"/>
          </p:cNvSpPr>
          <p:nvPr>
            <p:ph type="title"/>
          </p:nvPr>
        </p:nvSpPr>
        <p:spPr/>
        <p:txBody>
          <a:bodyPr/>
          <a:lstStyle/>
          <a:p>
            <a:r>
              <a:rPr lang="en-AU" dirty="0"/>
              <a:t>Assessments </a:t>
            </a:r>
          </a:p>
        </p:txBody>
      </p:sp>
      <p:sp>
        <p:nvSpPr>
          <p:cNvPr id="3" name="Content Placeholder 2">
            <a:extLst>
              <a:ext uri="{FF2B5EF4-FFF2-40B4-BE49-F238E27FC236}">
                <a16:creationId xmlns:a16="http://schemas.microsoft.com/office/drawing/2014/main" id="{11D24B2B-CF07-C5A9-4EBB-1CBC23B97E04}"/>
              </a:ext>
            </a:extLst>
          </p:cNvPr>
          <p:cNvSpPr>
            <a:spLocks noGrp="1"/>
          </p:cNvSpPr>
          <p:nvPr>
            <p:ph idx="1"/>
          </p:nvPr>
        </p:nvSpPr>
        <p:spPr/>
        <p:txBody>
          <a:bodyPr/>
          <a:lstStyle/>
          <a:p>
            <a:r>
              <a:rPr lang="en-AU" dirty="0"/>
              <a:t>To provide extra information and possibly reassurance </a:t>
            </a:r>
          </a:p>
          <a:p>
            <a:r>
              <a:rPr lang="en-AU" dirty="0"/>
              <a:t>If you think ADHD – consider Vanderbilt questionnaires for parent and school</a:t>
            </a:r>
          </a:p>
          <a:p>
            <a:r>
              <a:rPr lang="en-AU" dirty="0"/>
              <a:t>If you think ASD and aged 16-30 months, consider M-CHAT questionnaire – free, online 20 questions. </a:t>
            </a:r>
          </a:p>
        </p:txBody>
      </p:sp>
    </p:spTree>
    <p:extLst>
      <p:ext uri="{BB962C8B-B14F-4D97-AF65-F5344CB8AC3E}">
        <p14:creationId xmlns:p14="http://schemas.microsoft.com/office/powerpoint/2010/main" val="32171744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7E2F-158B-61C9-4BD3-8E05A4F25638}"/>
              </a:ext>
            </a:extLst>
          </p:cNvPr>
          <p:cNvSpPr>
            <a:spLocks noGrp="1"/>
          </p:cNvSpPr>
          <p:nvPr>
            <p:ph type="title"/>
          </p:nvPr>
        </p:nvSpPr>
        <p:spPr/>
        <p:txBody>
          <a:bodyPr/>
          <a:lstStyle/>
          <a:p>
            <a:r>
              <a:rPr lang="en-AU" dirty="0"/>
              <a:t>Reasonable Adjustments </a:t>
            </a:r>
          </a:p>
        </p:txBody>
      </p:sp>
      <p:sp>
        <p:nvSpPr>
          <p:cNvPr id="3" name="Content Placeholder 2">
            <a:extLst>
              <a:ext uri="{FF2B5EF4-FFF2-40B4-BE49-F238E27FC236}">
                <a16:creationId xmlns:a16="http://schemas.microsoft.com/office/drawing/2014/main" id="{E9A9E5C4-DE4F-79C9-6EFA-6E7C327B2413}"/>
              </a:ext>
            </a:extLst>
          </p:cNvPr>
          <p:cNvSpPr>
            <a:spLocks noGrp="1"/>
          </p:cNvSpPr>
          <p:nvPr>
            <p:ph idx="1"/>
          </p:nvPr>
        </p:nvSpPr>
        <p:spPr>
          <a:xfrm>
            <a:off x="819510" y="1534578"/>
            <a:ext cx="9467330" cy="5184476"/>
          </a:xfrm>
        </p:spPr>
        <p:txBody>
          <a:bodyPr>
            <a:normAutofit fontScale="40000" lnSpcReduction="20000"/>
          </a:bodyPr>
          <a:lstStyle/>
          <a:p>
            <a:pPr algn="l"/>
            <a:r>
              <a:rPr lang="en-AU" sz="2600" b="1" i="0" dirty="0">
                <a:solidFill>
                  <a:srgbClr val="0F2D52"/>
                </a:solidFill>
                <a:effectLst/>
                <a:latin typeface="Roboto" panose="02000000000000000000" pitchFamily="2" charset="0"/>
              </a:rPr>
              <a:t>Types of reasonable adjustments – Qld Education Website </a:t>
            </a:r>
          </a:p>
          <a:p>
            <a:pPr algn="l"/>
            <a:r>
              <a:rPr lang="en-AU" sz="2600" b="0" i="0" dirty="0">
                <a:solidFill>
                  <a:srgbClr val="020202"/>
                </a:solidFill>
                <a:effectLst/>
                <a:latin typeface="Open Sans" panose="020B0606030504020204" pitchFamily="34" charset="0"/>
              </a:rPr>
              <a:t>Reasonable adjustments are different in each school and for each student according to their different strengths and needs. The reasonable adjustments will be made to support your child to attend, learn and participate in school activities. They may be required in the classroom, the playground, the school environment or during school excursions and camps.</a:t>
            </a:r>
          </a:p>
          <a:p>
            <a:pPr algn="l"/>
            <a:r>
              <a:rPr lang="en-AU" sz="2600" b="0" i="0" dirty="0">
                <a:solidFill>
                  <a:srgbClr val="020202"/>
                </a:solidFill>
                <a:effectLst/>
                <a:latin typeface="Open Sans" panose="020B0606030504020204" pitchFamily="34" charset="0"/>
              </a:rPr>
              <a:t>Examples of adjustments could include:</a:t>
            </a:r>
          </a:p>
          <a:p>
            <a:pPr algn="l">
              <a:buFont typeface="Arial" panose="020B0604020202020204" pitchFamily="34" charset="0"/>
              <a:buChar char="•"/>
            </a:pPr>
            <a:r>
              <a:rPr lang="en-AU" sz="2600" b="0" i="0" dirty="0">
                <a:solidFill>
                  <a:srgbClr val="333333"/>
                </a:solidFill>
                <a:effectLst/>
                <a:latin typeface="Open Sans" panose="020B0606030504020204" pitchFamily="34" charset="0"/>
              </a:rPr>
              <a:t>teaching in a different way, for example, using diagrams and charts</a:t>
            </a:r>
          </a:p>
          <a:p>
            <a:pPr algn="l">
              <a:buFont typeface="Arial" panose="020B0604020202020204" pitchFamily="34" charset="0"/>
              <a:buChar char="•"/>
            </a:pPr>
            <a:r>
              <a:rPr lang="en-AU" sz="2600" b="0" i="0" dirty="0">
                <a:solidFill>
                  <a:srgbClr val="333333"/>
                </a:solidFill>
                <a:effectLst/>
                <a:latin typeface="Open Sans" panose="020B0606030504020204" pitchFamily="34" charset="0"/>
              </a:rPr>
              <a:t>providing extra learning to address areas of difficulty, for example, small group learning</a:t>
            </a:r>
          </a:p>
          <a:p>
            <a:pPr algn="l">
              <a:buFont typeface="Arial" panose="020B0604020202020204" pitchFamily="34" charset="0"/>
              <a:buChar char="•"/>
            </a:pPr>
            <a:r>
              <a:rPr lang="en-AU" sz="2600" b="0" i="0" dirty="0">
                <a:solidFill>
                  <a:srgbClr val="333333"/>
                </a:solidFill>
                <a:effectLst/>
                <a:latin typeface="Open Sans" panose="020B0606030504020204" pitchFamily="34" charset="0"/>
              </a:rPr>
              <a:t>using different resources and materials, for example, larger print, reference material, Braille</a:t>
            </a:r>
          </a:p>
          <a:p>
            <a:pPr algn="l">
              <a:buFont typeface="Arial" panose="020B0604020202020204" pitchFamily="34" charset="0"/>
              <a:buChar char="•"/>
            </a:pPr>
            <a:r>
              <a:rPr lang="en-AU" sz="2600" b="0" i="0" dirty="0">
                <a:solidFill>
                  <a:srgbClr val="333333"/>
                </a:solidFill>
                <a:effectLst/>
                <a:latin typeface="Open Sans" panose="020B0606030504020204" pitchFamily="34" charset="0"/>
              </a:rPr>
              <a:t>using different approaches to assessment</a:t>
            </a:r>
          </a:p>
          <a:p>
            <a:pPr algn="l">
              <a:buFont typeface="Arial" panose="020B0604020202020204" pitchFamily="34" charset="0"/>
              <a:buChar char="•"/>
            </a:pPr>
            <a:r>
              <a:rPr lang="en-AU" sz="2600" b="0" i="0" dirty="0">
                <a:solidFill>
                  <a:srgbClr val="333333"/>
                </a:solidFill>
                <a:effectLst/>
                <a:latin typeface="Open Sans" panose="020B0606030504020204" pitchFamily="34" charset="0"/>
              </a:rPr>
              <a:t>involving a teacher aide to support the classroom teacher at some times</a:t>
            </a:r>
          </a:p>
          <a:p>
            <a:pPr algn="l">
              <a:buFont typeface="Arial" panose="020B0604020202020204" pitchFamily="34" charset="0"/>
              <a:buChar char="•"/>
            </a:pPr>
            <a:r>
              <a:rPr lang="en-AU" sz="2600" b="0" i="0" dirty="0">
                <a:solidFill>
                  <a:srgbClr val="333333"/>
                </a:solidFill>
                <a:effectLst/>
                <a:latin typeface="Open Sans" panose="020B0606030504020204" pitchFamily="34" charset="0"/>
              </a:rPr>
              <a:t>using assistive technology, for example, speech to text tool, slope board</a:t>
            </a:r>
          </a:p>
          <a:p>
            <a:pPr algn="l">
              <a:buFont typeface="Arial" panose="020B0604020202020204" pitchFamily="34" charset="0"/>
              <a:buChar char="•"/>
            </a:pPr>
            <a:r>
              <a:rPr lang="en-AU" sz="2600" b="0" i="0" dirty="0">
                <a:solidFill>
                  <a:srgbClr val="333333"/>
                </a:solidFill>
                <a:effectLst/>
                <a:latin typeface="Open Sans" panose="020B0606030504020204" pitchFamily="34" charset="0"/>
              </a:rPr>
              <a:t>teaching a different year level in an age-appropriate way and developing an Individual Curriculum Plan</a:t>
            </a:r>
          </a:p>
          <a:p>
            <a:pPr algn="l">
              <a:buFont typeface="Arial" panose="020B0604020202020204" pitchFamily="34" charset="0"/>
              <a:buChar char="•"/>
            </a:pPr>
            <a:r>
              <a:rPr lang="en-AU" sz="2600" b="0" i="0" dirty="0">
                <a:solidFill>
                  <a:srgbClr val="333333"/>
                </a:solidFill>
                <a:effectLst/>
                <a:latin typeface="Open Sans" panose="020B0606030504020204" pitchFamily="34" charset="0"/>
              </a:rPr>
              <a:t>providing personal care supports, for example, to facilitate health or daily living needs</a:t>
            </a:r>
          </a:p>
          <a:p>
            <a:pPr algn="l">
              <a:buFont typeface="Arial" panose="020B0604020202020204" pitchFamily="34" charset="0"/>
              <a:buChar char="•"/>
            </a:pPr>
            <a:r>
              <a:rPr lang="en-AU" sz="2600" b="0" i="0" dirty="0">
                <a:solidFill>
                  <a:srgbClr val="333333"/>
                </a:solidFill>
                <a:effectLst/>
                <a:latin typeface="Open Sans" panose="020B0606030504020204" pitchFamily="34" charset="0"/>
              </a:rPr>
              <a:t>arranging the classroom or other learning environments so that all students can access what they need and move around the environment</a:t>
            </a:r>
          </a:p>
          <a:p>
            <a:pPr algn="l">
              <a:buFont typeface="Arial" panose="020B0604020202020204" pitchFamily="34" charset="0"/>
              <a:buChar char="•"/>
            </a:pPr>
            <a:r>
              <a:rPr lang="en-AU" sz="2600" b="0" i="0" dirty="0">
                <a:solidFill>
                  <a:srgbClr val="333333"/>
                </a:solidFill>
                <a:effectLst/>
                <a:latin typeface="Open Sans" panose="020B0606030504020204" pitchFamily="34" charset="0"/>
              </a:rPr>
              <a:t>making changes to areas of the school environment such as playgrounds or eating areas</a:t>
            </a:r>
          </a:p>
          <a:p>
            <a:pPr algn="l">
              <a:buFont typeface="Arial" panose="020B0604020202020204" pitchFamily="34" charset="0"/>
              <a:buChar char="•"/>
            </a:pPr>
            <a:r>
              <a:rPr lang="en-AU" sz="2600" b="0" i="0" dirty="0">
                <a:solidFill>
                  <a:srgbClr val="333333"/>
                </a:solidFill>
                <a:effectLst/>
                <a:latin typeface="Open Sans" panose="020B0606030504020204" pitchFamily="34" charset="0"/>
              </a:rPr>
              <a:t>providing a quiet area for students that responds to sensory issues or to support emotional regulation</a:t>
            </a:r>
          </a:p>
          <a:p>
            <a:pPr algn="l">
              <a:buFont typeface="Arial" panose="020B0604020202020204" pitchFamily="34" charset="0"/>
              <a:buChar char="•"/>
            </a:pPr>
            <a:r>
              <a:rPr lang="en-AU" sz="2600" b="0" i="0" dirty="0">
                <a:solidFill>
                  <a:srgbClr val="333333"/>
                </a:solidFill>
                <a:effectLst/>
                <a:latin typeface="Open Sans" panose="020B0606030504020204" pitchFamily="34" charset="0"/>
              </a:rPr>
              <a:t>using different strategies to ensure that all students are safe in emergency situations such as fire alarms</a:t>
            </a:r>
          </a:p>
          <a:p>
            <a:pPr algn="l">
              <a:buFont typeface="Arial" panose="020B0604020202020204" pitchFamily="34" charset="0"/>
              <a:buChar char="•"/>
            </a:pPr>
            <a:r>
              <a:rPr lang="en-AU" sz="2600" b="0" i="0" dirty="0">
                <a:solidFill>
                  <a:srgbClr val="333333"/>
                </a:solidFill>
                <a:effectLst/>
                <a:latin typeface="Open Sans" panose="020B0606030504020204" pitchFamily="34" charset="0"/>
              </a:rPr>
              <a:t>providing additional supports to students during school or out-of-school activities.</a:t>
            </a:r>
          </a:p>
          <a:p>
            <a:pPr algn="l"/>
            <a:r>
              <a:rPr lang="en-AU" sz="2600" b="0" i="0" dirty="0">
                <a:solidFill>
                  <a:srgbClr val="020202"/>
                </a:solidFill>
                <a:effectLst/>
                <a:latin typeface="Open Sans" panose="020B0606030504020204" pitchFamily="34" charset="0"/>
              </a:rPr>
              <a:t>There are a range of </a:t>
            </a:r>
            <a:r>
              <a:rPr lang="en-AU" sz="2600" b="0" i="0" u="none" strike="noStrike" dirty="0">
                <a:solidFill>
                  <a:srgbClr val="0068B3"/>
                </a:solidFill>
                <a:effectLst/>
                <a:latin typeface="Open Sans" panose="020B0606030504020204" pitchFamily="34" charset="0"/>
                <a:hlinkClick r:id="rId3"/>
              </a:rPr>
              <a:t>podcasts </a:t>
            </a:r>
            <a:r>
              <a:rPr lang="en-AU" sz="2600" b="0" i="0" dirty="0">
                <a:solidFill>
                  <a:srgbClr val="020202"/>
                </a:solidFill>
                <a:effectLst/>
                <a:latin typeface="Open Sans" panose="020B0606030504020204" pitchFamily="34" charset="0"/>
              </a:rPr>
              <a:t>on the NCCD website that outline the types of adjustments that could be made to respond to a range of conditions, disorders or disabilities, e.g., undiagnosed social/emotional disability</a:t>
            </a:r>
          </a:p>
        </p:txBody>
      </p:sp>
      <p:sp>
        <p:nvSpPr>
          <p:cNvPr id="4" name="Oval 3">
            <a:extLst>
              <a:ext uri="{FF2B5EF4-FFF2-40B4-BE49-F238E27FC236}">
                <a16:creationId xmlns:a16="http://schemas.microsoft.com/office/drawing/2014/main" id="{BB03DD2A-681C-E863-1045-C0D0230981B9}"/>
              </a:ext>
            </a:extLst>
          </p:cNvPr>
          <p:cNvSpPr/>
          <p:nvPr/>
        </p:nvSpPr>
        <p:spPr>
          <a:xfrm>
            <a:off x="819510" y="4425352"/>
            <a:ext cx="8686800" cy="37956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Oval 4">
            <a:extLst>
              <a:ext uri="{FF2B5EF4-FFF2-40B4-BE49-F238E27FC236}">
                <a16:creationId xmlns:a16="http://schemas.microsoft.com/office/drawing/2014/main" id="{9A830622-E31C-63B5-44B0-CB8783588CC1}"/>
              </a:ext>
            </a:extLst>
          </p:cNvPr>
          <p:cNvSpPr/>
          <p:nvPr/>
        </p:nvSpPr>
        <p:spPr>
          <a:xfrm>
            <a:off x="1022070" y="3200400"/>
            <a:ext cx="2756299" cy="2286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Oval 5">
            <a:extLst>
              <a:ext uri="{FF2B5EF4-FFF2-40B4-BE49-F238E27FC236}">
                <a16:creationId xmlns:a16="http://schemas.microsoft.com/office/drawing/2014/main" id="{8FEA48A9-A7F7-6640-FB65-8D3E71A11474}"/>
              </a:ext>
            </a:extLst>
          </p:cNvPr>
          <p:cNvSpPr/>
          <p:nvPr/>
        </p:nvSpPr>
        <p:spPr>
          <a:xfrm>
            <a:off x="955014" y="2743201"/>
            <a:ext cx="5665242" cy="2286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7286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A96FD-7F66-DC31-A16F-5087C4306ACB}"/>
              </a:ext>
            </a:extLst>
          </p:cNvPr>
          <p:cNvSpPr>
            <a:spLocks noGrp="1"/>
          </p:cNvSpPr>
          <p:nvPr>
            <p:ph type="title"/>
          </p:nvPr>
        </p:nvSpPr>
        <p:spPr/>
        <p:txBody>
          <a:bodyPr/>
          <a:lstStyle/>
          <a:p>
            <a:r>
              <a:rPr lang="en-AU" dirty="0"/>
              <a:t>Medications for ADHD </a:t>
            </a:r>
          </a:p>
        </p:txBody>
      </p:sp>
      <p:sp>
        <p:nvSpPr>
          <p:cNvPr id="3" name="Content Placeholder 2">
            <a:extLst>
              <a:ext uri="{FF2B5EF4-FFF2-40B4-BE49-F238E27FC236}">
                <a16:creationId xmlns:a16="http://schemas.microsoft.com/office/drawing/2014/main" id="{C83CDAD6-A2B1-D18A-BC2C-A05ECE4C4EEB}"/>
              </a:ext>
            </a:extLst>
          </p:cNvPr>
          <p:cNvSpPr>
            <a:spLocks noGrp="1"/>
          </p:cNvSpPr>
          <p:nvPr>
            <p:ph idx="1"/>
          </p:nvPr>
        </p:nvSpPr>
        <p:spPr/>
        <p:txBody>
          <a:bodyPr/>
          <a:lstStyle/>
          <a:p>
            <a:endParaRPr lang="en-AU" dirty="0"/>
          </a:p>
        </p:txBody>
      </p:sp>
      <p:pic>
        <p:nvPicPr>
          <p:cNvPr id="4" name="Picture 3">
            <a:extLst>
              <a:ext uri="{FF2B5EF4-FFF2-40B4-BE49-F238E27FC236}">
                <a16:creationId xmlns:a16="http://schemas.microsoft.com/office/drawing/2014/main" id="{42B60643-5B93-50BA-F588-1EDCD2EF8599}"/>
              </a:ext>
            </a:extLst>
          </p:cNvPr>
          <p:cNvPicPr>
            <a:picLocks noChangeAspect="1"/>
          </p:cNvPicPr>
          <p:nvPr/>
        </p:nvPicPr>
        <p:blipFill>
          <a:blip r:embed="rId2"/>
          <a:stretch>
            <a:fillRect/>
          </a:stretch>
        </p:blipFill>
        <p:spPr>
          <a:xfrm>
            <a:off x="3361604" y="1569584"/>
            <a:ext cx="3228127" cy="4051300"/>
          </a:xfrm>
          <a:prstGeom prst="rect">
            <a:avLst/>
          </a:prstGeom>
        </p:spPr>
      </p:pic>
    </p:spTree>
    <p:extLst>
      <p:ext uri="{BB962C8B-B14F-4D97-AF65-F5344CB8AC3E}">
        <p14:creationId xmlns:p14="http://schemas.microsoft.com/office/powerpoint/2010/main" val="3175388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A134A44-7367-1640-A988-5DC0AAE320D9}"/>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Rectangle 2">
            <a:extLst>
              <a:ext uri="{FF2B5EF4-FFF2-40B4-BE49-F238E27FC236}">
                <a16:creationId xmlns:a16="http://schemas.microsoft.com/office/drawing/2014/main" id="{46C43535-84A6-1742-9891-093B3E1587C7}"/>
              </a:ext>
            </a:extLst>
          </p:cNvPr>
          <p:cNvSpPr/>
          <p:nvPr>
            <p:custDataLst>
              <p:tags r:id="rId3"/>
            </p:custDataLst>
          </p:nvPr>
        </p:nvSpPr>
        <p:spPr>
          <a:xfrm>
            <a:off x="3112851" y="1000897"/>
            <a:ext cx="8486226" cy="3855308"/>
          </a:xfrm>
          <a:prstGeom prst="rect">
            <a:avLst/>
          </a:prstGeom>
          <a:noFill/>
          <a:ln w="19050"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000000"/>
                </a:solidFill>
                <a:effectLst/>
                <a:uLnTx/>
                <a:uFillTx/>
                <a:latin typeface="Trebuchet MS" panose="020B0603020202020204"/>
                <a:ea typeface="+mn-ea"/>
                <a:cs typeface="+mn-cs"/>
              </a:rPr>
              <a:t>How well do you understand what medications are available for ADHD?</a:t>
            </a:r>
          </a:p>
        </p:txBody>
      </p:sp>
      <p:sp>
        <p:nvSpPr>
          <p:cNvPr id="4" name="Rectangle 3">
            <a:extLst>
              <a:ext uri="{FF2B5EF4-FFF2-40B4-BE49-F238E27FC236}">
                <a16:creationId xmlns:a16="http://schemas.microsoft.com/office/drawing/2014/main" id="{2B01F5F7-57D8-D949-9EA8-A60036225276}"/>
              </a:ext>
            </a:extLst>
          </p:cNvPr>
          <p:cNvSpPr/>
          <p:nvPr/>
        </p:nvSpPr>
        <p:spPr>
          <a:xfrm>
            <a:off x="0" y="5820032"/>
            <a:ext cx="12192001" cy="1037968"/>
          </a:xfrm>
          <a:prstGeom prst="rect">
            <a:avLst/>
          </a:prstGeom>
          <a:solidFill>
            <a:srgbClr val="198038"/>
          </a:solidFill>
          <a:ln w="19050" cap="rnd" cmpd="sng" algn="ctr">
            <a:noFill/>
            <a:prstDash val="solid"/>
          </a:ln>
          <a:effectLst/>
          <a:extLs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41155" tIns="259492" rIns="1852888" bIns="203886" rtlCol="0" anchor="ctr">
            <a:normAutofit fontScale="850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FFFFFF"/>
                </a:solidFill>
                <a:effectLst/>
                <a:uLnTx/>
                <a:uFillTx/>
                <a:latin typeface="Trebuchet MS" panose="020B0603020202020204"/>
                <a:ea typeface="+mn-ea"/>
                <a:cs typeface="+mn-cs"/>
              </a:rPr>
              <a:t>The </a:t>
            </a:r>
            <a:r>
              <a:rPr kumimoji="0" lang="en-US" sz="2600" b="0" i="0" u="none" strike="noStrike" kern="1200" cap="none" spc="0" normalizeH="0" baseline="0" noProof="0">
                <a:ln>
                  <a:noFill/>
                </a:ln>
                <a:solidFill>
                  <a:srgbClr val="FFFFFF"/>
                </a:solidFill>
                <a:effectLst/>
                <a:uLnTx/>
                <a:uFillTx/>
                <a:latin typeface="Trebuchet MS" panose="020B0603020202020204"/>
                <a:ea typeface="+mn-ea"/>
                <a:cs typeface="+mn-cs"/>
                <a:hlinkClick r:id="rId7">
                  <a:extLst>
                    <a:ext uri="{A12FA001-AC4F-418D-AE19-62706E023703}">
                      <ahyp:hlinkClr xmlns:ahyp="http://schemas.microsoft.com/office/drawing/2018/hyperlinkcolor" val="tx"/>
                    </a:ext>
                  </a:extLst>
                </a:hlinkClick>
              </a:rPr>
              <a:t>Slido app</a:t>
            </a:r>
            <a:r>
              <a:rPr kumimoji="0" lang="en-US" sz="2600" b="0" i="0" u="none" strike="noStrike" kern="1200" cap="none" spc="0" normalizeH="0" baseline="0" noProof="0">
                <a:ln>
                  <a:noFill/>
                </a:ln>
                <a:solidFill>
                  <a:srgbClr val="FFFFFF"/>
                </a:solidFill>
                <a:effectLst/>
                <a:uLnTx/>
                <a:uFillTx/>
                <a:latin typeface="Trebuchet MS" panose="020B0603020202020204"/>
                <a:ea typeface="+mn-ea"/>
                <a:cs typeface="+mn-cs"/>
              </a:rPr>
              <a:t> must be installed on every computer you’re presenting from</a:t>
            </a:r>
          </a:p>
        </p:txBody>
      </p:sp>
      <p:pic>
        <p:nvPicPr>
          <p:cNvPr id="6" name="Graphic 5">
            <a:extLst>
              <a:ext uri="{FF2B5EF4-FFF2-40B4-BE49-F238E27FC236}">
                <a16:creationId xmlns:a16="http://schemas.microsoft.com/office/drawing/2014/main" id="{437A8DFD-75CF-6843-9125-CFFFF412F804}"/>
              </a:ext>
            </a:extLst>
          </p:cNvPr>
          <p:cNvPicPr>
            <a:picLocks/>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51B350A0-F644-1A47-A5FB-5585C8CA8ACA}"/>
              </a:ext>
            </a:extLst>
          </p:cNvPr>
          <p:cNvSpPr/>
          <p:nvPr/>
        </p:nvSpPr>
        <p:spPr>
          <a:xfrm rot="2700000">
            <a:off x="9620371" y="514924"/>
            <a:ext cx="3335198" cy="778213"/>
          </a:xfrm>
          <a:prstGeom prst="trapezoid">
            <a:avLst>
              <a:gd name="adj" fmla="val 100000"/>
            </a:avLst>
          </a:prstGeom>
          <a:solidFill>
            <a:srgbClr val="EDFAF2"/>
          </a:solidFill>
          <a:ln w="19050" cap="rnd" cmpd="sng" algn="ctr">
            <a:noFill/>
            <a:prstDash val="solid"/>
          </a:ln>
          <a:effectLst/>
          <a:extLs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98038"/>
                </a:solidFill>
                <a:effectLst/>
                <a:uLnTx/>
                <a:uFillTx/>
                <a:latin typeface="Trebuchet MS" panose="020B0603020202020204"/>
                <a:ea typeface="+mn-ea"/>
                <a:cs typeface="+mn-cs"/>
              </a:rPr>
              <a:t>Do not edit
</a:t>
            </a:r>
            <a:r>
              <a:rPr kumimoji="0" lang="en-US" sz="2200" b="0" i="0" u="none" strike="noStrike" kern="1200" cap="none" spc="0" normalizeH="0" baseline="0" noProof="0">
                <a:ln>
                  <a:noFill/>
                </a:ln>
                <a:solidFill>
                  <a:srgbClr val="198038"/>
                </a:solidFill>
                <a:effectLst/>
                <a:uLnTx/>
                <a:uFillTx/>
                <a:latin typeface="Trebuchet MS" panose="020B0603020202020204"/>
                <a:ea typeface="+mn-ea"/>
                <a:cs typeface="+mn-cs"/>
                <a:hlinkClick r:id="rId10">
                  <a:extLst>
                    <a:ext uri="{A12FA001-AC4F-418D-AE19-62706E023703}">
                      <ahyp:hlinkClr xmlns:ahyp="http://schemas.microsoft.com/office/drawing/2018/hyperlinkcolor" val="tx"/>
                    </a:ext>
                  </a:extLst>
                </a:hlinkClick>
              </a:rPr>
              <a:t>How to change the design</a:t>
            </a:r>
            <a:endParaRPr kumimoji="0" lang="en-US" sz="2200" b="0" i="0" u="none" strike="noStrike" kern="1200" cap="none" spc="0" normalizeH="0" baseline="0" noProof="0">
              <a:ln>
                <a:noFill/>
              </a:ln>
              <a:solidFill>
                <a:srgbClr val="198038"/>
              </a:solidFill>
              <a:effectLst/>
              <a:uLnTx/>
              <a:uFillTx/>
              <a:latin typeface="Trebuchet MS" panose="020B0603020202020204"/>
              <a:ea typeface="+mn-ea"/>
              <a:cs typeface="+mn-cs"/>
            </a:endParaRPr>
          </a:p>
        </p:txBody>
      </p:sp>
      <p:pic>
        <p:nvPicPr>
          <p:cNvPr id="9" name="Graphic 8">
            <a:extLst>
              <a:ext uri="{FF2B5EF4-FFF2-40B4-BE49-F238E27FC236}">
                <a16:creationId xmlns:a16="http://schemas.microsoft.com/office/drawing/2014/main" id="{D24F5D0A-D818-2C4E-AF14-84EE69F99D45}"/>
              </a:ext>
            </a:extLst>
          </p:cNvPr>
          <p:cNvPicPr>
            <a:picLocks/>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4101625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C6F5EB1-A775-410D-B997-287374A93519}"/>
              </a:ext>
            </a:extLst>
          </p:cNvPr>
          <p:cNvSpPr txBox="1"/>
          <p:nvPr/>
        </p:nvSpPr>
        <p:spPr>
          <a:xfrm>
            <a:off x="2259624" y="1336402"/>
            <a:ext cx="1890345" cy="523220"/>
          </a:xfrm>
          <a:prstGeom prst="rect">
            <a:avLst/>
          </a:prstGeom>
          <a:noFill/>
          <a:ln>
            <a:solidFill>
              <a:srgbClr val="00B0F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prstClr val="black"/>
                </a:solidFill>
                <a:effectLst/>
                <a:uLnTx/>
                <a:uFillTx/>
                <a:latin typeface="Trebuchet MS" panose="020B0603020202020204"/>
                <a:ea typeface="+mn-ea"/>
                <a:cs typeface="+mn-cs"/>
              </a:rPr>
              <a:t>Ritalin</a:t>
            </a:r>
          </a:p>
        </p:txBody>
      </p:sp>
      <p:sp>
        <p:nvSpPr>
          <p:cNvPr id="3" name="TextBox 2">
            <a:extLst>
              <a:ext uri="{FF2B5EF4-FFF2-40B4-BE49-F238E27FC236}">
                <a16:creationId xmlns:a16="http://schemas.microsoft.com/office/drawing/2014/main" id="{27819AD0-21B4-4638-84C4-8DD71390D434}"/>
              </a:ext>
            </a:extLst>
          </p:cNvPr>
          <p:cNvSpPr txBox="1"/>
          <p:nvPr/>
        </p:nvSpPr>
        <p:spPr>
          <a:xfrm>
            <a:off x="6976697" y="1395459"/>
            <a:ext cx="2725616" cy="523220"/>
          </a:xfrm>
          <a:prstGeom prst="rect">
            <a:avLst/>
          </a:prstGeom>
          <a:noFill/>
          <a:ln>
            <a:solidFill>
              <a:srgbClr val="FFC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err="1">
                <a:ln>
                  <a:noFill/>
                </a:ln>
                <a:solidFill>
                  <a:prstClr val="black"/>
                </a:solidFill>
                <a:effectLst/>
                <a:uLnTx/>
                <a:uFillTx/>
                <a:latin typeface="Trebuchet MS" panose="020B0603020202020204"/>
                <a:ea typeface="+mn-ea"/>
                <a:cs typeface="+mn-cs"/>
              </a:rPr>
              <a:t>Dexamfetamine</a:t>
            </a:r>
            <a:endParaRPr kumimoji="0" lang="en-AU"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4" name="TextBox 3">
            <a:extLst>
              <a:ext uri="{FF2B5EF4-FFF2-40B4-BE49-F238E27FC236}">
                <a16:creationId xmlns:a16="http://schemas.microsoft.com/office/drawing/2014/main" id="{6EC1959B-34D8-4EB1-8E9C-41464E8EFC3F}"/>
              </a:ext>
            </a:extLst>
          </p:cNvPr>
          <p:cNvSpPr txBox="1"/>
          <p:nvPr/>
        </p:nvSpPr>
        <p:spPr>
          <a:xfrm>
            <a:off x="1247042" y="2895572"/>
            <a:ext cx="1877157" cy="523220"/>
          </a:xfrm>
          <a:prstGeom prst="rect">
            <a:avLst/>
          </a:prstGeom>
          <a:noFill/>
          <a:ln>
            <a:solidFill>
              <a:srgbClr val="00B0F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prstClr val="black"/>
                </a:solidFill>
                <a:effectLst/>
                <a:uLnTx/>
                <a:uFillTx/>
                <a:latin typeface="Trebuchet MS" panose="020B0603020202020204"/>
                <a:ea typeface="+mn-ea"/>
                <a:cs typeface="+mn-cs"/>
              </a:rPr>
              <a:t>Ritalin LA</a:t>
            </a:r>
          </a:p>
        </p:txBody>
      </p:sp>
      <p:sp>
        <p:nvSpPr>
          <p:cNvPr id="5" name="TextBox 4">
            <a:extLst>
              <a:ext uri="{FF2B5EF4-FFF2-40B4-BE49-F238E27FC236}">
                <a16:creationId xmlns:a16="http://schemas.microsoft.com/office/drawing/2014/main" id="{309F4922-718C-4897-8454-3FF2F7B21377}"/>
              </a:ext>
            </a:extLst>
          </p:cNvPr>
          <p:cNvSpPr txBox="1"/>
          <p:nvPr/>
        </p:nvSpPr>
        <p:spPr>
          <a:xfrm>
            <a:off x="3477357" y="2913060"/>
            <a:ext cx="1877157" cy="523220"/>
          </a:xfrm>
          <a:prstGeom prst="rect">
            <a:avLst/>
          </a:prstGeom>
          <a:noFill/>
          <a:ln>
            <a:solidFill>
              <a:srgbClr val="00B0F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err="1">
                <a:ln>
                  <a:noFill/>
                </a:ln>
                <a:solidFill>
                  <a:prstClr val="black"/>
                </a:solidFill>
                <a:effectLst/>
                <a:uLnTx/>
                <a:uFillTx/>
                <a:latin typeface="Trebuchet MS" panose="020B0603020202020204"/>
                <a:ea typeface="+mn-ea"/>
                <a:cs typeface="+mn-cs"/>
              </a:rPr>
              <a:t>Concerta</a:t>
            </a:r>
            <a:endParaRPr kumimoji="0" lang="en-AU" sz="2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6" name="TextBox 5">
            <a:extLst>
              <a:ext uri="{FF2B5EF4-FFF2-40B4-BE49-F238E27FC236}">
                <a16:creationId xmlns:a16="http://schemas.microsoft.com/office/drawing/2014/main" id="{DA4033DA-3BA5-44DE-97CB-42F4796E924B}"/>
              </a:ext>
            </a:extLst>
          </p:cNvPr>
          <p:cNvSpPr txBox="1"/>
          <p:nvPr/>
        </p:nvSpPr>
        <p:spPr>
          <a:xfrm>
            <a:off x="7486649" y="3009673"/>
            <a:ext cx="1795095" cy="523220"/>
          </a:xfrm>
          <a:prstGeom prst="rect">
            <a:avLst/>
          </a:prstGeom>
          <a:noFill/>
          <a:ln>
            <a:solidFill>
              <a:srgbClr val="FFC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prstClr val="black"/>
                </a:solidFill>
                <a:effectLst/>
                <a:uLnTx/>
                <a:uFillTx/>
                <a:latin typeface="Trebuchet MS" panose="020B0603020202020204"/>
                <a:ea typeface="+mn-ea"/>
                <a:cs typeface="+mn-cs"/>
              </a:rPr>
              <a:t>Vyvanse</a:t>
            </a:r>
          </a:p>
        </p:txBody>
      </p:sp>
      <p:cxnSp>
        <p:nvCxnSpPr>
          <p:cNvPr id="8" name="Straight Arrow Connector 7">
            <a:extLst>
              <a:ext uri="{FF2B5EF4-FFF2-40B4-BE49-F238E27FC236}">
                <a16:creationId xmlns:a16="http://schemas.microsoft.com/office/drawing/2014/main" id="{DB0FFF47-4549-464A-8AB0-9F8EA2647C23}"/>
              </a:ext>
            </a:extLst>
          </p:cNvPr>
          <p:cNvCxnSpPr/>
          <p:nvPr/>
        </p:nvCxnSpPr>
        <p:spPr>
          <a:xfrm flipH="1">
            <a:off x="2083777" y="1767254"/>
            <a:ext cx="742950" cy="9847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30FA85D-908A-4810-872E-36FD3B9198C7}"/>
              </a:ext>
            </a:extLst>
          </p:cNvPr>
          <p:cNvCxnSpPr>
            <a:cxnSpLocks/>
            <a:endCxn id="5" idx="0"/>
          </p:cNvCxnSpPr>
          <p:nvPr/>
        </p:nvCxnSpPr>
        <p:spPr>
          <a:xfrm>
            <a:off x="3663462" y="1723223"/>
            <a:ext cx="752474" cy="11898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AEEF0D83-A3CF-4ECA-B193-B5325DE9DE46}"/>
              </a:ext>
            </a:extLst>
          </p:cNvPr>
          <p:cNvCxnSpPr>
            <a:cxnSpLocks/>
            <a:stCxn id="3" idx="2"/>
            <a:endCxn id="6" idx="0"/>
          </p:cNvCxnSpPr>
          <p:nvPr/>
        </p:nvCxnSpPr>
        <p:spPr>
          <a:xfrm>
            <a:off x="8339505" y="1918679"/>
            <a:ext cx="44692" cy="10909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C5FDC2D-531F-4B3D-8104-C08DBA61A95F}"/>
              </a:ext>
            </a:extLst>
          </p:cNvPr>
          <p:cNvSpPr txBox="1"/>
          <p:nvPr/>
        </p:nvSpPr>
        <p:spPr>
          <a:xfrm>
            <a:off x="1732816" y="5008477"/>
            <a:ext cx="3248027" cy="954107"/>
          </a:xfrm>
          <a:prstGeom prst="rect">
            <a:avLst/>
          </a:prstGeom>
          <a:noFill/>
          <a:ln>
            <a:solidFill>
              <a:srgbClr val="7030A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prstClr val="black"/>
                </a:solidFill>
                <a:effectLst/>
                <a:uLnTx/>
                <a:uFillTx/>
                <a:latin typeface="Trebuchet MS" panose="020B0603020202020204"/>
                <a:ea typeface="+mn-ea"/>
                <a:cs typeface="+mn-cs"/>
              </a:rPr>
              <a:t>Atomoxetine (Strattera)</a:t>
            </a:r>
          </a:p>
        </p:txBody>
      </p:sp>
      <p:sp>
        <p:nvSpPr>
          <p:cNvPr id="14" name="TextBox 13">
            <a:extLst>
              <a:ext uri="{FF2B5EF4-FFF2-40B4-BE49-F238E27FC236}">
                <a16:creationId xmlns:a16="http://schemas.microsoft.com/office/drawing/2014/main" id="{F10EE1AC-8F8E-4311-BD3D-66DD9CB3D119}"/>
              </a:ext>
            </a:extLst>
          </p:cNvPr>
          <p:cNvSpPr txBox="1"/>
          <p:nvPr/>
        </p:nvSpPr>
        <p:spPr>
          <a:xfrm>
            <a:off x="6976697" y="5050986"/>
            <a:ext cx="2725616" cy="954107"/>
          </a:xfrm>
          <a:prstGeom prst="rect">
            <a:avLst/>
          </a:prstGeom>
          <a:noFill/>
          <a:ln>
            <a:solidFill>
              <a:srgbClr val="7030A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prstClr val="black"/>
                </a:solidFill>
                <a:effectLst/>
                <a:uLnTx/>
                <a:uFillTx/>
                <a:latin typeface="Trebuchet MS" panose="020B0603020202020204"/>
                <a:ea typeface="+mn-ea"/>
                <a:cs typeface="+mn-cs"/>
              </a:rPr>
              <a:t>Guanfacine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prstClr val="black"/>
                </a:solidFill>
                <a:effectLst/>
                <a:uLnTx/>
                <a:uFillTx/>
                <a:latin typeface="Trebuchet MS" panose="020B0603020202020204"/>
                <a:ea typeface="+mn-ea"/>
                <a:cs typeface="+mn-cs"/>
              </a:rPr>
              <a:t>(</a:t>
            </a:r>
            <a:r>
              <a:rPr kumimoji="0" lang="en-AU" sz="2800" b="0" i="0" u="none" strike="noStrike" kern="1200" cap="none" spc="0" normalizeH="0" baseline="0" noProof="0" dirty="0" err="1">
                <a:ln>
                  <a:noFill/>
                </a:ln>
                <a:solidFill>
                  <a:prstClr val="black"/>
                </a:solidFill>
                <a:effectLst/>
                <a:uLnTx/>
                <a:uFillTx/>
                <a:latin typeface="Trebuchet MS" panose="020B0603020202020204"/>
                <a:ea typeface="+mn-ea"/>
                <a:cs typeface="+mn-cs"/>
              </a:rPr>
              <a:t>Intuniv</a:t>
            </a:r>
            <a:r>
              <a:rPr kumimoji="0" lang="en-AU" sz="2800" b="0" i="0" u="none" strike="noStrike" kern="1200" cap="none" spc="0" normalizeH="0" baseline="0" noProof="0" dirty="0">
                <a:ln>
                  <a:noFill/>
                </a:ln>
                <a:solidFill>
                  <a:prstClr val="black"/>
                </a:solidFill>
                <a:effectLst/>
                <a:uLnTx/>
                <a:uFillTx/>
                <a:latin typeface="Trebuchet MS" panose="020B0603020202020204"/>
                <a:ea typeface="+mn-ea"/>
                <a:cs typeface="+mn-cs"/>
              </a:rPr>
              <a:t>)</a:t>
            </a:r>
          </a:p>
        </p:txBody>
      </p:sp>
      <p:sp>
        <p:nvSpPr>
          <p:cNvPr id="7" name="TextBox 6">
            <a:extLst>
              <a:ext uri="{FF2B5EF4-FFF2-40B4-BE49-F238E27FC236}">
                <a16:creationId xmlns:a16="http://schemas.microsoft.com/office/drawing/2014/main" id="{1DE5B802-6FCD-450B-910D-07D3EB29A71A}"/>
              </a:ext>
            </a:extLst>
          </p:cNvPr>
          <p:cNvSpPr txBox="1"/>
          <p:nvPr/>
        </p:nvSpPr>
        <p:spPr>
          <a:xfrm>
            <a:off x="567104" y="430823"/>
            <a:ext cx="349054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prstClr val="black"/>
                </a:solidFill>
                <a:effectLst/>
                <a:uLnTx/>
                <a:uFillTx/>
                <a:latin typeface="Trebuchet MS" panose="020B0603020202020204"/>
                <a:ea typeface="+mn-ea"/>
                <a:cs typeface="+mn-cs"/>
              </a:rPr>
              <a:t>STIMULANTS</a:t>
            </a:r>
          </a:p>
        </p:txBody>
      </p:sp>
      <p:sp>
        <p:nvSpPr>
          <p:cNvPr id="15" name="TextBox 14">
            <a:extLst>
              <a:ext uri="{FF2B5EF4-FFF2-40B4-BE49-F238E27FC236}">
                <a16:creationId xmlns:a16="http://schemas.microsoft.com/office/drawing/2014/main" id="{F8A20B66-02EE-4383-AC43-C06D73FD7776}"/>
              </a:ext>
            </a:extLst>
          </p:cNvPr>
          <p:cNvSpPr txBox="1"/>
          <p:nvPr/>
        </p:nvSpPr>
        <p:spPr>
          <a:xfrm>
            <a:off x="602273" y="4199655"/>
            <a:ext cx="3490546"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800" b="0" i="0" u="none" strike="noStrike" kern="1200" cap="none" spc="0" normalizeH="0" baseline="0" noProof="0" dirty="0">
                <a:ln>
                  <a:noFill/>
                </a:ln>
                <a:solidFill>
                  <a:prstClr val="black"/>
                </a:solidFill>
                <a:effectLst/>
                <a:uLnTx/>
                <a:uFillTx/>
                <a:latin typeface="Trebuchet MS" panose="020B0603020202020204"/>
                <a:ea typeface="+mn-ea"/>
                <a:cs typeface="+mn-cs"/>
              </a:rPr>
              <a:t>NON- STIMULANTS</a:t>
            </a:r>
          </a:p>
        </p:txBody>
      </p:sp>
    </p:spTree>
    <p:extLst>
      <p:ext uri="{BB962C8B-B14F-4D97-AF65-F5344CB8AC3E}">
        <p14:creationId xmlns:p14="http://schemas.microsoft.com/office/powerpoint/2010/main" val="3704484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aph with blue lines and black dots&#10;&#10;AI-generated content may be incorrect.">
            <a:extLst>
              <a:ext uri="{FF2B5EF4-FFF2-40B4-BE49-F238E27FC236}">
                <a16:creationId xmlns:a16="http://schemas.microsoft.com/office/drawing/2014/main" id="{1C185A98-EB8D-20D8-516F-205794F0BFB9}"/>
              </a:ext>
            </a:extLst>
          </p:cNvPr>
          <p:cNvPicPr>
            <a:picLocks noChangeAspect="1"/>
          </p:cNvPicPr>
          <p:nvPr/>
        </p:nvPicPr>
        <p:blipFill>
          <a:blip r:embed="rId2"/>
          <a:srcRect t="5216"/>
          <a:stretch>
            <a:fillRect/>
          </a:stretch>
        </p:blipFill>
        <p:spPr>
          <a:xfrm>
            <a:off x="322048" y="-1"/>
            <a:ext cx="4551305" cy="3429000"/>
          </a:xfrm>
          <a:custGeom>
            <a:avLst/>
            <a:gdLst/>
            <a:ahLst/>
            <a:cxnLst/>
            <a:rect l="l" t="t" r="r" b="b"/>
            <a:pathLst>
              <a:path w="4551305" h="3429000">
                <a:moveTo>
                  <a:pt x="509916" y="0"/>
                </a:moveTo>
                <a:lnTo>
                  <a:pt x="4551305" y="0"/>
                </a:lnTo>
                <a:lnTo>
                  <a:pt x="4551305" y="1"/>
                </a:lnTo>
                <a:lnTo>
                  <a:pt x="3693885" y="1"/>
                </a:lnTo>
                <a:lnTo>
                  <a:pt x="3181696" y="3429000"/>
                </a:lnTo>
                <a:lnTo>
                  <a:pt x="0" y="3429000"/>
                </a:lnTo>
                <a:close/>
              </a:path>
            </a:pathLst>
          </a:custGeom>
        </p:spPr>
      </p:pic>
      <p:sp>
        <p:nvSpPr>
          <p:cNvPr id="2" name="Title 1">
            <a:extLst>
              <a:ext uri="{FF2B5EF4-FFF2-40B4-BE49-F238E27FC236}">
                <a16:creationId xmlns:a16="http://schemas.microsoft.com/office/drawing/2014/main" id="{194C77FE-6589-CEA6-C4EE-5D436991319E}"/>
              </a:ext>
            </a:extLst>
          </p:cNvPr>
          <p:cNvSpPr>
            <a:spLocks noGrp="1"/>
          </p:cNvSpPr>
          <p:nvPr>
            <p:ph type="title"/>
          </p:nvPr>
        </p:nvSpPr>
        <p:spPr>
          <a:xfrm>
            <a:off x="4159225" y="609600"/>
            <a:ext cx="5114776" cy="1320800"/>
          </a:xfrm>
        </p:spPr>
        <p:txBody>
          <a:bodyPr>
            <a:normAutofit/>
          </a:bodyPr>
          <a:lstStyle/>
          <a:p>
            <a:r>
              <a:rPr lang="en-AU" dirty="0"/>
              <a:t>Stimulants</a:t>
            </a:r>
          </a:p>
        </p:txBody>
      </p:sp>
      <p:pic>
        <p:nvPicPr>
          <p:cNvPr id="7" name="Picture 6" descr="A graph with blue lines&#10;&#10;AI-generated content may be incorrect.">
            <a:extLst>
              <a:ext uri="{FF2B5EF4-FFF2-40B4-BE49-F238E27FC236}">
                <a16:creationId xmlns:a16="http://schemas.microsoft.com/office/drawing/2014/main" id="{C3F3E200-FA2D-392A-C105-0E2FC7454D94}"/>
              </a:ext>
            </a:extLst>
          </p:cNvPr>
          <p:cNvPicPr>
            <a:picLocks noChangeAspect="1"/>
          </p:cNvPicPr>
          <p:nvPr/>
        </p:nvPicPr>
        <p:blipFill>
          <a:blip r:embed="rId3">
            <a:extLst>
              <a:ext uri="{28A0092B-C50C-407E-A947-70E740481C1C}">
                <a14:useLocalDpi xmlns:a14="http://schemas.microsoft.com/office/drawing/2010/main" val="0"/>
              </a:ext>
            </a:extLst>
          </a:blip>
          <a:srcRect t="3726" r="-1" b="-1"/>
          <a:stretch>
            <a:fillRect/>
          </a:stretch>
        </p:blipFill>
        <p:spPr>
          <a:xfrm>
            <a:off x="-10633" y="3428999"/>
            <a:ext cx="3514376" cy="3429001"/>
          </a:xfrm>
          <a:custGeom>
            <a:avLst/>
            <a:gdLst/>
            <a:ahLst/>
            <a:cxnLst/>
            <a:rect l="l" t="t" r="r" b="b"/>
            <a:pathLst>
              <a:path w="3514376" h="3429001">
                <a:moveTo>
                  <a:pt x="332680" y="0"/>
                </a:moveTo>
                <a:lnTo>
                  <a:pt x="3514376" y="0"/>
                </a:lnTo>
                <a:lnTo>
                  <a:pt x="3002186" y="3429001"/>
                </a:lnTo>
                <a:lnTo>
                  <a:pt x="0" y="3429001"/>
                </a:lnTo>
                <a:lnTo>
                  <a:pt x="0" y="2237155"/>
                </a:lnTo>
                <a:close/>
              </a:path>
            </a:pathLst>
          </a:custGeom>
        </p:spPr>
      </p:pic>
      <p:cxnSp>
        <p:nvCxnSpPr>
          <p:cNvPr id="12" name="Straight Connector 11">
            <a:extLst>
              <a:ext uri="{FF2B5EF4-FFF2-40B4-BE49-F238E27FC236}">
                <a16:creationId xmlns:a16="http://schemas.microsoft.com/office/drawing/2014/main" id="{B31FD3CE-CE0A-4FD9-967C-4D340CA3788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2012" y="3428999"/>
            <a:ext cx="325116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Isosceles Triangle 30">
            <a:extLst>
              <a:ext uri="{FF2B5EF4-FFF2-40B4-BE49-F238E27FC236}">
                <a16:creationId xmlns:a16="http://schemas.microsoft.com/office/drawing/2014/main" id="{0663EB55-934F-42EF-80DE-098647DE7A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Content Placeholder 2">
            <a:extLst>
              <a:ext uri="{FF2B5EF4-FFF2-40B4-BE49-F238E27FC236}">
                <a16:creationId xmlns:a16="http://schemas.microsoft.com/office/drawing/2014/main" id="{E146AD11-470E-098C-52D1-7F28B570FFDC}"/>
              </a:ext>
            </a:extLst>
          </p:cNvPr>
          <p:cNvSpPr>
            <a:spLocks noGrp="1"/>
          </p:cNvSpPr>
          <p:nvPr>
            <p:ph idx="1"/>
          </p:nvPr>
        </p:nvSpPr>
        <p:spPr>
          <a:xfrm>
            <a:off x="4159225" y="1505245"/>
            <a:ext cx="5114776" cy="4536118"/>
          </a:xfrm>
        </p:spPr>
        <p:txBody>
          <a:bodyPr>
            <a:normAutofit/>
          </a:bodyPr>
          <a:lstStyle/>
          <a:p>
            <a:pPr>
              <a:lnSpc>
                <a:spcPct val="90000"/>
              </a:lnSpc>
            </a:pPr>
            <a:r>
              <a:rPr lang="en-AU" sz="1500" dirty="0"/>
              <a:t>MOA: noradrenaline reuptake inhibitors and releasers</a:t>
            </a:r>
          </a:p>
          <a:p>
            <a:pPr>
              <a:lnSpc>
                <a:spcPct val="90000"/>
              </a:lnSpc>
            </a:pPr>
            <a:r>
              <a:rPr lang="en-AU" sz="1500" dirty="0"/>
              <a:t>Considerations: cardiac risk factors </a:t>
            </a:r>
            <a:r>
              <a:rPr lang="en-AU" sz="1500" dirty="0" err="1"/>
              <a:t>eg</a:t>
            </a:r>
            <a:r>
              <a:rPr lang="en-AU" sz="1500" dirty="0"/>
              <a:t> congenital heart disease </a:t>
            </a:r>
            <a:r>
              <a:rPr lang="en-AU" sz="1500" dirty="0">
                <a:sym typeface="Wingdings" panose="05000000000000000000" pitchFamily="2" charset="2"/>
              </a:rPr>
              <a:t></a:t>
            </a:r>
            <a:r>
              <a:rPr lang="en-AU" sz="1500" dirty="0"/>
              <a:t> ECG and cardiology advice </a:t>
            </a:r>
          </a:p>
          <a:p>
            <a:pPr>
              <a:lnSpc>
                <a:spcPct val="90000"/>
              </a:lnSpc>
            </a:pPr>
            <a:r>
              <a:rPr lang="en-AU" sz="1500" dirty="0"/>
              <a:t>Start low and titrate up as tolerated/required </a:t>
            </a:r>
          </a:p>
          <a:p>
            <a:pPr>
              <a:lnSpc>
                <a:spcPct val="90000"/>
              </a:lnSpc>
            </a:pPr>
            <a:r>
              <a:rPr lang="en-AU" sz="1500" dirty="0"/>
              <a:t>Do not require tapering to cease</a:t>
            </a:r>
          </a:p>
          <a:p>
            <a:pPr>
              <a:lnSpc>
                <a:spcPct val="90000"/>
              </a:lnSpc>
            </a:pPr>
            <a:r>
              <a:rPr lang="en-AU" sz="1500" dirty="0"/>
              <a:t>Usually ~1mg/kg/day</a:t>
            </a:r>
          </a:p>
          <a:p>
            <a:pPr marL="0" indent="0">
              <a:lnSpc>
                <a:spcPct val="90000"/>
              </a:lnSpc>
              <a:buNone/>
            </a:pPr>
            <a:endParaRPr lang="en-AU" sz="1500" dirty="0"/>
          </a:p>
          <a:p>
            <a:pPr marL="0" indent="0">
              <a:lnSpc>
                <a:spcPct val="90000"/>
              </a:lnSpc>
              <a:buNone/>
            </a:pPr>
            <a:r>
              <a:rPr lang="en-AU" sz="1500" dirty="0"/>
              <a:t>Side effects: </a:t>
            </a:r>
          </a:p>
          <a:p>
            <a:pPr>
              <a:lnSpc>
                <a:spcPct val="90000"/>
              </a:lnSpc>
            </a:pPr>
            <a:r>
              <a:rPr lang="en-AU" sz="1500" dirty="0"/>
              <a:t>Appetite suppression</a:t>
            </a:r>
          </a:p>
          <a:p>
            <a:pPr>
              <a:lnSpc>
                <a:spcPct val="90000"/>
              </a:lnSpc>
            </a:pPr>
            <a:r>
              <a:rPr lang="en-AU" sz="1500" dirty="0"/>
              <a:t>Weight loss/stagnation</a:t>
            </a:r>
          </a:p>
          <a:p>
            <a:pPr>
              <a:lnSpc>
                <a:spcPct val="90000"/>
              </a:lnSpc>
            </a:pPr>
            <a:r>
              <a:rPr lang="en-AU" sz="1500" dirty="0"/>
              <a:t>Sleep disturbance</a:t>
            </a:r>
          </a:p>
          <a:p>
            <a:pPr>
              <a:lnSpc>
                <a:spcPct val="90000"/>
              </a:lnSpc>
            </a:pPr>
            <a:r>
              <a:rPr lang="en-AU" sz="1500" dirty="0"/>
              <a:t>Wearing off effects </a:t>
            </a:r>
          </a:p>
          <a:p>
            <a:pPr>
              <a:lnSpc>
                <a:spcPct val="90000"/>
              </a:lnSpc>
            </a:pPr>
            <a:r>
              <a:rPr lang="en-AU" sz="1500" dirty="0"/>
              <a:t>Anxiety </a:t>
            </a:r>
          </a:p>
        </p:txBody>
      </p:sp>
    </p:spTree>
    <p:extLst>
      <p:ext uri="{BB962C8B-B14F-4D97-AF65-F5344CB8AC3E}">
        <p14:creationId xmlns:p14="http://schemas.microsoft.com/office/powerpoint/2010/main" val="257217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6BF45-7009-CE20-7F18-44C4836D1014}"/>
              </a:ext>
            </a:extLst>
          </p:cNvPr>
          <p:cNvSpPr>
            <a:spLocks noGrp="1"/>
          </p:cNvSpPr>
          <p:nvPr>
            <p:ph type="ctrTitle"/>
          </p:nvPr>
        </p:nvSpPr>
        <p:spPr/>
        <p:txBody>
          <a:bodyPr/>
          <a:lstStyle/>
          <a:p>
            <a:r>
              <a:rPr lang="en-AU" dirty="0"/>
              <a:t>ADHD and Behaviour</a:t>
            </a:r>
          </a:p>
        </p:txBody>
      </p:sp>
      <p:sp>
        <p:nvSpPr>
          <p:cNvPr id="3" name="Subtitle 2">
            <a:extLst>
              <a:ext uri="{FF2B5EF4-FFF2-40B4-BE49-F238E27FC236}">
                <a16:creationId xmlns:a16="http://schemas.microsoft.com/office/drawing/2014/main" id="{5F5FAF60-54C7-DE72-E788-4375C5FCE08E}"/>
              </a:ext>
            </a:extLst>
          </p:cNvPr>
          <p:cNvSpPr>
            <a:spLocks noGrp="1"/>
          </p:cNvSpPr>
          <p:nvPr>
            <p:ph type="subTitle" idx="1"/>
          </p:nvPr>
        </p:nvSpPr>
        <p:spPr/>
        <p:txBody>
          <a:bodyPr>
            <a:normAutofit lnSpcReduction="10000"/>
          </a:bodyPr>
          <a:lstStyle/>
          <a:p>
            <a:r>
              <a:rPr lang="en-AU" dirty="0"/>
              <a:t>Dr Lauren Rolley</a:t>
            </a:r>
          </a:p>
          <a:p>
            <a:r>
              <a:rPr lang="en-AU" dirty="0"/>
              <a:t>Paediatrician, Ipswich Hospital</a:t>
            </a:r>
          </a:p>
          <a:p>
            <a:r>
              <a:rPr lang="en-AU" dirty="0"/>
              <a:t>Lauren.rolley@health.qld.gov.au</a:t>
            </a:r>
          </a:p>
        </p:txBody>
      </p:sp>
    </p:spTree>
    <p:extLst>
      <p:ext uri="{BB962C8B-B14F-4D97-AF65-F5344CB8AC3E}">
        <p14:creationId xmlns:p14="http://schemas.microsoft.com/office/powerpoint/2010/main" val="3795554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AC59A-D912-8E49-893F-D4000C5932CF}"/>
              </a:ext>
            </a:extLst>
          </p:cNvPr>
          <p:cNvSpPr>
            <a:spLocks noGrp="1"/>
          </p:cNvSpPr>
          <p:nvPr>
            <p:ph type="title"/>
          </p:nvPr>
        </p:nvSpPr>
        <p:spPr/>
        <p:txBody>
          <a:bodyPr/>
          <a:lstStyle/>
          <a:p>
            <a:r>
              <a:rPr lang="en-US" dirty="0"/>
              <a:t>Stimulant pitfalls </a:t>
            </a:r>
          </a:p>
        </p:txBody>
      </p:sp>
      <p:sp>
        <p:nvSpPr>
          <p:cNvPr id="3" name="Content Placeholder 2">
            <a:extLst>
              <a:ext uri="{FF2B5EF4-FFF2-40B4-BE49-F238E27FC236}">
                <a16:creationId xmlns:a16="http://schemas.microsoft.com/office/drawing/2014/main" id="{496F3C36-6F58-8146-B490-2F3AB501B4E9}"/>
              </a:ext>
            </a:extLst>
          </p:cNvPr>
          <p:cNvSpPr>
            <a:spLocks noGrp="1"/>
          </p:cNvSpPr>
          <p:nvPr>
            <p:ph idx="1"/>
          </p:nvPr>
        </p:nvSpPr>
        <p:spPr/>
        <p:txBody>
          <a:bodyPr/>
          <a:lstStyle/>
          <a:p>
            <a:r>
              <a:rPr lang="en-US" dirty="0"/>
              <a:t>Modest improvement </a:t>
            </a:r>
          </a:p>
          <a:p>
            <a:r>
              <a:rPr lang="en-US" dirty="0"/>
              <a:t>Not all weight loss is due to stimulants</a:t>
            </a:r>
          </a:p>
          <a:p>
            <a:r>
              <a:rPr lang="en-US" dirty="0"/>
              <a:t>Not all inattention/hyperactivity is due to ADHD </a:t>
            </a:r>
          </a:p>
          <a:p>
            <a:r>
              <a:rPr lang="en-US" dirty="0"/>
              <a:t>Parents reporting no improvement</a:t>
            </a:r>
          </a:p>
          <a:p>
            <a:r>
              <a:rPr lang="en-US" dirty="0"/>
              <a:t>Diversion</a:t>
            </a:r>
          </a:p>
        </p:txBody>
      </p:sp>
    </p:spTree>
    <p:extLst>
      <p:ext uri="{BB962C8B-B14F-4D97-AF65-F5344CB8AC3E}">
        <p14:creationId xmlns:p14="http://schemas.microsoft.com/office/powerpoint/2010/main" val="3803611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9E1DA-D6AF-6711-A895-42F49035B750}"/>
              </a:ext>
            </a:extLst>
          </p:cNvPr>
          <p:cNvSpPr>
            <a:spLocks noGrp="1"/>
          </p:cNvSpPr>
          <p:nvPr>
            <p:ph type="title"/>
          </p:nvPr>
        </p:nvSpPr>
        <p:spPr/>
        <p:txBody>
          <a:bodyPr/>
          <a:lstStyle/>
          <a:p>
            <a:r>
              <a:rPr lang="en-AU" dirty="0"/>
              <a:t>Second-line agents </a:t>
            </a:r>
          </a:p>
        </p:txBody>
      </p:sp>
      <p:sp>
        <p:nvSpPr>
          <p:cNvPr id="3" name="Content Placeholder 2">
            <a:extLst>
              <a:ext uri="{FF2B5EF4-FFF2-40B4-BE49-F238E27FC236}">
                <a16:creationId xmlns:a16="http://schemas.microsoft.com/office/drawing/2014/main" id="{2885E8DF-6CE3-296A-785A-8D3F4DAC074C}"/>
              </a:ext>
            </a:extLst>
          </p:cNvPr>
          <p:cNvSpPr>
            <a:spLocks noGrp="1"/>
          </p:cNvSpPr>
          <p:nvPr>
            <p:ph idx="1"/>
          </p:nvPr>
        </p:nvSpPr>
        <p:spPr/>
        <p:txBody>
          <a:bodyPr>
            <a:normAutofit fontScale="92500" lnSpcReduction="20000"/>
          </a:bodyPr>
          <a:lstStyle/>
          <a:p>
            <a:r>
              <a:rPr lang="en-AU" dirty="0"/>
              <a:t>Guanfacine (</a:t>
            </a:r>
            <a:r>
              <a:rPr lang="en-AU" dirty="0" err="1"/>
              <a:t>Intuniv</a:t>
            </a:r>
            <a:r>
              <a:rPr lang="en-AU" dirty="0"/>
              <a:t>) </a:t>
            </a:r>
          </a:p>
          <a:p>
            <a:pPr lvl="1"/>
            <a:r>
              <a:rPr lang="en-AU" dirty="0"/>
              <a:t>Noradrenaline receptor antagonist, CNS alpha 2A agonist </a:t>
            </a:r>
          </a:p>
          <a:p>
            <a:pPr lvl="1"/>
            <a:r>
              <a:rPr lang="en-AU" dirty="0"/>
              <a:t>Side effects: sedation, hypotension, abdominal pain, nausea  </a:t>
            </a:r>
          </a:p>
          <a:p>
            <a:pPr lvl="1"/>
            <a:r>
              <a:rPr lang="en-AU" dirty="0"/>
              <a:t>Wean up/down</a:t>
            </a:r>
          </a:p>
          <a:p>
            <a:pPr lvl="1"/>
            <a:r>
              <a:rPr lang="en-AU" dirty="0"/>
              <a:t>Not given with clonidine </a:t>
            </a:r>
          </a:p>
          <a:p>
            <a:endParaRPr lang="en-AU" dirty="0"/>
          </a:p>
          <a:p>
            <a:endParaRPr lang="en-AU" dirty="0"/>
          </a:p>
          <a:p>
            <a:r>
              <a:rPr lang="en-AU" dirty="0"/>
              <a:t>Atomoxetine (Strattera)</a:t>
            </a:r>
          </a:p>
          <a:p>
            <a:pPr lvl="1"/>
            <a:r>
              <a:rPr lang="en-AU" dirty="0"/>
              <a:t>Noradrenaline reuptake inhibitor </a:t>
            </a:r>
          </a:p>
          <a:p>
            <a:pPr lvl="1"/>
            <a:r>
              <a:rPr lang="en-AU" dirty="0"/>
              <a:t>Takes 8-12 weeks for full effect </a:t>
            </a:r>
          </a:p>
          <a:p>
            <a:pPr lvl="1"/>
            <a:r>
              <a:rPr lang="en-AU" dirty="0"/>
              <a:t>Not commonly used </a:t>
            </a:r>
          </a:p>
          <a:p>
            <a:pPr lvl="1"/>
            <a:r>
              <a:rPr lang="en-AU" dirty="0"/>
              <a:t>Side effects: fatigue, headache, nausea, vomiting, abdominal pain, suicidal ideation</a:t>
            </a:r>
          </a:p>
        </p:txBody>
      </p:sp>
    </p:spTree>
    <p:extLst>
      <p:ext uri="{BB962C8B-B14F-4D97-AF65-F5344CB8AC3E}">
        <p14:creationId xmlns:p14="http://schemas.microsoft.com/office/powerpoint/2010/main" val="42934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10E0-8DC7-94C2-5851-EAB104E60AEF}"/>
              </a:ext>
            </a:extLst>
          </p:cNvPr>
          <p:cNvSpPr>
            <a:spLocks noGrp="1"/>
          </p:cNvSpPr>
          <p:nvPr>
            <p:ph type="title"/>
          </p:nvPr>
        </p:nvSpPr>
        <p:spPr/>
        <p:txBody>
          <a:bodyPr/>
          <a:lstStyle/>
          <a:p>
            <a:r>
              <a:rPr lang="en-AU" dirty="0"/>
              <a:t>Follow up 	</a:t>
            </a:r>
          </a:p>
        </p:txBody>
      </p:sp>
      <p:sp>
        <p:nvSpPr>
          <p:cNvPr id="3" name="Content Placeholder 2">
            <a:extLst>
              <a:ext uri="{FF2B5EF4-FFF2-40B4-BE49-F238E27FC236}">
                <a16:creationId xmlns:a16="http://schemas.microsoft.com/office/drawing/2014/main" id="{B2F93FE4-A4F5-D39C-E97E-22C6F8CD22EC}"/>
              </a:ext>
            </a:extLst>
          </p:cNvPr>
          <p:cNvSpPr>
            <a:spLocks noGrp="1"/>
          </p:cNvSpPr>
          <p:nvPr>
            <p:ph idx="1"/>
          </p:nvPr>
        </p:nvSpPr>
        <p:spPr/>
        <p:txBody>
          <a:bodyPr/>
          <a:lstStyle/>
          <a:p>
            <a:r>
              <a:rPr lang="en-AU" dirty="0"/>
              <a:t>Check BP and HR </a:t>
            </a:r>
          </a:p>
          <a:p>
            <a:r>
              <a:rPr lang="en-AU" dirty="0"/>
              <a:t>Check growth</a:t>
            </a:r>
          </a:p>
          <a:p>
            <a:r>
              <a:rPr lang="en-AU" dirty="0"/>
              <a:t>Tell them to eat breakfast </a:t>
            </a:r>
          </a:p>
          <a:p>
            <a:r>
              <a:rPr lang="en-AU" dirty="0"/>
              <a:t>Check adherence </a:t>
            </a:r>
          </a:p>
          <a:p>
            <a:r>
              <a:rPr lang="en-AU" dirty="0"/>
              <a:t>Monitor for side effects </a:t>
            </a:r>
          </a:p>
          <a:p>
            <a:r>
              <a:rPr lang="en-AU" dirty="0"/>
              <a:t>Monitor efficacy (attention, hyperactivity, impulsivity, academic progress), consider repeating Vanderbilt on medication</a:t>
            </a:r>
          </a:p>
        </p:txBody>
      </p:sp>
    </p:spTree>
    <p:extLst>
      <p:ext uri="{BB962C8B-B14F-4D97-AF65-F5344CB8AC3E}">
        <p14:creationId xmlns:p14="http://schemas.microsoft.com/office/powerpoint/2010/main" val="28900752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BB16D-6A80-01B8-834F-7D1AEEDDA4EF}"/>
              </a:ext>
            </a:extLst>
          </p:cNvPr>
          <p:cNvSpPr>
            <a:spLocks noGrp="1"/>
          </p:cNvSpPr>
          <p:nvPr>
            <p:ph type="title"/>
          </p:nvPr>
        </p:nvSpPr>
        <p:spPr/>
        <p:txBody>
          <a:bodyPr/>
          <a:lstStyle/>
          <a:p>
            <a:r>
              <a:rPr lang="en-AU" dirty="0"/>
              <a:t>West Moreton Paediatric Service </a:t>
            </a:r>
          </a:p>
        </p:txBody>
      </p:sp>
      <p:sp>
        <p:nvSpPr>
          <p:cNvPr id="3" name="Content Placeholder 2">
            <a:extLst>
              <a:ext uri="{FF2B5EF4-FFF2-40B4-BE49-F238E27FC236}">
                <a16:creationId xmlns:a16="http://schemas.microsoft.com/office/drawing/2014/main" id="{44E4B2A8-14A4-7FC6-B56E-EBB58EDC2B46}"/>
              </a:ext>
            </a:extLst>
          </p:cNvPr>
          <p:cNvSpPr>
            <a:spLocks noGrp="1"/>
          </p:cNvSpPr>
          <p:nvPr>
            <p:ph idx="1"/>
          </p:nvPr>
        </p:nvSpPr>
        <p:spPr/>
        <p:txBody>
          <a:bodyPr/>
          <a:lstStyle/>
          <a:p>
            <a:r>
              <a:rPr lang="en-AU" dirty="0"/>
              <a:t>Audit </a:t>
            </a:r>
          </a:p>
        </p:txBody>
      </p:sp>
    </p:spTree>
    <p:extLst>
      <p:ext uri="{BB962C8B-B14F-4D97-AF65-F5344CB8AC3E}">
        <p14:creationId xmlns:p14="http://schemas.microsoft.com/office/powerpoint/2010/main" val="6540837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EEBF6-2115-8E44-2B76-46549D3A680F}"/>
              </a:ext>
            </a:extLst>
          </p:cNvPr>
          <p:cNvSpPr>
            <a:spLocks noGrp="1"/>
          </p:cNvSpPr>
          <p:nvPr>
            <p:ph type="title"/>
          </p:nvPr>
        </p:nvSpPr>
        <p:spPr/>
        <p:txBody>
          <a:bodyPr/>
          <a:lstStyle/>
          <a:p>
            <a:r>
              <a:rPr lang="en-AU" dirty="0"/>
              <a:t>West Moreton Paediatric Service </a:t>
            </a:r>
          </a:p>
        </p:txBody>
      </p:sp>
      <p:sp>
        <p:nvSpPr>
          <p:cNvPr id="3" name="Content Placeholder 2">
            <a:extLst>
              <a:ext uri="{FF2B5EF4-FFF2-40B4-BE49-F238E27FC236}">
                <a16:creationId xmlns:a16="http://schemas.microsoft.com/office/drawing/2014/main" id="{C15253EC-4E21-B21E-B012-4F217345F5F8}"/>
              </a:ext>
            </a:extLst>
          </p:cNvPr>
          <p:cNvSpPr>
            <a:spLocks noGrp="1"/>
          </p:cNvSpPr>
          <p:nvPr>
            <p:ph idx="1"/>
          </p:nvPr>
        </p:nvSpPr>
        <p:spPr/>
        <p:txBody>
          <a:bodyPr/>
          <a:lstStyle/>
          <a:p>
            <a:r>
              <a:rPr lang="en-AU" dirty="0"/>
              <a:t>Requests for advice </a:t>
            </a:r>
          </a:p>
        </p:txBody>
      </p:sp>
    </p:spTree>
    <p:extLst>
      <p:ext uri="{BB962C8B-B14F-4D97-AF65-F5344CB8AC3E}">
        <p14:creationId xmlns:p14="http://schemas.microsoft.com/office/powerpoint/2010/main" val="64297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F20EB-9BF7-FA0E-EA2D-A1C7E19E1149}"/>
              </a:ext>
            </a:extLst>
          </p:cNvPr>
          <p:cNvSpPr>
            <a:spLocks noGrp="1"/>
          </p:cNvSpPr>
          <p:nvPr>
            <p:ph type="title"/>
          </p:nvPr>
        </p:nvSpPr>
        <p:spPr/>
        <p:txBody>
          <a:bodyPr/>
          <a:lstStyle/>
          <a:p>
            <a:r>
              <a:rPr lang="en-AU" dirty="0"/>
              <a:t>West Moreton Paediatric Service </a:t>
            </a:r>
          </a:p>
        </p:txBody>
      </p:sp>
      <p:sp>
        <p:nvSpPr>
          <p:cNvPr id="3" name="Content Placeholder 2">
            <a:extLst>
              <a:ext uri="{FF2B5EF4-FFF2-40B4-BE49-F238E27FC236}">
                <a16:creationId xmlns:a16="http://schemas.microsoft.com/office/drawing/2014/main" id="{F38C9F97-1145-64B1-4339-A05597C3DDB3}"/>
              </a:ext>
            </a:extLst>
          </p:cNvPr>
          <p:cNvSpPr>
            <a:spLocks noGrp="1"/>
          </p:cNvSpPr>
          <p:nvPr>
            <p:ph idx="1"/>
          </p:nvPr>
        </p:nvSpPr>
        <p:spPr/>
        <p:txBody>
          <a:bodyPr/>
          <a:lstStyle/>
          <a:p>
            <a:r>
              <a:rPr lang="en-AU" dirty="0"/>
              <a:t>Shared care pathway </a:t>
            </a:r>
          </a:p>
        </p:txBody>
      </p:sp>
    </p:spTree>
    <p:extLst>
      <p:ext uri="{BB962C8B-B14F-4D97-AF65-F5344CB8AC3E}">
        <p14:creationId xmlns:p14="http://schemas.microsoft.com/office/powerpoint/2010/main" val="10370845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19" name="Rectangle 4118">
            <a:extLst>
              <a:ext uri="{FF2B5EF4-FFF2-40B4-BE49-F238E27FC236}">
                <a16:creationId xmlns:a16="http://schemas.microsoft.com/office/drawing/2014/main" id="{29FD90D9-0777-4927-90C9-E837E6773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114" name="Picture 18" descr="No-Drama Discipline: The Whole-Brain ...">
            <a:extLst>
              <a:ext uri="{FF2B5EF4-FFF2-40B4-BE49-F238E27FC236}">
                <a16:creationId xmlns:a16="http://schemas.microsoft.com/office/drawing/2014/main" id="{576EC7F3-55D5-4856-2D0E-6EE78C2675B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10117" y="612144"/>
            <a:ext cx="2087230" cy="3217333"/>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The Explosive Child [Sixth Edition]: A ...">
            <a:extLst>
              <a:ext uri="{FF2B5EF4-FFF2-40B4-BE49-F238E27FC236}">
                <a16:creationId xmlns:a16="http://schemas.microsoft.com/office/drawing/2014/main" id="{78D9E104-9B82-B12A-7B52-84535AE8DAA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23920" y="637831"/>
            <a:ext cx="2133231" cy="321733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iblings Without Rivalry by Adele Faber ...">
            <a:extLst>
              <a:ext uri="{FF2B5EF4-FFF2-40B4-BE49-F238E27FC236}">
                <a16:creationId xmlns:a16="http://schemas.microsoft.com/office/drawing/2014/main" id="{9B19982E-BA25-E323-3F9B-35DF2E161DA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785433" y="637830"/>
            <a:ext cx="2094738" cy="3217333"/>
          </a:xfrm>
          <a:prstGeom prst="rect">
            <a:avLst/>
          </a:prstGeom>
          <a:noFill/>
          <a:extLst>
            <a:ext uri="{909E8E84-426E-40DD-AFC4-6F175D3DCCD1}">
              <a14:hiddenFill xmlns:a14="http://schemas.microsoft.com/office/drawing/2010/main">
                <a:solidFill>
                  <a:srgbClr val="FFFFFF"/>
                </a:solidFill>
              </a14:hiddenFill>
            </a:ext>
          </a:extLst>
        </p:spPr>
      </p:pic>
      <p:sp>
        <p:nvSpPr>
          <p:cNvPr id="4121" name="Parallelogram 4120">
            <a:extLst>
              <a:ext uri="{FF2B5EF4-FFF2-40B4-BE49-F238E27FC236}">
                <a16:creationId xmlns:a16="http://schemas.microsoft.com/office/drawing/2014/main" id="{F92D073F-0FE7-41B7-ADCD-5CE16DEEE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062" y="4181364"/>
            <a:ext cx="11519876" cy="2177879"/>
          </a:xfrm>
          <a:prstGeom prst="parallelogram">
            <a:avLst>
              <a:gd name="adj" fmla="val 29000"/>
            </a:avLst>
          </a:prstGeom>
          <a:solidFill>
            <a:schemeClr val="tx1">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7F94B1B8-189E-45EF-20A0-B32C89ECE20D}"/>
              </a:ext>
            </a:extLst>
          </p:cNvPr>
          <p:cNvSpPr>
            <a:spLocks noGrp="1"/>
          </p:cNvSpPr>
          <p:nvPr>
            <p:ph type="title"/>
          </p:nvPr>
        </p:nvSpPr>
        <p:spPr>
          <a:xfrm>
            <a:off x="1086338" y="4441621"/>
            <a:ext cx="4626707" cy="1562517"/>
          </a:xfrm>
        </p:spPr>
        <p:txBody>
          <a:bodyPr anchor="ctr">
            <a:normAutofit/>
          </a:bodyPr>
          <a:lstStyle/>
          <a:p>
            <a:r>
              <a:rPr lang="en-AU" sz="3200"/>
              <a:t>Resources – 1 </a:t>
            </a:r>
          </a:p>
        </p:txBody>
      </p:sp>
      <p:sp>
        <p:nvSpPr>
          <p:cNvPr id="3" name="Content Placeholder 2">
            <a:extLst>
              <a:ext uri="{FF2B5EF4-FFF2-40B4-BE49-F238E27FC236}">
                <a16:creationId xmlns:a16="http://schemas.microsoft.com/office/drawing/2014/main" id="{1D7A6805-B7F3-FDF1-67C1-AB8649BD81F5}"/>
              </a:ext>
            </a:extLst>
          </p:cNvPr>
          <p:cNvSpPr>
            <a:spLocks noGrp="1"/>
          </p:cNvSpPr>
          <p:nvPr>
            <p:ph idx="1"/>
          </p:nvPr>
        </p:nvSpPr>
        <p:spPr>
          <a:xfrm>
            <a:off x="5945402" y="4441621"/>
            <a:ext cx="5082106" cy="1599741"/>
          </a:xfrm>
        </p:spPr>
        <p:txBody>
          <a:bodyPr anchor="ctr">
            <a:normAutofit/>
          </a:bodyPr>
          <a:lstStyle/>
          <a:p>
            <a:r>
              <a:rPr lang="en-AU">
                <a:solidFill>
                  <a:schemeClr val="bg1"/>
                </a:solidFill>
              </a:rPr>
              <a:t>Books: </a:t>
            </a:r>
          </a:p>
          <a:p>
            <a:pPr lvl="1"/>
            <a:r>
              <a:rPr lang="en-AU">
                <a:solidFill>
                  <a:schemeClr val="bg1"/>
                </a:solidFill>
              </a:rPr>
              <a:t>No Drama Discipline</a:t>
            </a:r>
          </a:p>
          <a:p>
            <a:pPr lvl="1"/>
            <a:r>
              <a:rPr lang="en-AU">
                <a:solidFill>
                  <a:schemeClr val="bg1"/>
                </a:solidFill>
              </a:rPr>
              <a:t>Siblings Without Rivalry</a:t>
            </a:r>
          </a:p>
          <a:p>
            <a:pPr lvl="1"/>
            <a:r>
              <a:rPr lang="en-AU">
                <a:solidFill>
                  <a:schemeClr val="bg1"/>
                </a:solidFill>
              </a:rPr>
              <a:t>The explosive child</a:t>
            </a:r>
          </a:p>
          <a:p>
            <a:endParaRPr lang="en-AU">
              <a:solidFill>
                <a:schemeClr val="bg1"/>
              </a:solidFill>
            </a:endParaRPr>
          </a:p>
        </p:txBody>
      </p:sp>
    </p:spTree>
    <p:extLst>
      <p:ext uri="{BB962C8B-B14F-4D97-AF65-F5344CB8AC3E}">
        <p14:creationId xmlns:p14="http://schemas.microsoft.com/office/powerpoint/2010/main" val="2606846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86770-B1C7-5DA5-889D-BEE809C51277}"/>
              </a:ext>
            </a:extLst>
          </p:cNvPr>
          <p:cNvSpPr>
            <a:spLocks noGrp="1"/>
          </p:cNvSpPr>
          <p:nvPr>
            <p:ph type="title"/>
          </p:nvPr>
        </p:nvSpPr>
        <p:spPr>
          <a:xfrm>
            <a:off x="6761427" y="683550"/>
            <a:ext cx="3737268" cy="1320800"/>
          </a:xfrm>
        </p:spPr>
        <p:txBody>
          <a:bodyPr>
            <a:normAutofit/>
          </a:bodyPr>
          <a:lstStyle/>
          <a:p>
            <a:r>
              <a:rPr lang="en-AU" dirty="0"/>
              <a:t>Resources – 2 </a:t>
            </a:r>
          </a:p>
        </p:txBody>
      </p:sp>
      <p:sp>
        <p:nvSpPr>
          <p:cNvPr id="3" name="Content Placeholder 2">
            <a:extLst>
              <a:ext uri="{FF2B5EF4-FFF2-40B4-BE49-F238E27FC236}">
                <a16:creationId xmlns:a16="http://schemas.microsoft.com/office/drawing/2014/main" id="{03239A67-CBC2-1BAC-90D4-A80B7EAD9006}"/>
              </a:ext>
            </a:extLst>
          </p:cNvPr>
          <p:cNvSpPr>
            <a:spLocks noGrp="1"/>
          </p:cNvSpPr>
          <p:nvPr>
            <p:ph idx="1"/>
          </p:nvPr>
        </p:nvSpPr>
        <p:spPr>
          <a:xfrm>
            <a:off x="5879519" y="1626435"/>
            <a:ext cx="4064439" cy="3880773"/>
          </a:xfrm>
        </p:spPr>
        <p:txBody>
          <a:bodyPr>
            <a:normAutofit/>
          </a:bodyPr>
          <a:lstStyle/>
          <a:p>
            <a:r>
              <a:rPr lang="en-AU" dirty="0"/>
              <a:t>Podcasts </a:t>
            </a:r>
          </a:p>
          <a:p>
            <a:pPr lvl="1"/>
            <a:r>
              <a:rPr lang="en-AU" dirty="0" err="1"/>
              <a:t>Popculture</a:t>
            </a:r>
            <a:r>
              <a:rPr lang="en-AU" dirty="0"/>
              <a:t> parenting </a:t>
            </a:r>
          </a:p>
          <a:p>
            <a:pPr lvl="1"/>
            <a:r>
              <a:rPr lang="en-AU" dirty="0"/>
              <a:t>Maggie Dent – Parental as Anything </a:t>
            </a:r>
          </a:p>
          <a:p>
            <a:pPr lvl="1"/>
            <a:r>
              <a:rPr lang="en-AU" dirty="0"/>
              <a:t>Hamish Blake - How other dads dad (less practical) </a:t>
            </a:r>
          </a:p>
        </p:txBody>
      </p:sp>
      <p:pic>
        <p:nvPicPr>
          <p:cNvPr id="4100" name="Picture 4" descr="Pop Culture Parenting – Podcast – Podtail">
            <a:extLst>
              <a:ext uri="{FF2B5EF4-FFF2-40B4-BE49-F238E27FC236}">
                <a16:creationId xmlns:a16="http://schemas.microsoft.com/office/drawing/2014/main" id="{C03FD474-A6D7-D73C-443C-5592FDA7EF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626" r="9708"/>
          <a:stretch>
            <a:fillRect/>
          </a:stretch>
        </p:blipFill>
        <p:spPr bwMode="auto">
          <a:xfrm>
            <a:off x="35634"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4105" name="Isosceles Triangle 4104">
            <a:extLst>
              <a:ext uri="{FF2B5EF4-FFF2-40B4-BE49-F238E27FC236}">
                <a16:creationId xmlns:a16="http://schemas.microsoft.com/office/drawing/2014/main" id="{3BCB5F6A-9EB0-40B0-9D13-3023E9A205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0531238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31" name="Rectangle 4130">
            <a:extLst>
              <a:ext uri="{FF2B5EF4-FFF2-40B4-BE49-F238E27FC236}">
                <a16:creationId xmlns:a16="http://schemas.microsoft.com/office/drawing/2014/main" id="{29FD90D9-0777-4927-90C9-E837E6773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4110" name="Picture 14" descr="Circle of Security Parenting Program">
            <a:extLst>
              <a:ext uri="{FF2B5EF4-FFF2-40B4-BE49-F238E27FC236}">
                <a16:creationId xmlns:a16="http://schemas.microsoft.com/office/drawing/2014/main" id="{7F165886-A7BA-0A90-80C2-33568FDBF46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94113" y="612144"/>
            <a:ext cx="3319239" cy="321733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BRAVE™ - Childhood &amp; Teenage Anxiety - The Talking Rooms - Counselling &amp;  Psychotherapy in Glasgow">
            <a:extLst>
              <a:ext uri="{FF2B5EF4-FFF2-40B4-BE49-F238E27FC236}">
                <a16:creationId xmlns:a16="http://schemas.microsoft.com/office/drawing/2014/main" id="{BAC17F5A-19C3-6135-9FFA-750CE450CDF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74804" y="1800407"/>
            <a:ext cx="3431463" cy="89218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UQ Psychology - Research - Triple P ...">
            <a:extLst>
              <a:ext uri="{FF2B5EF4-FFF2-40B4-BE49-F238E27FC236}">
                <a16:creationId xmlns:a16="http://schemas.microsoft.com/office/drawing/2014/main" id="{E98B36F5-78E0-05B7-FBE3-D035370E803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17072" y="1511183"/>
            <a:ext cx="3431461" cy="1470626"/>
          </a:xfrm>
          <a:prstGeom prst="rect">
            <a:avLst/>
          </a:prstGeom>
          <a:noFill/>
          <a:extLst>
            <a:ext uri="{909E8E84-426E-40DD-AFC4-6F175D3DCCD1}">
              <a14:hiddenFill xmlns:a14="http://schemas.microsoft.com/office/drawing/2010/main">
                <a:solidFill>
                  <a:srgbClr val="FFFFFF"/>
                </a:solidFill>
              </a14:hiddenFill>
            </a:ext>
          </a:extLst>
        </p:spPr>
      </p:pic>
      <p:sp>
        <p:nvSpPr>
          <p:cNvPr id="4133" name="Parallelogram 4132">
            <a:extLst>
              <a:ext uri="{FF2B5EF4-FFF2-40B4-BE49-F238E27FC236}">
                <a16:creationId xmlns:a16="http://schemas.microsoft.com/office/drawing/2014/main" id="{F92D073F-0FE7-41B7-ADCD-5CE16DEEE0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062" y="4181364"/>
            <a:ext cx="11519876" cy="2177879"/>
          </a:xfrm>
          <a:prstGeom prst="parallelogram">
            <a:avLst>
              <a:gd name="adj" fmla="val 29000"/>
            </a:avLst>
          </a:prstGeom>
          <a:solidFill>
            <a:schemeClr val="tx1">
              <a:alpha val="9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4DCDFAFF-E58F-30DD-6EC7-C7159A4920DC}"/>
              </a:ext>
            </a:extLst>
          </p:cNvPr>
          <p:cNvSpPr>
            <a:spLocks noGrp="1"/>
          </p:cNvSpPr>
          <p:nvPr>
            <p:ph type="title"/>
          </p:nvPr>
        </p:nvSpPr>
        <p:spPr>
          <a:xfrm>
            <a:off x="1086338" y="4441621"/>
            <a:ext cx="4626707" cy="1562517"/>
          </a:xfrm>
        </p:spPr>
        <p:txBody>
          <a:bodyPr anchor="ctr">
            <a:normAutofit/>
          </a:bodyPr>
          <a:lstStyle/>
          <a:p>
            <a:r>
              <a:rPr lang="en-AU" sz="3200"/>
              <a:t>Resources – 3 </a:t>
            </a:r>
          </a:p>
        </p:txBody>
      </p:sp>
      <p:sp>
        <p:nvSpPr>
          <p:cNvPr id="3" name="Content Placeholder 2">
            <a:extLst>
              <a:ext uri="{FF2B5EF4-FFF2-40B4-BE49-F238E27FC236}">
                <a16:creationId xmlns:a16="http://schemas.microsoft.com/office/drawing/2014/main" id="{2E26DD70-6482-68F9-C993-BEE386BE1030}"/>
              </a:ext>
            </a:extLst>
          </p:cNvPr>
          <p:cNvSpPr>
            <a:spLocks noGrp="1"/>
          </p:cNvSpPr>
          <p:nvPr>
            <p:ph idx="1"/>
          </p:nvPr>
        </p:nvSpPr>
        <p:spPr>
          <a:xfrm>
            <a:off x="5945402" y="4441621"/>
            <a:ext cx="5082106" cy="1599741"/>
          </a:xfrm>
        </p:spPr>
        <p:txBody>
          <a:bodyPr anchor="ctr">
            <a:normAutofit lnSpcReduction="10000"/>
          </a:bodyPr>
          <a:lstStyle/>
          <a:p>
            <a:pPr>
              <a:lnSpc>
                <a:spcPct val="90000"/>
              </a:lnSpc>
            </a:pPr>
            <a:r>
              <a:rPr lang="en-AU" sz="1500">
                <a:solidFill>
                  <a:schemeClr val="bg1"/>
                </a:solidFill>
              </a:rPr>
              <a:t>Programs/courses: </a:t>
            </a:r>
          </a:p>
          <a:p>
            <a:pPr lvl="1">
              <a:lnSpc>
                <a:spcPct val="90000"/>
              </a:lnSpc>
            </a:pPr>
            <a:r>
              <a:rPr lang="en-AU" sz="1500">
                <a:solidFill>
                  <a:schemeClr val="bg1"/>
                </a:solidFill>
              </a:rPr>
              <a:t>The Brave Program – free interactive online program for prevention and treatment of anxiety.  </a:t>
            </a:r>
          </a:p>
          <a:p>
            <a:pPr lvl="1">
              <a:lnSpc>
                <a:spcPct val="90000"/>
              </a:lnSpc>
            </a:pPr>
            <a:r>
              <a:rPr lang="en-AU" sz="1500">
                <a:solidFill>
                  <a:schemeClr val="bg1"/>
                </a:solidFill>
              </a:rPr>
              <a:t>Triple P (Positive Parenting Program)</a:t>
            </a:r>
          </a:p>
          <a:p>
            <a:pPr lvl="1">
              <a:lnSpc>
                <a:spcPct val="90000"/>
              </a:lnSpc>
            </a:pPr>
            <a:r>
              <a:rPr lang="en-AU" sz="1500">
                <a:solidFill>
                  <a:schemeClr val="bg1"/>
                </a:solidFill>
              </a:rPr>
              <a:t>Circle of Security parenting program</a:t>
            </a:r>
          </a:p>
        </p:txBody>
      </p:sp>
    </p:spTree>
    <p:extLst>
      <p:ext uri="{BB962C8B-B14F-4D97-AF65-F5344CB8AC3E}">
        <p14:creationId xmlns:p14="http://schemas.microsoft.com/office/powerpoint/2010/main" val="4569574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129" name="Rectangle 5128">
            <a:extLst>
              <a:ext uri="{FF2B5EF4-FFF2-40B4-BE49-F238E27FC236}">
                <a16:creationId xmlns:a16="http://schemas.microsoft.com/office/drawing/2014/main" id="{62423CA5-E2E1-4789-B759-9906C1C94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4660126"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131" name="Isosceles Triangle 513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660127" y="-3"/>
            <a:ext cx="1056745" cy="6858001"/>
          </a:xfrm>
          <a:prstGeom prst="triangle">
            <a:avLst>
              <a:gd name="adj" fmla="val 100000"/>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9657E54E-9232-E290-E723-1DEFBE061F8D}"/>
              </a:ext>
            </a:extLst>
          </p:cNvPr>
          <p:cNvSpPr>
            <a:spLocks noGrp="1"/>
          </p:cNvSpPr>
          <p:nvPr>
            <p:ph type="title"/>
          </p:nvPr>
        </p:nvSpPr>
        <p:spPr>
          <a:xfrm>
            <a:off x="673754" y="643467"/>
            <a:ext cx="4203045" cy="1375608"/>
          </a:xfrm>
        </p:spPr>
        <p:txBody>
          <a:bodyPr anchor="ctr">
            <a:normAutofit/>
          </a:bodyPr>
          <a:lstStyle/>
          <a:p>
            <a:r>
              <a:rPr lang="en-AU" dirty="0">
                <a:solidFill>
                  <a:schemeClr val="bg1"/>
                </a:solidFill>
              </a:rPr>
              <a:t>Resources – 4 	</a:t>
            </a:r>
          </a:p>
        </p:txBody>
      </p:sp>
      <p:sp>
        <p:nvSpPr>
          <p:cNvPr id="3" name="Content Placeholder 2">
            <a:extLst>
              <a:ext uri="{FF2B5EF4-FFF2-40B4-BE49-F238E27FC236}">
                <a16:creationId xmlns:a16="http://schemas.microsoft.com/office/drawing/2014/main" id="{D90D4448-E961-A6F7-3179-59C69A0D09AD}"/>
              </a:ext>
            </a:extLst>
          </p:cNvPr>
          <p:cNvSpPr>
            <a:spLocks noGrp="1"/>
          </p:cNvSpPr>
          <p:nvPr>
            <p:ph idx="1"/>
          </p:nvPr>
        </p:nvSpPr>
        <p:spPr>
          <a:xfrm>
            <a:off x="673754" y="2160590"/>
            <a:ext cx="3973943" cy="3440110"/>
          </a:xfrm>
        </p:spPr>
        <p:txBody>
          <a:bodyPr>
            <a:normAutofit/>
          </a:bodyPr>
          <a:lstStyle/>
          <a:p>
            <a:r>
              <a:rPr lang="en-AU" dirty="0">
                <a:solidFill>
                  <a:schemeClr val="bg1"/>
                </a:solidFill>
              </a:rPr>
              <a:t>Social Media: </a:t>
            </a:r>
          </a:p>
          <a:p>
            <a:pPr lvl="1"/>
            <a:r>
              <a:rPr lang="en-AU" dirty="0">
                <a:solidFill>
                  <a:schemeClr val="bg1"/>
                </a:solidFill>
              </a:rPr>
              <a:t>Dr Becky – Instagram (also has a podcast)  </a:t>
            </a:r>
          </a:p>
        </p:txBody>
      </p:sp>
      <p:pic>
        <p:nvPicPr>
          <p:cNvPr id="5122" name="Picture 2" descr="The #1 Question Parents Ask: Why Won't My Kids Listen? - YouTube">
            <a:extLst>
              <a:ext uri="{FF2B5EF4-FFF2-40B4-BE49-F238E27FC236}">
                <a16:creationId xmlns:a16="http://schemas.microsoft.com/office/drawing/2014/main" id="{EB0E6AC1-A54D-69D9-2310-3090D22DF69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96001" y="1976133"/>
            <a:ext cx="5143500" cy="2893218"/>
          </a:xfrm>
          <a:prstGeom prst="rect">
            <a:avLst/>
          </a:prstGeom>
          <a:noFill/>
          <a:extLst>
            <a:ext uri="{909E8E84-426E-40DD-AFC4-6F175D3DCCD1}">
              <a14:hiddenFill xmlns:a14="http://schemas.microsoft.com/office/drawing/2010/main">
                <a:solidFill>
                  <a:srgbClr val="FFFFFF"/>
                </a:solidFill>
              </a14:hiddenFill>
            </a:ext>
          </a:extLst>
        </p:spPr>
      </p:pic>
      <p:sp>
        <p:nvSpPr>
          <p:cNvPr id="5133" name="Isosceles Triangle 513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55696"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18405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242C59-7EA5-90FB-84F9-79FA1A0BB203}"/>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Rectangle 2">
            <a:extLst>
              <a:ext uri="{FF2B5EF4-FFF2-40B4-BE49-F238E27FC236}">
                <a16:creationId xmlns:a16="http://schemas.microsoft.com/office/drawing/2014/main" id="{3F9F5D9B-34A5-FDBF-DF2E-12CCE2F3E682}"/>
              </a:ext>
            </a:extLst>
          </p:cNvPr>
          <p:cNvSpPr/>
          <p:nvPr>
            <p:custDataLst>
              <p:tags r:id="rId3"/>
            </p:custDataLst>
          </p:nvPr>
        </p:nvSpPr>
        <p:spPr>
          <a:xfrm>
            <a:off x="3112851" y="1000897"/>
            <a:ext cx="8486226" cy="3855308"/>
          </a:xfrm>
          <a:prstGeom prst="rect">
            <a:avLst/>
          </a:prstGeom>
          <a:noFill/>
          <a:ln w="19050"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a-DK" sz="4000" b="1" i="0" u="none" strike="noStrike" kern="1200" cap="none" spc="0" normalizeH="0" baseline="0" noProof="0" dirty="0">
                <a:ln>
                  <a:noFill/>
                </a:ln>
                <a:solidFill>
                  <a:srgbClr val="000000"/>
                </a:solidFill>
                <a:effectLst/>
                <a:uLnTx/>
                <a:uFillTx/>
                <a:latin typeface="Trebuchet MS" panose="020B0603020202020204"/>
                <a:ea typeface="+mn-ea"/>
                <a:cs typeface="+mn-cs"/>
              </a:rPr>
              <a:t>Join at </a:t>
            </a:r>
            <a:r>
              <a:rPr kumimoji="0" lang="da-DK" sz="4000" b="1" i="0" u="none" strike="noStrike" kern="1200" cap="none" spc="0" normalizeH="0" baseline="0" noProof="0" dirty="0" err="1">
                <a:ln>
                  <a:noFill/>
                </a:ln>
                <a:solidFill>
                  <a:srgbClr val="000000"/>
                </a:solidFill>
                <a:effectLst/>
                <a:uLnTx/>
                <a:uFillTx/>
                <a:latin typeface="Trebuchet MS" panose="020B0603020202020204"/>
                <a:ea typeface="+mn-ea"/>
                <a:cs typeface="+mn-cs"/>
              </a:rPr>
              <a:t>slido.com</a:t>
            </a:r>
            <a:br>
              <a:rPr kumimoji="0" lang="da-DK" sz="4000" b="1" i="0" u="none" strike="noStrike" kern="1200" cap="none" spc="0" normalizeH="0" baseline="0" noProof="0" dirty="0">
                <a:ln>
                  <a:noFill/>
                </a:ln>
                <a:solidFill>
                  <a:srgbClr val="000000"/>
                </a:solidFill>
                <a:effectLst/>
                <a:uLnTx/>
                <a:uFillTx/>
                <a:latin typeface="Trebuchet MS" panose="020B0603020202020204"/>
                <a:ea typeface="+mn-ea"/>
                <a:cs typeface="+mn-cs"/>
              </a:rPr>
            </a:br>
            <a:r>
              <a:rPr kumimoji="0" lang="da-DK" sz="4000" b="1" i="0" u="none" strike="noStrike" kern="1200" cap="none" spc="0" normalizeH="0" baseline="0" noProof="0" dirty="0">
                <a:ln>
                  <a:noFill/>
                </a:ln>
                <a:solidFill>
                  <a:srgbClr val="000000"/>
                </a:solidFill>
                <a:effectLst/>
                <a:uLnTx/>
                <a:uFillTx/>
                <a:latin typeface="Trebuchet MS" panose="020B0603020202020204"/>
                <a:ea typeface="+mn-ea"/>
                <a:cs typeface="+mn-cs"/>
              </a:rPr>
              <a:t>#2245702</a:t>
            </a:r>
            <a:endParaRPr kumimoji="0" lang="en-AU" sz="4000" b="1" i="0" u="none" strike="noStrike" kern="1200" cap="none" spc="0" normalizeH="0" baseline="0" noProof="0" dirty="0">
              <a:ln>
                <a:noFill/>
              </a:ln>
              <a:solidFill>
                <a:srgbClr val="000000"/>
              </a:solidFill>
              <a:effectLst/>
              <a:uLnTx/>
              <a:uFillTx/>
              <a:latin typeface="Trebuchet MS" panose="020B0603020202020204"/>
              <a:ea typeface="+mn-ea"/>
              <a:cs typeface="+mn-cs"/>
            </a:endParaRPr>
          </a:p>
        </p:txBody>
      </p:sp>
      <p:sp>
        <p:nvSpPr>
          <p:cNvPr id="4" name="Rectangle 3">
            <a:extLst>
              <a:ext uri="{FF2B5EF4-FFF2-40B4-BE49-F238E27FC236}">
                <a16:creationId xmlns:a16="http://schemas.microsoft.com/office/drawing/2014/main" id="{47D3EFCC-C396-E4AE-05B6-A3DC78FC7687}"/>
              </a:ext>
            </a:extLst>
          </p:cNvPr>
          <p:cNvSpPr/>
          <p:nvPr/>
        </p:nvSpPr>
        <p:spPr>
          <a:xfrm>
            <a:off x="0" y="5820032"/>
            <a:ext cx="12192001" cy="1037968"/>
          </a:xfrm>
          <a:prstGeom prst="rect">
            <a:avLst/>
          </a:prstGeom>
          <a:solidFill>
            <a:srgbClr val="198038"/>
          </a:solidFill>
          <a:ln w="19050" cap="rnd" cmpd="sng" algn="ctr">
            <a:noFill/>
            <a:prstDash val="solid"/>
          </a:ln>
          <a:effectLst/>
          <a:extLst>
            <a:ext uri="{91240B29-F687-4F45-9708-019B960494DF}">
              <a14:hiddenLine xmlns:a14="http://schemas.microsoft.com/office/drawing/2010/main" w="19050"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850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600" b="0" i="0" u="none" strike="noStrike" kern="1200" cap="none" spc="0" normalizeH="0" baseline="0" noProof="0" dirty="0">
                <a:ln>
                  <a:noFill/>
                </a:ln>
                <a:solidFill>
                  <a:srgbClr val="FFFFFF"/>
                </a:solidFill>
                <a:effectLst/>
                <a:uLnTx/>
                <a:uFillTx/>
                <a:latin typeface="Trebuchet MS" panose="020B0603020202020204"/>
                <a:ea typeface="+mn-ea"/>
                <a:cs typeface="+mn-cs"/>
              </a:rPr>
              <a:t>The </a:t>
            </a:r>
            <a:r>
              <a:rPr kumimoji="0" lang="en-AU" sz="2600" b="0" i="0" u="none" strike="noStrike" kern="1200" cap="none" spc="0" normalizeH="0" baseline="0" noProof="0" dirty="0">
                <a:ln>
                  <a:noFill/>
                </a:ln>
                <a:solidFill>
                  <a:srgbClr val="FFFFFF"/>
                </a:solidFill>
                <a:effectLst/>
                <a:uLnTx/>
                <a:uFillTx/>
                <a:latin typeface="Trebuchet MS" panose="020B0603020202020204"/>
                <a:ea typeface="+mn-ea"/>
                <a:cs typeface="+mn-cs"/>
                <a:hlinkClick r:id="rId7">
                  <a:extLst>
                    <a:ext uri="{A12FA001-AC4F-418D-AE19-62706E023703}">
                      <ahyp:hlinkClr xmlns:ahyp="http://schemas.microsoft.com/office/drawing/2018/hyperlinkcolor" val="tx"/>
                    </a:ext>
                  </a:extLst>
                </a:hlinkClick>
              </a:rPr>
              <a:t>Slido app</a:t>
            </a:r>
            <a:r>
              <a:rPr kumimoji="0" lang="en-AU" sz="2600" b="0" i="0" u="none" strike="noStrike" kern="1200" cap="none" spc="0" normalizeH="0" baseline="0" noProof="0" dirty="0">
                <a:ln>
                  <a:noFill/>
                </a:ln>
                <a:solidFill>
                  <a:srgbClr val="FFFFFF"/>
                </a:solidFill>
                <a:effectLst/>
                <a:uLnTx/>
                <a:uFillTx/>
                <a:latin typeface="Trebuchet MS" panose="020B0603020202020204"/>
                <a:ea typeface="+mn-ea"/>
                <a:cs typeface="+mn-cs"/>
              </a:rPr>
              <a:t> must be installed on every computer you’re presenting from</a:t>
            </a:r>
          </a:p>
        </p:txBody>
      </p:sp>
      <p:pic>
        <p:nvPicPr>
          <p:cNvPr id="6" name="Graphic 5">
            <a:extLst>
              <a:ext uri="{FF2B5EF4-FFF2-40B4-BE49-F238E27FC236}">
                <a16:creationId xmlns:a16="http://schemas.microsoft.com/office/drawing/2014/main" id="{D67898E4-F6C1-828E-FBA7-5459412F34FC}"/>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B0A38929-2359-781E-0528-68D59A008554}"/>
              </a:ext>
            </a:extLst>
          </p:cNvPr>
          <p:cNvSpPr/>
          <p:nvPr/>
        </p:nvSpPr>
        <p:spPr>
          <a:xfrm rot="2700000">
            <a:off x="9620371" y="514924"/>
            <a:ext cx="3335198" cy="778213"/>
          </a:xfrm>
          <a:prstGeom prst="trapezoid">
            <a:avLst>
              <a:gd name="adj" fmla="val 100000"/>
            </a:avLst>
          </a:prstGeom>
          <a:solidFill>
            <a:srgbClr val="EDFAF2"/>
          </a:solidFill>
          <a:ln w="19050" cap="rnd" cmpd="sng" algn="ctr">
            <a:noFill/>
            <a:prstDash val="solid"/>
          </a:ln>
          <a:effectLst/>
          <a:extLst>
            <a:ext uri="{91240B29-F687-4F45-9708-019B960494DF}">
              <a14:hiddenLine xmlns:a14="http://schemas.microsoft.com/office/drawing/2010/main" w="19050"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600" b="1" i="0" u="none" strike="noStrike" kern="1200" cap="none" spc="0" normalizeH="0" baseline="0" noProof="0">
                <a:ln>
                  <a:noFill/>
                </a:ln>
                <a:solidFill>
                  <a:srgbClr val="198038"/>
                </a:solidFill>
                <a:effectLst/>
                <a:uLnTx/>
                <a:uFillTx/>
                <a:latin typeface="Trebuchet MS" panose="020B0603020202020204"/>
                <a:ea typeface="+mn-ea"/>
                <a:cs typeface="+mn-cs"/>
              </a:rPr>
              <a:t>Do not edit
</a:t>
            </a:r>
            <a:r>
              <a:rPr kumimoji="0" lang="en-AU" sz="2200" b="0" i="0" u="none" strike="noStrike" kern="1200" cap="none" spc="0" normalizeH="0" baseline="0" noProof="0">
                <a:ln>
                  <a:noFill/>
                </a:ln>
                <a:solidFill>
                  <a:srgbClr val="198038"/>
                </a:solidFill>
                <a:effectLst/>
                <a:uLnTx/>
                <a:uFillTx/>
                <a:latin typeface="Trebuchet MS" panose="020B0603020202020204"/>
                <a:ea typeface="+mn-ea"/>
                <a:cs typeface="+mn-cs"/>
                <a:hlinkClick r:id="rId10">
                  <a:extLst>
                    <a:ext uri="{A12FA001-AC4F-418D-AE19-62706E023703}">
                      <ahyp:hlinkClr xmlns:ahyp="http://schemas.microsoft.com/office/drawing/2018/hyperlinkcolor" val="tx"/>
                    </a:ext>
                  </a:extLst>
                </a:hlinkClick>
              </a:rPr>
              <a:t>How to change the design</a:t>
            </a:r>
            <a:endParaRPr kumimoji="0" lang="en-AU" sz="2200" b="0" i="0" u="none" strike="noStrike" kern="1200" cap="none" spc="0" normalizeH="0" baseline="0" noProof="0">
              <a:ln>
                <a:noFill/>
              </a:ln>
              <a:solidFill>
                <a:srgbClr val="198038"/>
              </a:solidFill>
              <a:effectLst/>
              <a:uLnTx/>
              <a:uFillTx/>
              <a:latin typeface="Trebuchet MS" panose="020B0603020202020204"/>
              <a:ea typeface="+mn-ea"/>
              <a:cs typeface="+mn-cs"/>
            </a:endParaRPr>
          </a:p>
        </p:txBody>
      </p:sp>
      <p:pic>
        <p:nvPicPr>
          <p:cNvPr id="9" name="Graphic 8">
            <a:extLst>
              <a:ext uri="{FF2B5EF4-FFF2-40B4-BE49-F238E27FC236}">
                <a16:creationId xmlns:a16="http://schemas.microsoft.com/office/drawing/2014/main" id="{597D63EF-B7BC-2B04-2E53-A69F09E9F7C5}"/>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5125489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8CDFB-45F1-E84D-9C6C-BB430F4B7E28}"/>
              </a:ext>
            </a:extLst>
          </p:cNvPr>
          <p:cNvSpPr>
            <a:spLocks noGrp="1"/>
          </p:cNvSpPr>
          <p:nvPr>
            <p:ph type="title"/>
          </p:nvPr>
        </p:nvSpPr>
        <p:spPr/>
        <p:txBody>
          <a:bodyPr/>
          <a:lstStyle/>
          <a:p>
            <a:r>
              <a:rPr lang="en-US" dirty="0"/>
              <a:t>West Moreton Area </a:t>
            </a:r>
          </a:p>
        </p:txBody>
      </p:sp>
      <p:sp>
        <p:nvSpPr>
          <p:cNvPr id="3" name="Content Placeholder 2">
            <a:extLst>
              <a:ext uri="{FF2B5EF4-FFF2-40B4-BE49-F238E27FC236}">
                <a16:creationId xmlns:a16="http://schemas.microsoft.com/office/drawing/2014/main" id="{C724D2E6-B3BF-F048-B0FA-892B81D5CD1A}"/>
              </a:ext>
            </a:extLst>
          </p:cNvPr>
          <p:cNvSpPr>
            <a:spLocks noGrp="1"/>
          </p:cNvSpPr>
          <p:nvPr>
            <p:ph idx="1"/>
          </p:nvPr>
        </p:nvSpPr>
        <p:spPr/>
        <p:txBody>
          <a:bodyPr/>
          <a:lstStyle/>
          <a:p>
            <a:r>
              <a:rPr lang="en-US" dirty="0"/>
              <a:t>Mission Australia – Intensive family support </a:t>
            </a:r>
          </a:p>
          <a:p>
            <a:r>
              <a:rPr lang="en-US" dirty="0"/>
              <a:t>Early Intervention Parenting Service</a:t>
            </a:r>
          </a:p>
          <a:p>
            <a:r>
              <a:rPr lang="en-US" dirty="0"/>
              <a:t>Uniting care – free family case management program</a:t>
            </a:r>
          </a:p>
          <a:p>
            <a:r>
              <a:rPr lang="en-US" dirty="0" err="1"/>
              <a:t>Kummara</a:t>
            </a:r>
            <a:r>
              <a:rPr lang="en-US" dirty="0"/>
              <a:t> – parenting support for Indigenous families </a:t>
            </a:r>
          </a:p>
          <a:p>
            <a:r>
              <a:rPr lang="en-US" dirty="0"/>
              <a:t>Play matters (play groups)</a:t>
            </a:r>
          </a:p>
          <a:p>
            <a:r>
              <a:rPr lang="en-US" dirty="0"/>
              <a:t>Anglicare </a:t>
            </a:r>
          </a:p>
        </p:txBody>
      </p:sp>
      <p:pic>
        <p:nvPicPr>
          <p:cNvPr id="5" name="Picture 4">
            <a:extLst>
              <a:ext uri="{FF2B5EF4-FFF2-40B4-BE49-F238E27FC236}">
                <a16:creationId xmlns:a16="http://schemas.microsoft.com/office/drawing/2014/main" id="{E56FC85B-A0A5-6144-A706-25E35F014F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2399" y="3153072"/>
            <a:ext cx="2514600" cy="1079500"/>
          </a:xfrm>
          <a:prstGeom prst="rect">
            <a:avLst/>
          </a:prstGeom>
        </p:spPr>
      </p:pic>
      <p:pic>
        <p:nvPicPr>
          <p:cNvPr id="7" name="Picture 6">
            <a:extLst>
              <a:ext uri="{FF2B5EF4-FFF2-40B4-BE49-F238E27FC236}">
                <a16:creationId xmlns:a16="http://schemas.microsoft.com/office/drawing/2014/main" id="{B19004F5-ACDB-7C48-AA11-00CE84DD4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9399" y="1639095"/>
            <a:ext cx="2260600" cy="812800"/>
          </a:xfrm>
          <a:prstGeom prst="rect">
            <a:avLst/>
          </a:prstGeom>
        </p:spPr>
      </p:pic>
      <p:pic>
        <p:nvPicPr>
          <p:cNvPr id="9" name="Picture 8">
            <a:extLst>
              <a:ext uri="{FF2B5EF4-FFF2-40B4-BE49-F238E27FC236}">
                <a16:creationId xmlns:a16="http://schemas.microsoft.com/office/drawing/2014/main" id="{1CA84BCA-6FC0-CA4C-BDA1-20494DDB8F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34300" y="5101562"/>
            <a:ext cx="3276600" cy="939800"/>
          </a:xfrm>
          <a:prstGeom prst="rect">
            <a:avLst/>
          </a:prstGeom>
        </p:spPr>
      </p:pic>
      <p:pic>
        <p:nvPicPr>
          <p:cNvPr id="11" name="Picture 10">
            <a:extLst>
              <a:ext uri="{FF2B5EF4-FFF2-40B4-BE49-F238E27FC236}">
                <a16:creationId xmlns:a16="http://schemas.microsoft.com/office/drawing/2014/main" id="{DCCDAA5E-A1C4-224A-A490-2959B9006E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9500" y="848981"/>
            <a:ext cx="1574800" cy="1435100"/>
          </a:xfrm>
          <a:prstGeom prst="rect">
            <a:avLst/>
          </a:prstGeom>
        </p:spPr>
      </p:pic>
      <p:pic>
        <p:nvPicPr>
          <p:cNvPr id="15" name="Picture 14">
            <a:extLst>
              <a:ext uri="{FF2B5EF4-FFF2-40B4-BE49-F238E27FC236}">
                <a16:creationId xmlns:a16="http://schemas.microsoft.com/office/drawing/2014/main" id="{3D435932-E556-444B-AC9C-2825A32CD30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81500" y="4555901"/>
            <a:ext cx="2565400" cy="1485900"/>
          </a:xfrm>
          <a:prstGeom prst="rect">
            <a:avLst/>
          </a:prstGeom>
        </p:spPr>
      </p:pic>
    </p:spTree>
    <p:extLst>
      <p:ext uri="{BB962C8B-B14F-4D97-AF65-F5344CB8AC3E}">
        <p14:creationId xmlns:p14="http://schemas.microsoft.com/office/powerpoint/2010/main" val="1520592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854C1-6DC7-DADB-46B4-1143609096FF}"/>
              </a:ext>
            </a:extLst>
          </p:cNvPr>
          <p:cNvSpPr>
            <a:spLocks noGrp="1"/>
          </p:cNvSpPr>
          <p:nvPr>
            <p:ph type="title"/>
          </p:nvPr>
        </p:nvSpPr>
        <p:spPr/>
        <p:txBody>
          <a:bodyPr/>
          <a:lstStyle/>
          <a:p>
            <a:r>
              <a:rPr lang="en-AU" dirty="0"/>
              <a:t>Any Questions? </a:t>
            </a:r>
          </a:p>
        </p:txBody>
      </p:sp>
      <p:sp>
        <p:nvSpPr>
          <p:cNvPr id="3" name="Content Placeholder 2">
            <a:extLst>
              <a:ext uri="{FF2B5EF4-FFF2-40B4-BE49-F238E27FC236}">
                <a16:creationId xmlns:a16="http://schemas.microsoft.com/office/drawing/2014/main" id="{194BFC54-361E-0889-9ACD-881ACAFD42A0}"/>
              </a:ext>
            </a:extLst>
          </p:cNvPr>
          <p:cNvSpPr>
            <a:spLocks noGrp="1"/>
          </p:cNvSpPr>
          <p:nvPr>
            <p:ph idx="1"/>
          </p:nvPr>
        </p:nvSpPr>
        <p:spPr/>
        <p:txBody>
          <a:bodyPr/>
          <a:lstStyle/>
          <a:p>
            <a:endParaRPr lang="en-AU"/>
          </a:p>
        </p:txBody>
      </p:sp>
    </p:spTree>
    <p:extLst>
      <p:ext uri="{BB962C8B-B14F-4D97-AF65-F5344CB8AC3E}">
        <p14:creationId xmlns:p14="http://schemas.microsoft.com/office/powerpoint/2010/main" val="111268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F2B0-3898-558B-BAA0-BBBE859739A3}"/>
              </a:ext>
            </a:extLst>
          </p:cNvPr>
          <p:cNvSpPr>
            <a:spLocks noGrp="1"/>
          </p:cNvSpPr>
          <p:nvPr>
            <p:ph type="title"/>
          </p:nvPr>
        </p:nvSpPr>
        <p:spPr/>
        <p:txBody>
          <a:bodyPr/>
          <a:lstStyle/>
          <a:p>
            <a:r>
              <a:rPr lang="en-AU" dirty="0"/>
              <a:t>Overview </a:t>
            </a:r>
          </a:p>
        </p:txBody>
      </p:sp>
      <p:sp>
        <p:nvSpPr>
          <p:cNvPr id="3" name="Content Placeholder 2">
            <a:extLst>
              <a:ext uri="{FF2B5EF4-FFF2-40B4-BE49-F238E27FC236}">
                <a16:creationId xmlns:a16="http://schemas.microsoft.com/office/drawing/2014/main" id="{EDFB2FB1-6FE0-618B-67E5-FDF71499FF91}"/>
              </a:ext>
            </a:extLst>
          </p:cNvPr>
          <p:cNvSpPr>
            <a:spLocks noGrp="1"/>
          </p:cNvSpPr>
          <p:nvPr>
            <p:ph idx="1"/>
          </p:nvPr>
        </p:nvSpPr>
        <p:spPr>
          <a:xfrm>
            <a:off x="677334" y="1406770"/>
            <a:ext cx="8596668" cy="5289452"/>
          </a:xfrm>
        </p:spPr>
        <p:txBody>
          <a:bodyPr>
            <a:normAutofit/>
          </a:bodyPr>
          <a:lstStyle/>
          <a:p>
            <a:pPr marL="0" indent="0">
              <a:buNone/>
            </a:pPr>
            <a:r>
              <a:rPr lang="en-AU" dirty="0"/>
              <a:t>Common behavioural concerns</a:t>
            </a:r>
          </a:p>
          <a:p>
            <a:pPr marL="0" indent="0">
              <a:buNone/>
            </a:pPr>
            <a:r>
              <a:rPr lang="en-AU" dirty="0"/>
              <a:t>Medical considerations</a:t>
            </a:r>
          </a:p>
          <a:p>
            <a:pPr marL="0" indent="0">
              <a:buNone/>
            </a:pPr>
            <a:r>
              <a:rPr lang="en-AU" dirty="0"/>
              <a:t>Red flags </a:t>
            </a:r>
          </a:p>
          <a:p>
            <a:pPr marL="0" indent="0">
              <a:buNone/>
            </a:pPr>
            <a:r>
              <a:rPr lang="en-AU" dirty="0"/>
              <a:t>ADHD </a:t>
            </a:r>
          </a:p>
          <a:p>
            <a:pPr marL="0" indent="0">
              <a:buNone/>
            </a:pPr>
            <a:r>
              <a:rPr lang="en-AU" dirty="0"/>
              <a:t>ASD </a:t>
            </a:r>
          </a:p>
          <a:p>
            <a:pPr marL="0" indent="0">
              <a:buNone/>
            </a:pPr>
            <a:r>
              <a:rPr lang="en-AU" dirty="0"/>
              <a:t>Other </a:t>
            </a:r>
          </a:p>
          <a:p>
            <a:pPr marL="0" indent="0">
              <a:buNone/>
            </a:pPr>
            <a:r>
              <a:rPr lang="en-AU" dirty="0"/>
              <a:t>What to do in the meantime? </a:t>
            </a:r>
          </a:p>
          <a:p>
            <a:pPr marL="0" indent="0">
              <a:buNone/>
            </a:pPr>
            <a:r>
              <a:rPr lang="en-AU" dirty="0"/>
              <a:t>ADHD Medications </a:t>
            </a:r>
          </a:p>
          <a:p>
            <a:pPr marL="0" indent="0">
              <a:buNone/>
            </a:pPr>
            <a:r>
              <a:rPr lang="en-AU" dirty="0"/>
              <a:t>West Moreton Service: Audit, Shared Care Pathway, Requests for Advice</a:t>
            </a:r>
          </a:p>
          <a:p>
            <a:pPr marL="0" indent="0">
              <a:buNone/>
            </a:pPr>
            <a:r>
              <a:rPr lang="en-AU" dirty="0"/>
              <a:t>Resources </a:t>
            </a:r>
          </a:p>
          <a:p>
            <a:pPr marL="0" indent="0">
              <a:buNone/>
            </a:pPr>
            <a:r>
              <a:rPr lang="en-AU" dirty="0"/>
              <a:t>Summary</a:t>
            </a:r>
          </a:p>
          <a:p>
            <a:pPr marL="0" indent="0">
              <a:buNone/>
            </a:pPr>
            <a:r>
              <a:rPr lang="en-AU" dirty="0"/>
              <a:t>Questions  </a:t>
            </a:r>
          </a:p>
        </p:txBody>
      </p:sp>
    </p:spTree>
    <p:extLst>
      <p:ext uri="{BB962C8B-B14F-4D97-AF65-F5344CB8AC3E}">
        <p14:creationId xmlns:p14="http://schemas.microsoft.com/office/powerpoint/2010/main" val="2667082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57DC463-EFB2-EDFB-1508-6A6C9A5FE259}"/>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Rectangle 2">
            <a:extLst>
              <a:ext uri="{FF2B5EF4-FFF2-40B4-BE49-F238E27FC236}">
                <a16:creationId xmlns:a16="http://schemas.microsoft.com/office/drawing/2014/main" id="{2B6D5BB2-ECAB-C5A9-69E8-CE848632EF44}"/>
              </a:ext>
            </a:extLst>
          </p:cNvPr>
          <p:cNvSpPr/>
          <p:nvPr>
            <p:custDataLst>
              <p:tags r:id="rId3"/>
            </p:custDataLst>
          </p:nvPr>
        </p:nvSpPr>
        <p:spPr>
          <a:xfrm>
            <a:off x="3112851" y="1000897"/>
            <a:ext cx="8486226" cy="3855308"/>
          </a:xfrm>
          <a:prstGeom prst="rect">
            <a:avLst/>
          </a:prstGeom>
          <a:noFill/>
          <a:ln w="19050"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4000" b="1" i="0" u="none" strike="noStrike" kern="1200" cap="none" spc="0" normalizeH="0" baseline="0" noProof="0" dirty="0">
                <a:ln>
                  <a:noFill/>
                </a:ln>
                <a:solidFill>
                  <a:srgbClr val="000000"/>
                </a:solidFill>
                <a:effectLst/>
                <a:uLnTx/>
                <a:uFillTx/>
                <a:latin typeface="Trebuchet MS" panose="020B0603020202020204"/>
                <a:ea typeface="+mn-ea"/>
                <a:cs typeface="+mn-cs"/>
              </a:rPr>
              <a:t>What are some common behaviour concerns you are asked about? </a:t>
            </a:r>
          </a:p>
        </p:txBody>
      </p:sp>
      <p:sp>
        <p:nvSpPr>
          <p:cNvPr id="4" name="Rectangle 3">
            <a:extLst>
              <a:ext uri="{FF2B5EF4-FFF2-40B4-BE49-F238E27FC236}">
                <a16:creationId xmlns:a16="http://schemas.microsoft.com/office/drawing/2014/main" id="{20C570CD-1F66-5998-A6B4-DCE82613F914}"/>
              </a:ext>
            </a:extLst>
          </p:cNvPr>
          <p:cNvSpPr/>
          <p:nvPr/>
        </p:nvSpPr>
        <p:spPr>
          <a:xfrm>
            <a:off x="0" y="5820032"/>
            <a:ext cx="12192001" cy="1037968"/>
          </a:xfrm>
          <a:prstGeom prst="rect">
            <a:avLst/>
          </a:prstGeom>
          <a:solidFill>
            <a:srgbClr val="198038"/>
          </a:solidFill>
          <a:ln w="19050" cap="rnd" cmpd="sng" algn="ctr">
            <a:noFill/>
            <a:prstDash val="solid"/>
          </a:ln>
          <a:effectLst/>
          <a:extLst>
            <a:ext uri="{91240B29-F687-4F45-9708-019B960494DF}">
              <a14:hiddenLine xmlns:a14="http://schemas.microsoft.com/office/drawing/2010/main" w="19050"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850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AU" sz="2600" b="0" i="0" u="none" strike="noStrike" kern="1200" cap="none" spc="0" normalizeH="0" baseline="0" noProof="0">
                <a:ln>
                  <a:noFill/>
                </a:ln>
                <a:solidFill>
                  <a:srgbClr val="FFFFFF"/>
                </a:solidFill>
                <a:effectLst/>
                <a:uLnTx/>
                <a:uFillTx/>
                <a:latin typeface="Trebuchet MS" panose="020B0603020202020204"/>
                <a:ea typeface="+mn-ea"/>
                <a:cs typeface="+mn-cs"/>
              </a:rPr>
              <a:t>The </a:t>
            </a:r>
            <a:r>
              <a:rPr kumimoji="0" lang="en-AU" sz="2600" b="0" i="0" u="none" strike="noStrike" kern="1200" cap="none" spc="0" normalizeH="0" baseline="0" noProof="0">
                <a:ln>
                  <a:noFill/>
                </a:ln>
                <a:solidFill>
                  <a:srgbClr val="FFFFFF"/>
                </a:solidFill>
                <a:effectLst/>
                <a:uLnTx/>
                <a:uFillTx/>
                <a:latin typeface="Trebuchet MS" panose="020B0603020202020204"/>
                <a:ea typeface="+mn-ea"/>
                <a:cs typeface="+mn-cs"/>
                <a:hlinkClick r:id="rId7">
                  <a:extLst>
                    <a:ext uri="{A12FA001-AC4F-418D-AE19-62706E023703}">
                      <ahyp:hlinkClr xmlns:ahyp="http://schemas.microsoft.com/office/drawing/2018/hyperlinkcolor" val="tx"/>
                    </a:ext>
                  </a:extLst>
                </a:hlinkClick>
              </a:rPr>
              <a:t>Slido app</a:t>
            </a:r>
            <a:r>
              <a:rPr kumimoji="0" lang="en-AU" sz="2600" b="0" i="0" u="none" strike="noStrike" kern="1200" cap="none" spc="0" normalizeH="0" baseline="0" noProof="0">
                <a:ln>
                  <a:noFill/>
                </a:ln>
                <a:solidFill>
                  <a:srgbClr val="FFFFFF"/>
                </a:solidFill>
                <a:effectLst/>
                <a:uLnTx/>
                <a:uFillTx/>
                <a:latin typeface="Trebuchet MS" panose="020B0603020202020204"/>
                <a:ea typeface="+mn-ea"/>
                <a:cs typeface="+mn-cs"/>
              </a:rPr>
              <a:t> must be installed on every computer you’re presenting from</a:t>
            </a:r>
          </a:p>
        </p:txBody>
      </p:sp>
      <p:pic>
        <p:nvPicPr>
          <p:cNvPr id="6" name="Graphic 5">
            <a:extLst>
              <a:ext uri="{FF2B5EF4-FFF2-40B4-BE49-F238E27FC236}">
                <a16:creationId xmlns:a16="http://schemas.microsoft.com/office/drawing/2014/main" id="{FB423381-480E-E4E3-2EA6-769DC06A625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F735A72D-65CB-DCEE-711A-EE553094E612}"/>
              </a:ext>
            </a:extLst>
          </p:cNvPr>
          <p:cNvSpPr/>
          <p:nvPr/>
        </p:nvSpPr>
        <p:spPr>
          <a:xfrm rot="2700000">
            <a:off x="9620371" y="514924"/>
            <a:ext cx="3335198" cy="778213"/>
          </a:xfrm>
          <a:prstGeom prst="trapezoid">
            <a:avLst>
              <a:gd name="adj" fmla="val 100000"/>
            </a:avLst>
          </a:prstGeom>
          <a:solidFill>
            <a:srgbClr val="EDFAF2"/>
          </a:solidFill>
          <a:ln w="19050" cap="rnd" cmpd="sng" algn="ctr">
            <a:noFill/>
            <a:prstDash val="solid"/>
          </a:ln>
          <a:effectLst/>
          <a:extLst>
            <a:ext uri="{91240B29-F687-4F45-9708-019B960494DF}">
              <a14:hiddenLine xmlns:a14="http://schemas.microsoft.com/office/drawing/2010/main" w="19050" cap="rnd"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AU" sz="2600" b="1" i="0" u="none" strike="noStrike" kern="1200" cap="none" spc="0" normalizeH="0" baseline="0" noProof="0">
                <a:ln>
                  <a:noFill/>
                </a:ln>
                <a:solidFill>
                  <a:srgbClr val="198038"/>
                </a:solidFill>
                <a:effectLst/>
                <a:uLnTx/>
                <a:uFillTx/>
                <a:latin typeface="Trebuchet MS" panose="020B0603020202020204"/>
                <a:ea typeface="+mn-ea"/>
                <a:cs typeface="+mn-cs"/>
              </a:rPr>
              <a:t>Do not edit
</a:t>
            </a:r>
            <a:r>
              <a:rPr kumimoji="0" lang="en-AU" sz="2200" b="0" i="0" u="none" strike="noStrike" kern="1200" cap="none" spc="0" normalizeH="0" baseline="0" noProof="0">
                <a:ln>
                  <a:noFill/>
                </a:ln>
                <a:solidFill>
                  <a:srgbClr val="198038"/>
                </a:solidFill>
                <a:effectLst/>
                <a:uLnTx/>
                <a:uFillTx/>
                <a:latin typeface="Trebuchet MS" panose="020B0603020202020204"/>
                <a:ea typeface="+mn-ea"/>
                <a:cs typeface="+mn-cs"/>
                <a:hlinkClick r:id="rId10">
                  <a:extLst>
                    <a:ext uri="{A12FA001-AC4F-418D-AE19-62706E023703}">
                      <ahyp:hlinkClr xmlns:ahyp="http://schemas.microsoft.com/office/drawing/2018/hyperlinkcolor" val="tx"/>
                    </a:ext>
                  </a:extLst>
                </a:hlinkClick>
              </a:rPr>
              <a:t>How to change the design</a:t>
            </a:r>
            <a:endParaRPr kumimoji="0" lang="en-AU" sz="2200" b="0" i="0" u="none" strike="noStrike" kern="1200" cap="none" spc="0" normalizeH="0" baseline="0" noProof="0">
              <a:ln>
                <a:noFill/>
              </a:ln>
              <a:solidFill>
                <a:srgbClr val="198038"/>
              </a:solidFill>
              <a:effectLst/>
              <a:uLnTx/>
              <a:uFillTx/>
              <a:latin typeface="Trebuchet MS" panose="020B0603020202020204"/>
              <a:ea typeface="+mn-ea"/>
              <a:cs typeface="+mn-cs"/>
            </a:endParaRPr>
          </a:p>
        </p:txBody>
      </p:sp>
      <p:pic>
        <p:nvPicPr>
          <p:cNvPr id="9" name="Graphic 8">
            <a:extLst>
              <a:ext uri="{FF2B5EF4-FFF2-40B4-BE49-F238E27FC236}">
                <a16:creationId xmlns:a16="http://schemas.microsoft.com/office/drawing/2014/main" id="{B4F9CFDE-2313-8696-881A-B7F1974185C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958679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AFF0053-3A0C-F84C-A9CD-97E8E941FB2E}"/>
              </a:ext>
            </a:extLst>
          </p:cNvPr>
          <p:cNvSpPr/>
          <p:nvPr>
            <p:custDataLst>
              <p:tags r:id="rId2"/>
            </p:custDataLst>
          </p:nvPr>
        </p:nvSpPr>
        <p:spPr>
          <a:xfrm>
            <a:off x="444693" y="1742703"/>
            <a:ext cx="2371696" cy="2371696"/>
          </a:xfrm>
          <a:prstGeom prst="rect">
            <a:avLst/>
          </a:prstGeom>
          <a:blipFill>
            <a:blip r:embed="rId5">
              <a:extLst>
                <a:ext uri="{96DAC541-7B7A-43D3-8B79-37D633B846F1}">
                  <asvg:svgBlip xmlns:asvg="http://schemas.microsoft.com/office/drawing/2016/SVG/main" r:embed="rId6"/>
                </a:ext>
              </a:extLst>
            </a:blip>
            <a:stretch>
              <a:fillRect/>
            </a:stretch>
          </a:blip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 name="Rectangle 2">
            <a:extLst>
              <a:ext uri="{FF2B5EF4-FFF2-40B4-BE49-F238E27FC236}">
                <a16:creationId xmlns:a16="http://schemas.microsoft.com/office/drawing/2014/main" id="{411A3E9F-061A-0D4E-B90F-5F71780F5A12}"/>
              </a:ext>
            </a:extLst>
          </p:cNvPr>
          <p:cNvSpPr/>
          <p:nvPr>
            <p:custDataLst>
              <p:tags r:id="rId3"/>
            </p:custDataLst>
          </p:nvPr>
        </p:nvSpPr>
        <p:spPr>
          <a:xfrm>
            <a:off x="3112851" y="1000897"/>
            <a:ext cx="8486226" cy="3855308"/>
          </a:xfrm>
          <a:prstGeom prst="rect">
            <a:avLst/>
          </a:prstGeom>
          <a:noFill/>
          <a:ln w="19050" cap="rnd"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a:ln>
                  <a:noFill/>
                </a:ln>
                <a:solidFill>
                  <a:srgbClr val="000000"/>
                </a:solidFill>
                <a:effectLst/>
                <a:uLnTx/>
                <a:uFillTx/>
                <a:latin typeface="Trebuchet MS" panose="020B0603020202020204"/>
                <a:ea typeface="+mn-ea"/>
                <a:cs typeface="+mn-cs"/>
              </a:rPr>
              <a:t>How comfortable are you with assessing and managing behaviour concerns for children? </a:t>
            </a:r>
          </a:p>
        </p:txBody>
      </p:sp>
      <p:sp>
        <p:nvSpPr>
          <p:cNvPr id="4" name="Rectangle 3">
            <a:extLst>
              <a:ext uri="{FF2B5EF4-FFF2-40B4-BE49-F238E27FC236}">
                <a16:creationId xmlns:a16="http://schemas.microsoft.com/office/drawing/2014/main" id="{CFED4081-4A1B-1942-8DCB-324D2B0B970D}"/>
              </a:ext>
            </a:extLst>
          </p:cNvPr>
          <p:cNvSpPr/>
          <p:nvPr/>
        </p:nvSpPr>
        <p:spPr>
          <a:xfrm>
            <a:off x="0" y="5820032"/>
            <a:ext cx="12192001" cy="1037968"/>
          </a:xfrm>
          <a:prstGeom prst="rect">
            <a:avLst/>
          </a:prstGeom>
          <a:solidFill>
            <a:srgbClr val="198038"/>
          </a:solidFill>
          <a:ln w="19050" cap="rnd" cmpd="sng" algn="ctr">
            <a:noFill/>
            <a:prstDash val="solid"/>
          </a:ln>
          <a:effectLst/>
          <a:extLs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741155" tIns="259492" rIns="1852888" bIns="203886" rtlCol="0" anchor="ctr">
            <a:normAutofit fontScale="850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FFFFFF"/>
                </a:solidFill>
                <a:effectLst/>
                <a:uLnTx/>
                <a:uFillTx/>
                <a:latin typeface="Trebuchet MS" panose="020B0603020202020204"/>
                <a:ea typeface="+mn-ea"/>
                <a:cs typeface="+mn-cs"/>
              </a:rPr>
              <a:t>The </a:t>
            </a:r>
            <a:r>
              <a:rPr kumimoji="0" lang="en-US" sz="2600" b="0" i="0" u="none" strike="noStrike" kern="1200" cap="none" spc="0" normalizeH="0" baseline="0" noProof="0">
                <a:ln>
                  <a:noFill/>
                </a:ln>
                <a:solidFill>
                  <a:srgbClr val="FFFFFF"/>
                </a:solidFill>
                <a:effectLst/>
                <a:uLnTx/>
                <a:uFillTx/>
                <a:latin typeface="Trebuchet MS" panose="020B0603020202020204"/>
                <a:ea typeface="+mn-ea"/>
                <a:cs typeface="+mn-cs"/>
                <a:hlinkClick r:id="rId7">
                  <a:extLst>
                    <a:ext uri="{A12FA001-AC4F-418D-AE19-62706E023703}">
                      <ahyp:hlinkClr xmlns:ahyp="http://schemas.microsoft.com/office/drawing/2018/hyperlinkcolor" val="tx"/>
                    </a:ext>
                  </a:extLst>
                </a:hlinkClick>
              </a:rPr>
              <a:t>Slido app</a:t>
            </a:r>
            <a:r>
              <a:rPr kumimoji="0" lang="en-US" sz="2600" b="0" i="0" u="none" strike="noStrike" kern="1200" cap="none" spc="0" normalizeH="0" baseline="0" noProof="0">
                <a:ln>
                  <a:noFill/>
                </a:ln>
                <a:solidFill>
                  <a:srgbClr val="FFFFFF"/>
                </a:solidFill>
                <a:effectLst/>
                <a:uLnTx/>
                <a:uFillTx/>
                <a:latin typeface="Trebuchet MS" panose="020B0603020202020204"/>
                <a:ea typeface="+mn-ea"/>
                <a:cs typeface="+mn-cs"/>
              </a:rPr>
              <a:t> must be installed on every computer you’re presenting from</a:t>
            </a:r>
          </a:p>
        </p:txBody>
      </p:sp>
      <p:pic>
        <p:nvPicPr>
          <p:cNvPr id="6" name="Graphic 5">
            <a:extLst>
              <a:ext uri="{FF2B5EF4-FFF2-40B4-BE49-F238E27FC236}">
                <a16:creationId xmlns:a16="http://schemas.microsoft.com/office/drawing/2014/main" id="{E19EDD75-C9B2-1A44-9837-5849DA76969E}"/>
              </a:ext>
            </a:extLst>
          </p:cNvPr>
          <p:cNvPicPr>
            <a:picLocks/>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7" name="Trapezoid 6">
            <a:extLst>
              <a:ext uri="{FF2B5EF4-FFF2-40B4-BE49-F238E27FC236}">
                <a16:creationId xmlns:a16="http://schemas.microsoft.com/office/drawing/2014/main" id="{C99BF965-DBC1-AD45-A3BD-6617B6E6245A}"/>
              </a:ext>
            </a:extLst>
          </p:cNvPr>
          <p:cNvSpPr/>
          <p:nvPr/>
        </p:nvSpPr>
        <p:spPr>
          <a:xfrm rot="2700000">
            <a:off x="9620371" y="514924"/>
            <a:ext cx="3335198" cy="778213"/>
          </a:xfrm>
          <a:prstGeom prst="trapezoid">
            <a:avLst>
              <a:gd name="adj" fmla="val 100000"/>
            </a:avLst>
          </a:prstGeom>
          <a:solidFill>
            <a:srgbClr val="EDFAF2"/>
          </a:solidFill>
          <a:ln w="19050" cap="rnd" cmpd="sng" algn="ctr">
            <a:noFill/>
            <a:prstDash val="solid"/>
          </a:ln>
          <a:effectLst/>
          <a:extLst>
            <a:ext uri="{91240B29-F687-4F45-9708-019B960494DF}">
              <a14:hiddenLine xmlns:a14="http://schemas.microsoft.com/office/drawing/2010/main" w="19050" cap="rnd"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98038"/>
                </a:solidFill>
                <a:effectLst/>
                <a:uLnTx/>
                <a:uFillTx/>
                <a:latin typeface="Trebuchet MS" panose="020B0603020202020204"/>
                <a:ea typeface="+mn-ea"/>
                <a:cs typeface="+mn-cs"/>
              </a:rPr>
              <a:t>Do not edit
</a:t>
            </a:r>
            <a:r>
              <a:rPr kumimoji="0" lang="en-US" sz="2200" b="0" i="0" u="none" strike="noStrike" kern="1200" cap="none" spc="0" normalizeH="0" baseline="0" noProof="0">
                <a:ln>
                  <a:noFill/>
                </a:ln>
                <a:solidFill>
                  <a:srgbClr val="198038"/>
                </a:solidFill>
                <a:effectLst/>
                <a:uLnTx/>
                <a:uFillTx/>
                <a:latin typeface="Trebuchet MS" panose="020B0603020202020204"/>
                <a:ea typeface="+mn-ea"/>
                <a:cs typeface="+mn-cs"/>
                <a:hlinkClick r:id="rId10">
                  <a:extLst>
                    <a:ext uri="{A12FA001-AC4F-418D-AE19-62706E023703}">
                      <ahyp:hlinkClr xmlns:ahyp="http://schemas.microsoft.com/office/drawing/2018/hyperlinkcolor" val="tx"/>
                    </a:ext>
                  </a:extLst>
                </a:hlinkClick>
              </a:rPr>
              <a:t>How to change the design</a:t>
            </a:r>
            <a:endParaRPr kumimoji="0" lang="en-US" sz="2200" b="0" i="0" u="none" strike="noStrike" kern="1200" cap="none" spc="0" normalizeH="0" baseline="0" noProof="0">
              <a:ln>
                <a:noFill/>
              </a:ln>
              <a:solidFill>
                <a:srgbClr val="198038"/>
              </a:solidFill>
              <a:effectLst/>
              <a:uLnTx/>
              <a:uFillTx/>
              <a:latin typeface="Trebuchet MS" panose="020B0603020202020204"/>
              <a:ea typeface="+mn-ea"/>
              <a:cs typeface="+mn-cs"/>
            </a:endParaRPr>
          </a:p>
        </p:txBody>
      </p:sp>
      <p:pic>
        <p:nvPicPr>
          <p:cNvPr id="9" name="Graphic 8">
            <a:extLst>
              <a:ext uri="{FF2B5EF4-FFF2-40B4-BE49-F238E27FC236}">
                <a16:creationId xmlns:a16="http://schemas.microsoft.com/office/drawing/2014/main" id="{E4FB84F1-ED03-384B-9CB2-FECEDE73A564}"/>
              </a:ext>
            </a:extLst>
          </p:cNvPr>
          <p:cNvPicPr>
            <a:picLocks/>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22967172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11B94-BC7A-B339-5B0E-21327297803E}"/>
              </a:ext>
            </a:extLst>
          </p:cNvPr>
          <p:cNvSpPr>
            <a:spLocks noGrp="1"/>
          </p:cNvSpPr>
          <p:nvPr>
            <p:ph type="title"/>
          </p:nvPr>
        </p:nvSpPr>
        <p:spPr/>
        <p:txBody>
          <a:bodyPr/>
          <a:lstStyle/>
          <a:p>
            <a:r>
              <a:rPr lang="en-AU" dirty="0"/>
              <a:t>Medical Considerations </a:t>
            </a:r>
          </a:p>
        </p:txBody>
      </p:sp>
      <p:sp>
        <p:nvSpPr>
          <p:cNvPr id="3" name="Content Placeholder 2">
            <a:extLst>
              <a:ext uri="{FF2B5EF4-FFF2-40B4-BE49-F238E27FC236}">
                <a16:creationId xmlns:a16="http://schemas.microsoft.com/office/drawing/2014/main" id="{A00E8EB0-EF60-5ADD-F2F9-52220AB96B0E}"/>
              </a:ext>
            </a:extLst>
          </p:cNvPr>
          <p:cNvSpPr>
            <a:spLocks noGrp="1"/>
          </p:cNvSpPr>
          <p:nvPr>
            <p:ph idx="1"/>
          </p:nvPr>
        </p:nvSpPr>
        <p:spPr>
          <a:xfrm>
            <a:off x="677334" y="1591733"/>
            <a:ext cx="8596668" cy="4449629"/>
          </a:xfrm>
        </p:spPr>
        <p:txBody>
          <a:bodyPr/>
          <a:lstStyle/>
          <a:p>
            <a:r>
              <a:rPr lang="en-AU" dirty="0"/>
              <a:t>General medical</a:t>
            </a:r>
          </a:p>
          <a:p>
            <a:r>
              <a:rPr lang="en-AU" dirty="0"/>
              <a:t>Sleep (Sleep-disordered breathing SDB – ask about snoring, screentime, sleep environment)</a:t>
            </a:r>
          </a:p>
          <a:p>
            <a:r>
              <a:rPr lang="en-AU" dirty="0"/>
              <a:t>Hearing and vision </a:t>
            </a:r>
          </a:p>
          <a:p>
            <a:r>
              <a:rPr lang="en-AU" dirty="0"/>
              <a:t>Bowels/bladder </a:t>
            </a:r>
          </a:p>
          <a:p>
            <a:r>
              <a:rPr lang="en-AU" dirty="0"/>
              <a:t>Intake/diet  </a:t>
            </a:r>
          </a:p>
          <a:p>
            <a:r>
              <a:rPr lang="en-AU" dirty="0"/>
              <a:t>Activities </a:t>
            </a:r>
          </a:p>
          <a:p>
            <a:r>
              <a:rPr lang="en-AU" dirty="0"/>
              <a:t>Allergies </a:t>
            </a:r>
          </a:p>
          <a:p>
            <a:r>
              <a:rPr lang="en-AU" dirty="0"/>
              <a:t>Nutrition </a:t>
            </a:r>
          </a:p>
          <a:p>
            <a:r>
              <a:rPr lang="en-AU" dirty="0"/>
              <a:t>Review growth </a:t>
            </a:r>
          </a:p>
          <a:p>
            <a:r>
              <a:rPr lang="en-AU" dirty="0"/>
              <a:t>Other: hyperthyroid, absence seizures, lead poisoning, substance abuse </a:t>
            </a:r>
          </a:p>
          <a:p>
            <a:endParaRPr lang="en-AU" dirty="0"/>
          </a:p>
        </p:txBody>
      </p:sp>
    </p:spTree>
    <p:extLst>
      <p:ext uri="{BB962C8B-B14F-4D97-AF65-F5344CB8AC3E}">
        <p14:creationId xmlns:p14="http://schemas.microsoft.com/office/powerpoint/2010/main" val="346780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ADF6BD-ACCA-5073-38CA-B8026D5E81E9}"/>
              </a:ext>
            </a:extLst>
          </p:cNvPr>
          <p:cNvSpPr>
            <a:spLocks noGrp="1"/>
          </p:cNvSpPr>
          <p:nvPr>
            <p:ph idx="1"/>
          </p:nvPr>
        </p:nvSpPr>
        <p:spPr/>
        <p:txBody>
          <a:bodyPr/>
          <a:lstStyle/>
          <a:p>
            <a:endParaRPr lang="en-AU"/>
          </a:p>
        </p:txBody>
      </p:sp>
      <p:pic>
        <p:nvPicPr>
          <p:cNvPr id="5" name="Picture 4">
            <a:extLst>
              <a:ext uri="{FF2B5EF4-FFF2-40B4-BE49-F238E27FC236}">
                <a16:creationId xmlns:a16="http://schemas.microsoft.com/office/drawing/2014/main" id="{0A1D9247-A4D9-F59B-43D1-8A8AA22BC88C}"/>
              </a:ext>
            </a:extLst>
          </p:cNvPr>
          <p:cNvPicPr>
            <a:picLocks noChangeAspect="1"/>
          </p:cNvPicPr>
          <p:nvPr/>
        </p:nvPicPr>
        <p:blipFill>
          <a:blip r:embed="rId2"/>
          <a:stretch>
            <a:fillRect/>
          </a:stretch>
        </p:blipFill>
        <p:spPr>
          <a:xfrm>
            <a:off x="4452" y="0"/>
            <a:ext cx="9763185" cy="6858000"/>
          </a:xfrm>
          <a:prstGeom prst="rect">
            <a:avLst/>
          </a:prstGeom>
        </p:spPr>
      </p:pic>
    </p:spTree>
    <p:extLst>
      <p:ext uri="{BB962C8B-B14F-4D97-AF65-F5344CB8AC3E}">
        <p14:creationId xmlns:p14="http://schemas.microsoft.com/office/powerpoint/2010/main" val="2784074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87" name="Rectangle 2086">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rebuchet MS" panose="020B0603020202020204"/>
              <a:ea typeface="+mn-ea"/>
              <a:cs typeface="+mn-cs"/>
            </a:endParaRPr>
          </a:p>
        </p:txBody>
      </p:sp>
      <p:sp useBgFill="1">
        <p:nvSpPr>
          <p:cNvPr id="2089" name="Rectangle 2088">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cxnSp>
        <p:nvCxnSpPr>
          <p:cNvPr id="2091" name="Straight Connector 2090">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1313" y="0"/>
            <a:ext cx="12192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093" name="Straight Connector 2092">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0979" y="3681413"/>
            <a:ext cx="476355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2095"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2568"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097"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534"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099" name="Isosceles Triangle 2098">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33425"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101"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5592"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103" name="Isosceles Triangle 2102">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2758"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105" name="Freeform: Shape 2104">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97631" y="-8467"/>
            <a:ext cx="5994369"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36701393-6DF6-4BC1-14E0-D750DB9CC36A}"/>
              </a:ext>
            </a:extLst>
          </p:cNvPr>
          <p:cNvSpPr>
            <a:spLocks noGrp="1"/>
          </p:cNvSpPr>
          <p:nvPr>
            <p:ph type="title"/>
          </p:nvPr>
        </p:nvSpPr>
        <p:spPr>
          <a:xfrm>
            <a:off x="7181723" y="609600"/>
            <a:ext cx="4512989" cy="2227730"/>
          </a:xfrm>
        </p:spPr>
        <p:txBody>
          <a:bodyPr anchor="ctr">
            <a:normAutofit/>
          </a:bodyPr>
          <a:lstStyle/>
          <a:p>
            <a:pPr>
              <a:lnSpc>
                <a:spcPct val="90000"/>
              </a:lnSpc>
            </a:pPr>
            <a:r>
              <a:rPr lang="en-AU" dirty="0">
                <a:solidFill>
                  <a:srgbClr val="FFFFFF"/>
                </a:solidFill>
              </a:rPr>
              <a:t>Attention Deficit Hyperactivity Disorder	</a:t>
            </a:r>
            <a:br>
              <a:rPr lang="en-AU" dirty="0">
                <a:solidFill>
                  <a:srgbClr val="FFFFFF"/>
                </a:solidFill>
              </a:rPr>
            </a:br>
            <a:r>
              <a:rPr lang="en-AU" dirty="0">
                <a:solidFill>
                  <a:srgbClr val="FFFFFF"/>
                </a:solidFill>
              </a:rPr>
              <a:t>ADHD</a:t>
            </a:r>
          </a:p>
        </p:txBody>
      </p:sp>
      <p:pic>
        <p:nvPicPr>
          <p:cNvPr id="1026" name="Picture 2" descr="15 Relatable ADHD Memes to Brighten ...">
            <a:extLst>
              <a:ext uri="{FF2B5EF4-FFF2-40B4-BE49-F238E27FC236}">
                <a16:creationId xmlns:a16="http://schemas.microsoft.com/office/drawing/2014/main" id="{1C36BB3E-00AD-70C1-472F-AD8A96807D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7251" y="1810751"/>
            <a:ext cx="3856774" cy="332539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ADC69D83-6AE7-FF0C-2A06-602119C84C61}"/>
              </a:ext>
            </a:extLst>
          </p:cNvPr>
          <p:cNvSpPr>
            <a:spLocks noGrp="1"/>
          </p:cNvSpPr>
          <p:nvPr>
            <p:ph idx="1"/>
          </p:nvPr>
        </p:nvSpPr>
        <p:spPr>
          <a:xfrm>
            <a:off x="7181725" y="2837329"/>
            <a:ext cx="4512988" cy="3317938"/>
          </a:xfrm>
        </p:spPr>
        <p:txBody>
          <a:bodyPr anchor="t">
            <a:normAutofit fontScale="92500" lnSpcReduction="10000"/>
          </a:bodyPr>
          <a:lstStyle/>
          <a:p>
            <a:pPr>
              <a:lnSpc>
                <a:spcPct val="90000"/>
              </a:lnSpc>
            </a:pPr>
            <a:r>
              <a:rPr lang="en-AU" sz="1500" dirty="0">
                <a:solidFill>
                  <a:srgbClr val="FFFFFF"/>
                </a:solidFill>
              </a:rPr>
              <a:t>7% of children</a:t>
            </a:r>
          </a:p>
          <a:p>
            <a:pPr>
              <a:lnSpc>
                <a:spcPct val="90000"/>
              </a:lnSpc>
            </a:pPr>
            <a:r>
              <a:rPr lang="en-AU" sz="1500" dirty="0">
                <a:solidFill>
                  <a:srgbClr val="FFFFFF"/>
                </a:solidFill>
              </a:rPr>
              <a:t>Issues: </a:t>
            </a:r>
          </a:p>
          <a:p>
            <a:pPr lvl="1">
              <a:lnSpc>
                <a:spcPct val="90000"/>
              </a:lnSpc>
            </a:pPr>
            <a:r>
              <a:rPr lang="en-AU" sz="1500" dirty="0">
                <a:solidFill>
                  <a:srgbClr val="FFFFFF"/>
                </a:solidFill>
              </a:rPr>
              <a:t>Working memory</a:t>
            </a:r>
          </a:p>
          <a:p>
            <a:pPr lvl="1">
              <a:lnSpc>
                <a:spcPct val="90000"/>
              </a:lnSpc>
            </a:pPr>
            <a:r>
              <a:rPr lang="en-AU" sz="1500" dirty="0">
                <a:solidFill>
                  <a:srgbClr val="FFFFFF"/>
                </a:solidFill>
              </a:rPr>
              <a:t>Flexibility</a:t>
            </a:r>
          </a:p>
          <a:p>
            <a:pPr lvl="1">
              <a:lnSpc>
                <a:spcPct val="90000"/>
              </a:lnSpc>
            </a:pPr>
            <a:r>
              <a:rPr lang="en-AU" sz="1500" dirty="0">
                <a:solidFill>
                  <a:srgbClr val="FFFFFF"/>
                </a:solidFill>
              </a:rPr>
              <a:t>Impulse Control  </a:t>
            </a:r>
          </a:p>
          <a:p>
            <a:pPr>
              <a:lnSpc>
                <a:spcPct val="90000"/>
              </a:lnSpc>
            </a:pPr>
            <a:r>
              <a:rPr lang="en-AU" sz="1500" dirty="0">
                <a:solidFill>
                  <a:srgbClr val="FFFFFF"/>
                </a:solidFill>
              </a:rPr>
              <a:t> DSM V criteria</a:t>
            </a:r>
          </a:p>
          <a:p>
            <a:pPr lvl="1">
              <a:lnSpc>
                <a:spcPct val="90000"/>
              </a:lnSpc>
            </a:pPr>
            <a:r>
              <a:rPr lang="en-AU" sz="1500" dirty="0">
                <a:solidFill>
                  <a:srgbClr val="FFFFFF"/>
                </a:solidFill>
              </a:rPr>
              <a:t>Inattentive symptoms</a:t>
            </a:r>
          </a:p>
          <a:p>
            <a:pPr lvl="1">
              <a:lnSpc>
                <a:spcPct val="90000"/>
              </a:lnSpc>
            </a:pPr>
            <a:r>
              <a:rPr lang="en-AU" sz="1500" dirty="0">
                <a:solidFill>
                  <a:srgbClr val="FFFFFF"/>
                </a:solidFill>
              </a:rPr>
              <a:t>Hyperactive symptoms</a:t>
            </a:r>
          </a:p>
          <a:p>
            <a:pPr lvl="1">
              <a:lnSpc>
                <a:spcPct val="90000"/>
              </a:lnSpc>
            </a:pPr>
            <a:r>
              <a:rPr lang="en-AU" sz="1500" dirty="0">
                <a:solidFill>
                  <a:srgbClr val="FFFFFF"/>
                </a:solidFill>
              </a:rPr>
              <a:t>Functional impairment  </a:t>
            </a:r>
          </a:p>
          <a:p>
            <a:pPr>
              <a:lnSpc>
                <a:spcPct val="90000"/>
              </a:lnSpc>
            </a:pPr>
            <a:r>
              <a:rPr lang="en-AU" sz="1500" dirty="0">
                <a:solidFill>
                  <a:srgbClr val="FFFFFF"/>
                </a:solidFill>
              </a:rPr>
              <a:t>Behaviours: motor activity, difficulty engaging in activities, disorganised, reckless behaviours, easily distracted, talkative</a:t>
            </a:r>
          </a:p>
          <a:p>
            <a:pPr>
              <a:lnSpc>
                <a:spcPct val="90000"/>
              </a:lnSpc>
            </a:pPr>
            <a:endParaRPr lang="en-AU" sz="1500" dirty="0">
              <a:solidFill>
                <a:srgbClr val="FFFFFF"/>
              </a:solidFill>
            </a:endParaRPr>
          </a:p>
        </p:txBody>
      </p:sp>
    </p:spTree>
    <p:extLst>
      <p:ext uri="{BB962C8B-B14F-4D97-AF65-F5344CB8AC3E}">
        <p14:creationId xmlns:p14="http://schemas.microsoft.com/office/powerpoint/2010/main" val="417391429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METADATA" val="eyJUaW1lc3RhbXAiOjE3NTM4MzE3MzV9"/>
  <p:tag name="SLIDO_TYPE" val="SlidoJoining"/>
</p:tagLst>
</file>

<file path=ppt/tags/tag10.xml><?xml version="1.0" encoding="utf-8"?>
<p:tagLst xmlns:a="http://schemas.openxmlformats.org/drawingml/2006/main" xmlns:r="http://schemas.openxmlformats.org/officeDocument/2006/relationships" xmlns:p="http://schemas.openxmlformats.org/presentationml/2006/main">
  <p:tag name="SLIDO_TYPE" val="SlidoPoll"/>
  <p:tag name="SLIDO_POLL_UUID" val="54947589-e8ff-4cd5-bb82-77b3c4b1021f"/>
  <p:tag name="SLIDO_TIMELINE" val="W3sicG9sbFF1ZXN0aW9uVXVpZCI6ImNlYTA4MjE3LWM4ODMtNDI2OC04YTIyLTRmODk4NjEwMTQ2NCIsInNob3dSZXN1bHRzIjp0cnVlfV0="/>
</p:tagLst>
</file>

<file path=ppt/tags/tag1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ting"/>
</p:tagLst>
</file>

<file path=ppt/tags/tag12.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3.xml><?xml version="1.0" encoding="utf-8"?>
<p:tagLst xmlns:a="http://schemas.openxmlformats.org/drawingml/2006/main" xmlns:r="http://schemas.openxmlformats.org/officeDocument/2006/relationships" xmlns:p="http://schemas.openxmlformats.org/presentationml/2006/main">
  <p:tag name="SLIDO_ELEMENT" val="title"/>
</p:tagLst>
</file>

<file path=ppt/tags/tag4.xml><?xml version="1.0" encoding="utf-8"?>
<p:tagLst xmlns:a="http://schemas.openxmlformats.org/drawingml/2006/main" xmlns:r="http://schemas.openxmlformats.org/officeDocument/2006/relationships" xmlns:p="http://schemas.openxmlformats.org/presentationml/2006/main">
  <p:tag name="SLIDO_METADATA" val="eyJUaW1lc3RhbXAiOjE3NTM4MzE2OTR9"/>
  <p:tag name="SLIDO_TYPE" val="SlidoPoll"/>
  <p:tag name="SLIDO_POLL_UUID" val="4fb4ac18-6a20-40ba-a0fa-65b752009bed"/>
  <p:tag name="SLIDO_TIMELINE" val="W3sicG9sbFF1ZXN0aW9uVXVpZCI6IjY5OTdjNGU5LWE3MDItNDJmNi04NzUzLWRhZmQ4NzUwYTMxZSIsInNob3dSZXN1bHRzIjp0cnVlLCJzaG93Q29ycmVjdEFuc3dlcnMiOmZhbHNlLCJ2b3RpbmdMb2NrZWQiOmZhbHNlfV0="/>
</p:tagLst>
</file>

<file path=ppt/tags/tag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6.xml><?xml version="1.0" encoding="utf-8"?>
<p:tagLst xmlns:a="http://schemas.openxmlformats.org/drawingml/2006/main" xmlns:r="http://schemas.openxmlformats.org/officeDocument/2006/relationships" xmlns:p="http://schemas.openxmlformats.org/presentationml/2006/main">
  <p:tag name="SLIDO_ELEMENT" val="title"/>
</p:tagLst>
</file>

<file path=ppt/tags/tag7.xml><?xml version="1.0" encoding="utf-8"?>
<p:tagLst xmlns:a="http://schemas.openxmlformats.org/drawingml/2006/main" xmlns:r="http://schemas.openxmlformats.org/officeDocument/2006/relationships" xmlns:p="http://schemas.openxmlformats.org/presentationml/2006/main">
  <p:tag name="SLIDO_TYPE" val="SlidoPoll"/>
  <p:tag name="SLIDO_POLL_UUID" val="2e5a15b3-ab1f-436c-b6d7-6a6623671584"/>
  <p:tag name="SLIDO_TIMELINE" val="W3sicG9sbFF1ZXN0aW9uVXVpZCI6IjI1YmI3YTQwLTE1NjUtNDMwNC04YzE3LWQ4ODFjNTFhOTExMiIsInNob3dSZXN1bHRzIjp0cnVlfV0="/>
</p:tagLst>
</file>

<file path=ppt/tags/tag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9.xml><?xml version="1.0" encoding="utf-8"?>
<p:tagLst xmlns:a="http://schemas.openxmlformats.org/drawingml/2006/main" xmlns:r="http://schemas.openxmlformats.org/officeDocument/2006/relationships" xmlns:p="http://schemas.openxmlformats.org/presentationml/2006/main">
  <p:tag name="SLIDO_ELEMENT" val="titl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acf7a36-f8b5-4e77-a319-3a31141a92ea" xsi:nil="true"/>
    <lcf76f155ced4ddcb4097134ff3c332f xmlns="80e4cb83-a8b8-4474-9846-9def654b56d4">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6FFF997CD70EC4E8D57F42A9D1D9458" ma:contentTypeVersion="14" ma:contentTypeDescription="Create a new document." ma:contentTypeScope="" ma:versionID="be68b92c2594d1fdc601c6644606c405">
  <xsd:schema xmlns:xsd="http://www.w3.org/2001/XMLSchema" xmlns:xs="http://www.w3.org/2001/XMLSchema" xmlns:p="http://schemas.microsoft.com/office/2006/metadata/properties" xmlns:ns2="80e4cb83-a8b8-4474-9846-9def654b56d4" xmlns:ns3="aacf7a36-f8b5-4e77-a319-3a31141a92ea" targetNamespace="http://schemas.microsoft.com/office/2006/metadata/properties" ma:root="true" ma:fieldsID="384464cdc7e75677606814e2e2a8bb35" ns2:_="" ns3:_="">
    <xsd:import namespace="80e4cb83-a8b8-4474-9846-9def654b56d4"/>
    <xsd:import namespace="aacf7a36-f8b5-4e77-a319-3a31141a92e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e4cb83-a8b8-4474-9846-9def654b56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1a99e12f-6be7-4a0b-a875-b5ef68f4995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acf7a36-f8b5-4e77-a319-3a31141a92e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4d5c6b9-7be5-45e3-b894-d65c27699658}" ma:internalName="TaxCatchAll" ma:showField="CatchAllData" ma:web="aacf7a36-f8b5-4e77-a319-3a31141a92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B51D2E-6309-4F9D-A491-9B4908B244A3}">
  <ds:schemaRefs>
    <ds:schemaRef ds:uri="aacf7a36-f8b5-4e77-a319-3a31141a92ea"/>
    <ds:schemaRef ds:uri="http://purl.org/dc/terms/"/>
    <ds:schemaRef ds:uri="http://purl.org/dc/dcmitype/"/>
    <ds:schemaRef ds:uri="80e4cb83-a8b8-4474-9846-9def654b56d4"/>
    <ds:schemaRef ds:uri="http://schemas.microsoft.com/office/2006/documentManagement/types"/>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D77E35B4-1BDB-41C2-ABC2-2ADADED55BE5}">
  <ds:schemaRefs>
    <ds:schemaRef ds:uri="http://schemas.microsoft.com/sharepoint/v3/contenttype/forms"/>
  </ds:schemaRefs>
</ds:datastoreItem>
</file>

<file path=customXml/itemProps3.xml><?xml version="1.0" encoding="utf-8"?>
<ds:datastoreItem xmlns:ds="http://schemas.openxmlformats.org/officeDocument/2006/customXml" ds:itemID="{477629FD-7DD4-4D54-BDA8-3A00703036AE}">
  <ds:schemaRefs>
    <ds:schemaRef ds:uri="80e4cb83-a8b8-4474-9846-9def654b56d4"/>
    <ds:schemaRef ds:uri="aacf7a36-f8b5-4e77-a319-3a31141a92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12812</TotalTime>
  <Words>1836</Words>
  <Application>Microsoft Macintosh PowerPoint</Application>
  <PresentationFormat>Widescreen</PresentationFormat>
  <Paragraphs>216</Paragraphs>
  <Slides>31</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31</vt:i4>
      </vt:variant>
    </vt:vector>
  </HeadingPairs>
  <TitlesOfParts>
    <vt:vector size="44" baseType="lpstr">
      <vt:lpstr>Aptos</vt:lpstr>
      <vt:lpstr>Aptos Display</vt:lpstr>
      <vt:lpstr>Arial</vt:lpstr>
      <vt:lpstr>GuardianTextEgyptian</vt:lpstr>
      <vt:lpstr>Open Sans</vt:lpstr>
      <vt:lpstr>Poppins</vt:lpstr>
      <vt:lpstr>Poppins SemiBold</vt:lpstr>
      <vt:lpstr>Roboto</vt:lpstr>
      <vt:lpstr>Trebuchet MS</vt:lpstr>
      <vt:lpstr>Wingdings</vt:lpstr>
      <vt:lpstr>Wingdings 3</vt:lpstr>
      <vt:lpstr>Office Theme</vt:lpstr>
      <vt:lpstr>Facet</vt:lpstr>
      <vt:lpstr>PowerPoint Presentation</vt:lpstr>
      <vt:lpstr>ADHD and Behaviour</vt:lpstr>
      <vt:lpstr>PowerPoint Presentation</vt:lpstr>
      <vt:lpstr>Overview </vt:lpstr>
      <vt:lpstr>PowerPoint Presentation</vt:lpstr>
      <vt:lpstr>PowerPoint Presentation</vt:lpstr>
      <vt:lpstr>Medical Considerations </vt:lpstr>
      <vt:lpstr>PowerPoint Presentation</vt:lpstr>
      <vt:lpstr>Attention Deficit Hyperactivity Disorder  ADHD</vt:lpstr>
      <vt:lpstr>PowerPoint Presentation</vt:lpstr>
      <vt:lpstr>Autism Spectrum Disorder </vt:lpstr>
      <vt:lpstr>Other – may be co-existing </vt:lpstr>
      <vt:lpstr>What to do in the meantime? </vt:lpstr>
      <vt:lpstr>Assessments </vt:lpstr>
      <vt:lpstr>Reasonable Adjustments </vt:lpstr>
      <vt:lpstr>Medications for ADHD </vt:lpstr>
      <vt:lpstr>PowerPoint Presentation</vt:lpstr>
      <vt:lpstr>PowerPoint Presentation</vt:lpstr>
      <vt:lpstr>Stimulants</vt:lpstr>
      <vt:lpstr>Stimulant pitfalls </vt:lpstr>
      <vt:lpstr>Second-line agents </vt:lpstr>
      <vt:lpstr>Follow up  </vt:lpstr>
      <vt:lpstr>West Moreton Paediatric Service </vt:lpstr>
      <vt:lpstr>West Moreton Paediatric Service </vt:lpstr>
      <vt:lpstr>West Moreton Paediatric Service </vt:lpstr>
      <vt:lpstr>Resources – 1 </vt:lpstr>
      <vt:lpstr>Resources – 2 </vt:lpstr>
      <vt:lpstr>Resources – 3 </vt:lpstr>
      <vt:lpstr>Resources – 4  </vt:lpstr>
      <vt:lpstr>West Moreton Area </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Wheeler</dc:creator>
  <cp:lastModifiedBy>Tamara Williams</cp:lastModifiedBy>
  <cp:revision>28</cp:revision>
  <dcterms:created xsi:type="dcterms:W3CDTF">2024-04-16T00:29:15Z</dcterms:created>
  <dcterms:modified xsi:type="dcterms:W3CDTF">2025-08-06T05:22:40Z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0x010100E6FFF997CD70EC4E8D57F42A9D1D9458</vt:lpwstr>
  </property>
  <property fmtid="{D5CDD505-2E9C-101B-9397-08002B2CF9AE}" pid="3" name="MediaServiceImageTags">
    <vt:lpwstr/>
  </property>
</Properties>
</file>