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838840368" r:id="rId5"/>
    <p:sldId id="838840379" r:id="rId6"/>
    <p:sldId id="838840380" r:id="rId7"/>
    <p:sldId id="838840381" r:id="rId8"/>
    <p:sldId id="838840382" r:id="rId9"/>
    <p:sldId id="838840383" r:id="rId10"/>
    <p:sldId id="838840384" r:id="rId11"/>
    <p:sldId id="838840385" r:id="rId12"/>
    <p:sldId id="838840386" r:id="rId13"/>
    <p:sldId id="838840388" r:id="rId14"/>
    <p:sldId id="838840389" r:id="rId15"/>
    <p:sldId id="838840390" r:id="rId16"/>
    <p:sldId id="838840391" r:id="rId17"/>
    <p:sldId id="838840392" r:id="rId18"/>
    <p:sldId id="838840393" r:id="rId19"/>
    <p:sldId id="838840394" r:id="rId20"/>
    <p:sldId id="838840387" r:id="rId21"/>
    <p:sldId id="838840476" r:id="rId22"/>
    <p:sldId id="838840485" r:id="rId23"/>
    <p:sldId id="838840478" r:id="rId24"/>
    <p:sldId id="838840479" r:id="rId25"/>
    <p:sldId id="838840480" r:id="rId26"/>
    <p:sldId id="838840481" r:id="rId27"/>
    <p:sldId id="838840482" r:id="rId28"/>
    <p:sldId id="8388404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597" userDrawn="1">
          <p15:clr>
            <a:srgbClr val="A4A3A4"/>
          </p15:clr>
        </p15:guide>
        <p15:guide id="3" pos="70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0E2"/>
    <a:srgbClr val="303D54"/>
    <a:srgbClr val="2E3347"/>
    <a:srgbClr val="9797CB"/>
    <a:srgbClr val="DB7FAB"/>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1"/>
    <p:restoredTop sz="94828"/>
  </p:normalViewPr>
  <p:slideViewPr>
    <p:cSldViewPr snapToGrid="0">
      <p:cViewPr varScale="1">
        <p:scale>
          <a:sx n="115" d="100"/>
          <a:sy n="115" d="100"/>
        </p:scale>
        <p:origin x="576" y="192"/>
      </p:cViewPr>
      <p:guideLst>
        <p:guide orient="horz" pos="731"/>
        <p:guide pos="597"/>
        <p:guide pos="70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BA87B-9779-4F4B-A2A7-BA1CEF84F745}" type="datetimeFigureOut">
              <a:rPr lang="en-US" smtClean="0"/>
              <a:t>8/6/25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26E67-BF87-954E-B66F-676B57F1A004}" type="slidenum">
              <a:rPr lang="en-US" smtClean="0"/>
              <a:t>‹#›</a:t>
            </a:fld>
            <a:endParaRPr lang="en-US"/>
          </a:p>
        </p:txBody>
      </p:sp>
    </p:spTree>
    <p:extLst>
      <p:ext uri="{BB962C8B-B14F-4D97-AF65-F5344CB8AC3E}">
        <p14:creationId xmlns:p14="http://schemas.microsoft.com/office/powerpoint/2010/main" val="401815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026E67-BF87-954E-B66F-676B57F1A004}" type="slidenum">
              <a:rPr lang="en-US" smtClean="0"/>
              <a:t>1</a:t>
            </a:fld>
            <a:endParaRPr lang="en-US"/>
          </a:p>
        </p:txBody>
      </p:sp>
    </p:spTree>
    <p:extLst>
      <p:ext uri="{BB962C8B-B14F-4D97-AF65-F5344CB8AC3E}">
        <p14:creationId xmlns:p14="http://schemas.microsoft.com/office/powerpoint/2010/main" val="386440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7203A-C620-462A-9B3E-809D1718A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84CDE-B0CB-D24D-AD25-DFB2DAD881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34368-B807-04B7-4724-43AC1757F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43CF13-134D-6827-F619-72D70B1EAA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042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6FCA-D378-B5A6-562D-D76D7BD2F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766FE-9373-7638-37B5-96B114FB7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006-5CEB-87E7-FA14-A5ADDCF9D7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FBC9BB-4999-9A6D-E1B3-52D1499148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520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A0A62-F9E0-AD14-5653-056350E3E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E107E-BB08-A842-ED5B-D8725B485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7FFA6-C09F-D7F4-C5D8-9016116B96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B38859-970A-43D2-D2C0-877BE5DAFC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14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B04B9-761C-5380-7868-A78B546BB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6BC-66A1-785B-9FD5-166E9C4FE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2749E-71E4-A21D-D221-1186757374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F0045C-0E08-0565-74AE-4504CB7F8C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504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F833F-2B04-8F46-ADF4-0C52B665B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5DC2A-2DAD-9001-7FB7-445C24330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3229A-DAD0-230A-EE6A-A88EEA5A4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BEBD3B-268B-EADF-1637-98919429DD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0418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026E67-BF87-954E-B66F-676B57F1A004}" type="slidenum">
              <a:rPr lang="en-US" smtClean="0"/>
              <a:t>18</a:t>
            </a:fld>
            <a:endParaRPr lang="en-US"/>
          </a:p>
        </p:txBody>
      </p:sp>
    </p:spTree>
    <p:extLst>
      <p:ext uri="{BB962C8B-B14F-4D97-AF65-F5344CB8AC3E}">
        <p14:creationId xmlns:p14="http://schemas.microsoft.com/office/powerpoint/2010/main" val="198297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a:effectLst/>
                <a:latin typeface="Arial" panose="020B0604020202020204" pitchFamily="34" charset="0"/>
                <a:ea typeface="Calibri" panose="020F0502020204030204" pitchFamily="34" charset="0"/>
                <a:cs typeface="Arial" panose="020B0604020202020204" pitchFamily="34" charset="0"/>
              </a:rPr>
              <a:t>PICS aims to improve patient health through timely access to care, care closer to home, and by supporting people to self-manage their condition. Additionally, PICS aims to:</a:t>
            </a:r>
            <a:endParaRPr lang="en-AU"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r>
              <a:rPr lang="en-AU" sz="1800">
                <a:effectLst/>
                <a:latin typeface="Arial" panose="020B0604020202020204" pitchFamily="34" charset="0"/>
                <a:ea typeface="Times New Roman" panose="02020603050405020304" pitchFamily="18" charset="0"/>
                <a:cs typeface="Arial" panose="020B0604020202020204" pitchFamily="34" charset="0"/>
              </a:rPr>
              <a:t>Improve (patient) quality of life</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r>
              <a:rPr lang="en-AU" sz="1800">
                <a:effectLst/>
                <a:latin typeface="Arial" panose="020B0604020202020204" pitchFamily="34" charset="0"/>
                <a:ea typeface="Times New Roman" panose="02020603050405020304" pitchFamily="18" charset="0"/>
                <a:cs typeface="Arial" panose="020B0604020202020204" pitchFamily="34" charset="0"/>
              </a:rPr>
              <a:t>Reduce (hospital) length of stay</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r>
              <a:rPr lang="en-AU" sz="1800">
                <a:effectLst/>
                <a:latin typeface="Arial" panose="020B0604020202020204" pitchFamily="34" charset="0"/>
                <a:ea typeface="Times New Roman" panose="02020603050405020304" pitchFamily="18" charset="0"/>
                <a:cs typeface="Arial" panose="020B0604020202020204" pitchFamily="34" charset="0"/>
              </a:rPr>
              <a:t>Reduce unplanned presentations to the Emergency Department</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r>
              <a:rPr lang="en-AU" sz="1800">
                <a:effectLst/>
                <a:latin typeface="Arial" panose="020B0604020202020204" pitchFamily="34" charset="0"/>
                <a:ea typeface="Times New Roman" panose="02020603050405020304" pitchFamily="18" charset="0"/>
                <a:cs typeface="Arial" panose="020B0604020202020204" pitchFamily="34" charset="0"/>
              </a:rPr>
              <a:t>Reduce Potentially Preventable Hospitalisations (PPHs)</a:t>
            </a:r>
          </a:p>
          <a:p>
            <a:pPr marL="342900" lvl="0" indent="-342900">
              <a:lnSpc>
                <a:spcPct val="110000"/>
              </a:lnSpc>
              <a:spcBef>
                <a:spcPts val="600"/>
              </a:spcBef>
              <a:spcAft>
                <a:spcPts val="720"/>
              </a:spcAft>
              <a:buFont typeface="Arial" panose="020B0604020202020204" pitchFamily="34" charset="0"/>
              <a:buChar char="-"/>
              <a:tabLst>
                <a:tab pos="457200" algn="l"/>
              </a:tabLst>
            </a:pPr>
            <a:endParaRPr lang="en-AU" sz="1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endParaRPr lang="en-AU" sz="18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0000"/>
              </a:lnSpc>
              <a:spcBef>
                <a:spcPts val="600"/>
              </a:spcBef>
              <a:spcAft>
                <a:spcPts val="720"/>
              </a:spcAft>
              <a:buFont typeface="Arial" panose="020B0604020202020204" pitchFamily="34" charset="0"/>
              <a:buChar char="-"/>
              <a:tabLst>
                <a:tab pos="457200" algn="l"/>
              </a:tabLst>
            </a:pPr>
            <a:r>
              <a:rPr lang="en-AU" sz="1800">
                <a:effectLst/>
                <a:latin typeface="Arial" panose="020B0604020202020204" pitchFamily="34" charset="0"/>
                <a:ea typeface="Times New Roman" panose="02020603050405020304" pitchFamily="18" charset="0"/>
                <a:cs typeface="Arial" panose="020B0604020202020204" pitchFamily="34" charset="0"/>
              </a:rPr>
              <a:t>Referral must be for medical/nursing follow up and can be supported by allied heath. Allied health input is assessed for each patient however the patients reason for referral can not be allied health follow up alone.</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8E873048-7D8B-4F99-9E7A-0EAB3928D7CC}" type="slidenum">
              <a:rPr lang="en-AU" altLang="en-US" smtClean="0"/>
              <a:pPr/>
              <a:t>19</a:t>
            </a:fld>
            <a:endParaRPr lang="en-AU" altLang="en-US"/>
          </a:p>
        </p:txBody>
      </p:sp>
    </p:spTree>
    <p:extLst>
      <p:ext uri="{BB962C8B-B14F-4D97-AF65-F5344CB8AC3E}">
        <p14:creationId xmlns:p14="http://schemas.microsoft.com/office/powerpoint/2010/main" val="161907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8716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4A60-2CE9-26E4-C540-4B90F8AAA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B99D9-2370-F3F2-8A67-F800E5347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382FB-0624-797A-8DB6-E56D871001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535F0C-1941-F914-6DFB-B5B5D62438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385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82076-4941-5D2E-3C0E-5A44B2C2C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F5959-71F7-132B-D8BF-E3BBA4176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32F9C-13E8-AD71-A88C-E49BBBAB1B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C1E4F2-F9A9-1BD5-44EF-503F41EFD1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2591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45763-A575-7CC6-74C6-21E2246684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609C68-978E-A118-517F-8BEDE5C03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83E38-355E-383E-2E67-113A6F17B1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307E3-E6AB-E51A-0B36-637A447E69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9770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45391-3D2D-00F2-94E7-985FF9F62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C0A14-0FE1-CFC9-8F39-072709DB4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3A7A0-BB2F-C4A2-7238-3FA4EC9309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66C674-7B7A-DF74-DBC4-873EE991C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059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B522-8BFC-1695-93B9-D9499CEAD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DE7EA-8902-30D6-E3E9-C42EB2707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7B982-D78A-9BC9-E4C2-0C84A25202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AEE18C-7A3B-F90F-80B0-D46A67F8EC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9226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D24E0-8C83-038E-5D4D-FEB46E89F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CE8BA-A187-CD2C-793E-DD88FD03F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16EF7-4250-4661-995A-7CB78215AF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54B734-7B91-1391-D0B9-60ECA91252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25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79493-8804-F897-A638-A2E56523C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5CCBD-A437-ECD6-C50A-273B115AD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BAA21-B914-4E2E-7A19-7F3188F16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CC5C13-215B-1648-91E9-EA265C9D90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26E67-BF87-954E-B66F-676B57F1A0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156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DCC4-8569-3826-0258-53EEB0CAB3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D5B05B-AA87-86D3-B6BA-DA45E94C9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C237F51-FC95-81B8-5206-49A1C507D8E5}"/>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FB973746-670B-8461-A3DC-68E331FEF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18A37-340F-498F-72C6-B19FC97913A1}"/>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3324658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B5BB8-B081-8B2F-9A6C-BD44912214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CE608B-13CA-69B2-9506-47840B0134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08C472-9857-BDB3-2EDE-E4F44B052E65}"/>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8C43812E-9FB6-C52D-D321-E61A011C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C0F93-410E-8CEA-5CEB-32D69C9B1F42}"/>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267678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379F7C-8DF8-F87D-3D1C-6A1F6942FAA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3B67FE8-4766-9703-F2CC-A695292CFCE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4662FB3-42AC-4006-F77A-681B473F9CA9}"/>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B30B008F-5E1E-7D47-3684-2B60F95FC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2777D-44B7-A3CE-9917-54E21F78F3DD}"/>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134707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B461EFE-C877-4143-AD01-C17A12F97EE6}"/>
              </a:ext>
            </a:extLst>
          </p:cNvPr>
          <p:cNvSpPr>
            <a:spLocks noGrp="1"/>
          </p:cNvSpPr>
          <p:nvPr>
            <p:ph type="body" sz="quarter" idx="10" hasCustomPrompt="1"/>
          </p:nvPr>
        </p:nvSpPr>
        <p:spPr>
          <a:xfrm>
            <a:off x="527382" y="1556172"/>
            <a:ext cx="10876789" cy="3889052"/>
          </a:xfrm>
          <a:prstGeom prst="rect">
            <a:avLst/>
          </a:prstGeom>
        </p:spPr>
        <p:txBody>
          <a:bodyPr numCol="2" spcCol="720000"/>
          <a:lstStyle>
            <a:lvl1pPr marL="342900" indent="-342900">
              <a:spcAft>
                <a:spcPts val="600"/>
              </a:spcAft>
              <a:buFont typeface="Arial" panose="020B0604020202020204" pitchFamily="34" charset="0"/>
              <a:buChar char="•"/>
              <a:defRPr sz="1600">
                <a:solidFill>
                  <a:srgbClr val="303D54"/>
                </a:solidFill>
                <a:latin typeface="+mn-lt"/>
              </a:defRPr>
            </a:lvl1pPr>
          </a:lstStyle>
          <a:p>
            <a:pPr marL="0" lvl="0" indent="0">
              <a:spcAft>
                <a:spcPts val="600"/>
              </a:spcAft>
              <a:buNone/>
            </a:pPr>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a:t>
            </a:r>
          </a:p>
          <a:p>
            <a:pPr lvl="0">
              <a:spcAft>
                <a:spcPts val="600"/>
              </a:spcAft>
            </a:pPr>
            <a:r>
              <a:rPr lang="en-US" sz="2000"/>
              <a:t>List item</a:t>
            </a:r>
          </a:p>
          <a:p>
            <a:pPr lvl="0">
              <a:spcAft>
                <a:spcPts val="600"/>
              </a:spcAft>
            </a:pPr>
            <a:r>
              <a:rPr lang="en-US" sz="2000"/>
              <a:t>List item</a:t>
            </a:r>
          </a:p>
          <a:p>
            <a:pPr lvl="0">
              <a:spcAft>
                <a:spcPts val="600"/>
              </a:spcAft>
            </a:pPr>
            <a:r>
              <a:rPr lang="en-US" sz="2000"/>
              <a:t>List item</a:t>
            </a:r>
          </a:p>
          <a:p>
            <a:pPr lvl="0">
              <a:spcAft>
                <a:spcPts val="600"/>
              </a:spcAft>
            </a:pPr>
            <a:r>
              <a:rPr lang="en-US" sz="2000"/>
              <a:t>List item</a:t>
            </a:r>
          </a:p>
          <a:p>
            <a:pPr marL="0" lvl="0" indent="0">
              <a:spcAft>
                <a:spcPts val="600"/>
              </a:spcAft>
              <a:buNone/>
            </a:pPr>
            <a:r>
              <a:rPr lang="en-US" sz="2000" err="1"/>
              <a:t>Ut</a:t>
            </a:r>
            <a:r>
              <a:rPr lang="en-US" sz="2000"/>
              <a:t> </a:t>
            </a:r>
            <a:r>
              <a:rPr lang="en-US" sz="2000" err="1"/>
              <a:t>enim</a:t>
            </a:r>
            <a:r>
              <a:rPr lang="en-US" sz="2000"/>
              <a:t> ad minim </a:t>
            </a:r>
            <a:r>
              <a:rPr lang="en-US" sz="2000" err="1"/>
              <a:t>veniam</a:t>
            </a:r>
            <a:r>
              <a:rPr lang="en-US" sz="2000"/>
              <a:t>, </a:t>
            </a:r>
            <a:r>
              <a:rPr lang="en-US" sz="2000" err="1"/>
              <a:t>quis</a:t>
            </a:r>
            <a:r>
              <a:rPr lang="en-US" sz="2000"/>
              <a:t> </a:t>
            </a:r>
            <a:r>
              <a:rPr lang="en-US" sz="2000" err="1"/>
              <a:t>nostrud</a:t>
            </a:r>
            <a:r>
              <a:rPr lang="en-US" sz="2000"/>
              <a:t> exercitation </a:t>
            </a:r>
            <a:r>
              <a:rPr lang="en-US" sz="2000" err="1"/>
              <a:t>ullamco</a:t>
            </a:r>
            <a:r>
              <a:rPr lang="en-US" sz="2000"/>
              <a:t> </a:t>
            </a:r>
            <a:r>
              <a:rPr lang="en-US" sz="2000" err="1"/>
              <a:t>laboris</a:t>
            </a:r>
            <a:r>
              <a:rPr lang="en-US" sz="2000"/>
              <a:t> nisi </a:t>
            </a:r>
            <a:r>
              <a:rPr lang="en-US" sz="2000" err="1"/>
              <a:t>ut</a:t>
            </a:r>
            <a:r>
              <a:rPr lang="en-US" sz="2000"/>
              <a:t> </a:t>
            </a:r>
            <a:r>
              <a:rPr lang="en-US" sz="2000" err="1"/>
              <a:t>aliquip</a:t>
            </a:r>
            <a:r>
              <a:rPr lang="en-US" sz="2000"/>
              <a:t> ex </a:t>
            </a:r>
            <a:r>
              <a:rPr lang="en-US" sz="2000" err="1"/>
              <a:t>ea</a:t>
            </a:r>
            <a:r>
              <a:rPr lang="en-US" sz="2000"/>
              <a:t> </a:t>
            </a:r>
            <a:r>
              <a:rPr lang="en-US" sz="2000" err="1"/>
              <a:t>commodo</a:t>
            </a:r>
            <a:r>
              <a:rPr lang="en-US" sz="2000"/>
              <a:t> </a:t>
            </a:r>
            <a:r>
              <a:rPr lang="en-US" sz="2000" err="1"/>
              <a:t>consequat</a:t>
            </a:r>
            <a:r>
              <a:rPr lang="en-US" sz="2000"/>
              <a:t>. </a:t>
            </a:r>
          </a:p>
          <a:p>
            <a:pPr lvl="0"/>
            <a:endParaRPr lang="en-AU"/>
          </a:p>
        </p:txBody>
      </p:sp>
      <p:sp>
        <p:nvSpPr>
          <p:cNvPr id="8" name="Text Placeholder 8">
            <a:extLst>
              <a:ext uri="{FF2B5EF4-FFF2-40B4-BE49-F238E27FC236}">
                <a16:creationId xmlns:a16="http://schemas.microsoft.com/office/drawing/2014/main" id="{B423AC3E-DBC2-4387-A09C-164307FFCE08}"/>
              </a:ext>
            </a:extLst>
          </p:cNvPr>
          <p:cNvSpPr>
            <a:spLocks noGrp="1"/>
          </p:cNvSpPr>
          <p:nvPr>
            <p:ph type="body" sz="quarter" idx="11" hasCustomPrompt="1"/>
          </p:nvPr>
        </p:nvSpPr>
        <p:spPr>
          <a:xfrm>
            <a:off x="527382" y="765175"/>
            <a:ext cx="10876789" cy="630238"/>
          </a:xfrm>
          <a:prstGeom prst="rect">
            <a:avLst/>
          </a:prstGeom>
        </p:spPr>
        <p:txBody>
          <a:bodyPr/>
          <a:lstStyle>
            <a:lvl1pPr marL="0" indent="0">
              <a:buNone/>
              <a:defRPr sz="2600" b="1">
                <a:solidFill>
                  <a:srgbClr val="303D54"/>
                </a:solidFill>
              </a:defRPr>
            </a:lvl1pPr>
          </a:lstStyle>
          <a:p>
            <a:pPr lvl="0"/>
            <a:r>
              <a:rPr lang="en-US"/>
              <a:t>2-Column layout</a:t>
            </a:r>
            <a:endParaRPr lang="en-AU"/>
          </a:p>
        </p:txBody>
      </p:sp>
    </p:spTree>
    <p:extLst>
      <p:ext uri="{BB962C8B-B14F-4D97-AF65-F5344CB8AC3E}">
        <p14:creationId xmlns:p14="http://schemas.microsoft.com/office/powerpoint/2010/main" val="2389005809"/>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F0F9-0F23-B7BE-12EC-C063C5EB89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28B916-BF7C-960C-1AC7-23C0DAD0EF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157AEA8-842F-E35D-028B-B79CBC4852AE}"/>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B7ACDBF9-EF4B-1928-C00C-95FD6D80C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3F625-1312-0C1E-20AC-5E51DE6F62C5}"/>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52667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E5C7-27FA-C03A-6621-96C8435A85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505B21A-5206-0608-9D9C-C44F9FB60E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266AA5C-691C-DE83-C2A8-D9EA66735115}"/>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53BF117D-C3A6-065A-DFDD-D0D17CCF1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A2908-6DD9-37F6-184C-2BBC964C9CF8}"/>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339203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065BF-3442-38E9-A89D-F98CAB6F7C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6F49530-8F03-1ACA-5DDF-8B6842F5FD1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BB10C24-FEC2-F33D-4137-A257470426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00615E-A7E5-0E7A-3300-BF87AF0B691B}"/>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6" name="Footer Placeholder 5">
            <a:extLst>
              <a:ext uri="{FF2B5EF4-FFF2-40B4-BE49-F238E27FC236}">
                <a16:creationId xmlns:a16="http://schemas.microsoft.com/office/drawing/2014/main" id="{E1632B03-F054-4AC7-B3FD-31E9229FD1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4A5EF-E8BF-57AF-2C5E-266877A4E188}"/>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1388761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F90CF-5027-97B9-5EA0-C7A721F1C11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0CA398-DEC4-79DB-619A-186487000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7744572-DE3A-F815-7F88-7018CB360D7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F333D3-A7A4-6893-6BCE-B1BE1A786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B0BD7C-97FD-6381-3084-9DC30574CD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945F09-1B2B-8BED-9266-F1F43018902F}"/>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8" name="Footer Placeholder 7">
            <a:extLst>
              <a:ext uri="{FF2B5EF4-FFF2-40B4-BE49-F238E27FC236}">
                <a16:creationId xmlns:a16="http://schemas.microsoft.com/office/drawing/2014/main" id="{833E31C1-34C2-FF3C-309C-894299F08E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8514EF-E39F-178A-8C3D-A8DE6ACAFBCA}"/>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300496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24CC-86CD-2D42-9B53-D43C7675824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5E8BA63-0DE7-6191-D243-04E84002E98E}"/>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4" name="Footer Placeholder 3">
            <a:extLst>
              <a:ext uri="{FF2B5EF4-FFF2-40B4-BE49-F238E27FC236}">
                <a16:creationId xmlns:a16="http://schemas.microsoft.com/office/drawing/2014/main" id="{7A869D8D-31E9-650F-6072-429A83D4F7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12D36F-CBC5-1B21-BF2C-68E5200D0B49}"/>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48234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60A6B8-6C0B-18C9-A5F3-3817A9FF5306}"/>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3" name="Footer Placeholder 2">
            <a:extLst>
              <a:ext uri="{FF2B5EF4-FFF2-40B4-BE49-F238E27FC236}">
                <a16:creationId xmlns:a16="http://schemas.microsoft.com/office/drawing/2014/main" id="{7E2796AE-EC62-8EA8-463C-815F9F196E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6C767-222D-C04B-072A-62C949203145}"/>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1047246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2AD44-A8CB-4005-59FD-A8760B7F47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A0799F0-013F-9F09-9FBC-B840E08F2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8DD74A-2FAB-90E4-7501-CD4A36EBD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12A6E5-F46A-01E2-48BB-6633B9FF6D4A}"/>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6" name="Footer Placeholder 5">
            <a:extLst>
              <a:ext uri="{FF2B5EF4-FFF2-40B4-BE49-F238E27FC236}">
                <a16:creationId xmlns:a16="http://schemas.microsoft.com/office/drawing/2014/main" id="{FDA99691-A308-9858-B32E-4B9A6195DF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1B75AC-2D7B-9752-CFC9-7D14F3DC44C5}"/>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228721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A5CA-3255-B51B-8F09-5F5AD3E0ED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585F2B4-5D49-8A8B-C21A-9504B4129D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049A31-B58D-38A1-6F7F-A9ED6323F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FC36B5-A3CF-CD3A-B065-E8A960B59688}"/>
              </a:ext>
            </a:extLst>
          </p:cNvPr>
          <p:cNvSpPr>
            <a:spLocks noGrp="1"/>
          </p:cNvSpPr>
          <p:nvPr>
            <p:ph type="dt" sz="half" idx="10"/>
          </p:nvPr>
        </p:nvSpPr>
        <p:spPr/>
        <p:txBody>
          <a:bodyPr/>
          <a:lstStyle/>
          <a:p>
            <a:fld id="{539D46F9-2735-6849-B1F3-F46C76B1931E}" type="datetimeFigureOut">
              <a:rPr lang="en-US" smtClean="0"/>
              <a:t>8/6/25</a:t>
            </a:fld>
            <a:endParaRPr lang="en-US"/>
          </a:p>
        </p:txBody>
      </p:sp>
      <p:sp>
        <p:nvSpPr>
          <p:cNvPr id="6" name="Footer Placeholder 5">
            <a:extLst>
              <a:ext uri="{FF2B5EF4-FFF2-40B4-BE49-F238E27FC236}">
                <a16:creationId xmlns:a16="http://schemas.microsoft.com/office/drawing/2014/main" id="{91EBC20C-1141-9321-BC6C-2E6CFEB1A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AC7A9-7447-C04C-15B5-D0A3B040CFC1}"/>
              </a:ext>
            </a:extLst>
          </p:cNvPr>
          <p:cNvSpPr>
            <a:spLocks noGrp="1"/>
          </p:cNvSpPr>
          <p:nvPr>
            <p:ph type="sldNum" sz="quarter" idx="12"/>
          </p:nvPr>
        </p:nvSpPr>
        <p:spPr/>
        <p:txBody>
          <a:bodyPr/>
          <a:lstStyle/>
          <a:p>
            <a:fld id="{339CF9D5-ADED-3741-A786-ABFE68AA7000}" type="slidenum">
              <a:rPr lang="en-US" smtClean="0"/>
              <a:t>‹#›</a:t>
            </a:fld>
            <a:endParaRPr lang="en-US"/>
          </a:p>
        </p:txBody>
      </p:sp>
    </p:spTree>
    <p:extLst>
      <p:ext uri="{BB962C8B-B14F-4D97-AF65-F5344CB8AC3E}">
        <p14:creationId xmlns:p14="http://schemas.microsoft.com/office/powerpoint/2010/main" val="3265530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930B1-B286-7097-012E-13BAA1863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5C677AD-1A19-1B5C-5FF1-24048013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AC4A4-E681-70A8-4EB4-EEB72D551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9D46F9-2735-6849-B1F3-F46C76B1931E}" type="datetimeFigureOut">
              <a:rPr lang="en-US" smtClean="0"/>
              <a:t>8/6/25</a:t>
            </a:fld>
            <a:endParaRPr lang="en-US"/>
          </a:p>
        </p:txBody>
      </p:sp>
      <p:sp>
        <p:nvSpPr>
          <p:cNvPr id="5" name="Footer Placeholder 4">
            <a:extLst>
              <a:ext uri="{FF2B5EF4-FFF2-40B4-BE49-F238E27FC236}">
                <a16:creationId xmlns:a16="http://schemas.microsoft.com/office/drawing/2014/main" id="{8CD62CA6-BBCB-9951-2319-A49B090160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DED276-3447-4D5A-F8FB-D0F736D68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9CF9D5-ADED-3741-A786-ABFE68AA7000}" type="slidenum">
              <a:rPr lang="en-US" smtClean="0"/>
              <a:t>‹#›</a:t>
            </a:fld>
            <a:endParaRPr lang="en-US"/>
          </a:p>
        </p:txBody>
      </p:sp>
    </p:spTree>
    <p:extLst>
      <p:ext uri="{BB962C8B-B14F-4D97-AF65-F5344CB8AC3E}">
        <p14:creationId xmlns:p14="http://schemas.microsoft.com/office/powerpoint/2010/main" val="930157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24.png"/><Relationship Id="rId2" Type="http://schemas.openxmlformats.org/officeDocument/2006/relationships/image" Target="../media/image7.jp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60049-B8DE-76A7-9A5E-9DBF206DB81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772D7E-8086-756A-F09A-6AA27A713D4D}"/>
              </a:ext>
            </a:extLst>
          </p:cNvPr>
          <p:cNvPicPr>
            <a:picLocks noChangeAspect="1"/>
          </p:cNvPicPr>
          <p:nvPr/>
        </p:nvPicPr>
        <p:blipFill>
          <a:blip r:embed="rId3"/>
          <a:srcRect/>
          <a:stretch/>
        </p:blipFill>
        <p:spPr>
          <a:xfrm>
            <a:off x="2" y="-2144"/>
            <a:ext cx="12191996" cy="6862286"/>
          </a:xfrm>
          <a:prstGeom prst="rect">
            <a:avLst/>
          </a:prstGeom>
        </p:spPr>
      </p:pic>
      <p:grpSp>
        <p:nvGrpSpPr>
          <p:cNvPr id="16" name="Group 15">
            <a:extLst>
              <a:ext uri="{FF2B5EF4-FFF2-40B4-BE49-F238E27FC236}">
                <a16:creationId xmlns:a16="http://schemas.microsoft.com/office/drawing/2014/main" id="{5224893D-BD5E-C7D6-1A51-B5B5F59D5D21}"/>
              </a:ext>
            </a:extLst>
          </p:cNvPr>
          <p:cNvGrpSpPr/>
          <p:nvPr/>
        </p:nvGrpSpPr>
        <p:grpSpPr>
          <a:xfrm>
            <a:off x="982070" y="2977587"/>
            <a:ext cx="2130774" cy="451413"/>
            <a:chOff x="954158" y="2316163"/>
            <a:chExt cx="2130774" cy="451413"/>
          </a:xfrm>
        </p:grpSpPr>
        <p:sp>
          <p:nvSpPr>
            <p:cNvPr id="17" name="Rectangle 16">
              <a:extLst>
                <a:ext uri="{FF2B5EF4-FFF2-40B4-BE49-F238E27FC236}">
                  <a16:creationId xmlns:a16="http://schemas.microsoft.com/office/drawing/2014/main" id="{F7210946-58E8-5BB8-D8E6-79E7544E54A3}"/>
                </a:ext>
              </a:extLst>
            </p:cNvPr>
            <p:cNvSpPr/>
            <p:nvPr/>
          </p:nvSpPr>
          <p:spPr>
            <a:xfrm>
              <a:off x="954159" y="2316163"/>
              <a:ext cx="2130773" cy="451413"/>
            </a:xfrm>
            <a:prstGeom prst="rect">
              <a:avLst/>
            </a:prstGeom>
            <a:solidFill>
              <a:srgbClr val="2E33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B40CA4-E98D-DF09-14C1-61DF43654C95}"/>
                </a:ext>
              </a:extLst>
            </p:cNvPr>
            <p:cNvSpPr txBox="1"/>
            <p:nvPr/>
          </p:nvSpPr>
          <p:spPr>
            <a:xfrm>
              <a:off x="954158" y="2408247"/>
              <a:ext cx="2130773" cy="307777"/>
            </a:xfrm>
            <a:prstGeom prst="rect">
              <a:avLst/>
            </a:prstGeom>
            <a:noFill/>
          </p:spPr>
          <p:txBody>
            <a:bodyPr wrap="square">
              <a:spAutoFit/>
            </a:bodyPr>
            <a:lstStyle/>
            <a:p>
              <a:pPr algn="ctr">
                <a:spcAft>
                  <a:spcPts val="1800"/>
                </a:spcAft>
              </a:pPr>
              <a:r>
                <a:rPr lang="en-AU" sz="1400" b="1" dirty="0">
                  <a:solidFill>
                    <a:schemeClr val="bg1"/>
                  </a:solidFill>
                  <a:latin typeface="Poppins" pitchFamily="2" charset="77"/>
                  <a:ea typeface="Tahoma" panose="020B0604030504040204" pitchFamily="34" charset="0"/>
                  <a:cs typeface="Poppins" pitchFamily="2" charset="77"/>
                </a:rPr>
                <a:t>2:45pm – 3:00pm</a:t>
              </a:r>
              <a:endParaRPr lang="en-AU" sz="1400" dirty="0">
                <a:solidFill>
                  <a:schemeClr val="bg1"/>
                </a:solidFill>
                <a:latin typeface="Poppins" pitchFamily="2" charset="77"/>
                <a:ea typeface="Tahoma" panose="020B0604030504040204" pitchFamily="34" charset="0"/>
                <a:cs typeface="Poppins" pitchFamily="2" charset="77"/>
              </a:endParaRPr>
            </a:p>
          </p:txBody>
        </p:sp>
      </p:grpSp>
      <p:pic>
        <p:nvPicPr>
          <p:cNvPr id="5" name="Picture 4">
            <a:extLst>
              <a:ext uri="{FF2B5EF4-FFF2-40B4-BE49-F238E27FC236}">
                <a16:creationId xmlns:a16="http://schemas.microsoft.com/office/drawing/2014/main" id="{D883ED9D-E544-9014-5AA7-553DFB91EA6C}"/>
              </a:ext>
            </a:extLst>
          </p:cNvPr>
          <p:cNvPicPr>
            <a:picLocks noChangeAspect="1"/>
          </p:cNvPicPr>
          <p:nvPr/>
        </p:nvPicPr>
        <p:blipFill>
          <a:blip r:embed="rId4"/>
          <a:srcRect/>
          <a:stretch/>
        </p:blipFill>
        <p:spPr>
          <a:xfrm>
            <a:off x="10240268" y="5735637"/>
            <a:ext cx="1018230" cy="1018230"/>
          </a:xfrm>
          <a:prstGeom prst="rect">
            <a:avLst/>
          </a:prstGeom>
        </p:spPr>
      </p:pic>
      <p:sp>
        <p:nvSpPr>
          <p:cNvPr id="6" name="TextBox 5">
            <a:extLst>
              <a:ext uri="{FF2B5EF4-FFF2-40B4-BE49-F238E27FC236}">
                <a16:creationId xmlns:a16="http://schemas.microsoft.com/office/drawing/2014/main" id="{BE5E4075-6480-658B-FA6D-FA55B85DCD82}"/>
              </a:ext>
            </a:extLst>
          </p:cNvPr>
          <p:cNvSpPr txBox="1"/>
          <p:nvPr/>
        </p:nvSpPr>
        <p:spPr>
          <a:xfrm>
            <a:off x="8369371" y="5957949"/>
            <a:ext cx="1870897" cy="584775"/>
          </a:xfrm>
          <a:prstGeom prst="rect">
            <a:avLst/>
          </a:prstGeom>
          <a:noFill/>
        </p:spPr>
        <p:txBody>
          <a:bodyPr wrap="square" rtlCol="0">
            <a:spAutoFit/>
          </a:bodyPr>
          <a:lstStyle/>
          <a:p>
            <a:r>
              <a:rPr lang="en-AU" sz="1600" b="1" dirty="0">
                <a:solidFill>
                  <a:srgbClr val="2E3347"/>
                </a:solidFill>
              </a:rPr>
              <a:t>Got a question? </a:t>
            </a:r>
          </a:p>
          <a:p>
            <a:r>
              <a:rPr lang="en-AU" sz="1600" dirty="0">
                <a:solidFill>
                  <a:srgbClr val="2E3347"/>
                </a:solidFill>
              </a:rPr>
              <a:t>LOG IT HERE:</a:t>
            </a:r>
          </a:p>
        </p:txBody>
      </p:sp>
      <p:sp>
        <p:nvSpPr>
          <p:cNvPr id="25" name="Oval 24">
            <a:extLst>
              <a:ext uri="{FF2B5EF4-FFF2-40B4-BE49-F238E27FC236}">
                <a16:creationId xmlns:a16="http://schemas.microsoft.com/office/drawing/2014/main" id="{F75F63C6-7D08-F5C3-2609-AB315741B636}"/>
              </a:ext>
            </a:extLst>
          </p:cNvPr>
          <p:cNvSpPr/>
          <p:nvPr/>
        </p:nvSpPr>
        <p:spPr>
          <a:xfrm>
            <a:off x="4876439" y="467993"/>
            <a:ext cx="3981230" cy="3967619"/>
          </a:xfrm>
          <a:prstGeom prst="ellipse">
            <a:avLst/>
          </a:prstGeom>
          <a:solidFill>
            <a:srgbClr val="B3D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7767326A-DD18-98FB-8D85-764707419627}"/>
              </a:ext>
            </a:extLst>
          </p:cNvPr>
          <p:cNvGrpSpPr/>
          <p:nvPr/>
        </p:nvGrpSpPr>
        <p:grpSpPr>
          <a:xfrm>
            <a:off x="4645941" y="23183"/>
            <a:ext cx="7383091" cy="5433390"/>
            <a:chOff x="4645941" y="23183"/>
            <a:chExt cx="7383091" cy="5433390"/>
          </a:xfrm>
        </p:grpSpPr>
        <p:pic>
          <p:nvPicPr>
            <p:cNvPr id="20" name="Picture 19">
              <a:extLst>
                <a:ext uri="{FF2B5EF4-FFF2-40B4-BE49-F238E27FC236}">
                  <a16:creationId xmlns:a16="http://schemas.microsoft.com/office/drawing/2014/main" id="{1D9A17F2-4ED9-5508-8D32-909327A54224}"/>
                </a:ext>
              </a:extLst>
            </p:cNvPr>
            <p:cNvPicPr>
              <a:picLocks noChangeAspect="1"/>
            </p:cNvPicPr>
            <p:nvPr/>
          </p:nvPicPr>
          <p:blipFill>
            <a:blip r:embed="rId5"/>
            <a:srcRect/>
            <a:stretch/>
          </p:blipFill>
          <p:spPr>
            <a:xfrm>
              <a:off x="7682614" y="1110155"/>
              <a:ext cx="4346418" cy="4346418"/>
            </a:xfrm>
            <a:prstGeom prst="rect">
              <a:avLst/>
            </a:prstGeom>
          </p:spPr>
        </p:pic>
        <p:pic>
          <p:nvPicPr>
            <p:cNvPr id="19" name="Picture 18">
              <a:extLst>
                <a:ext uri="{FF2B5EF4-FFF2-40B4-BE49-F238E27FC236}">
                  <a16:creationId xmlns:a16="http://schemas.microsoft.com/office/drawing/2014/main" id="{3FABEEBD-BEEA-535F-8E7C-6A2D8709D17E}"/>
                </a:ext>
              </a:extLst>
            </p:cNvPr>
            <p:cNvPicPr>
              <a:picLocks noChangeAspect="1"/>
            </p:cNvPicPr>
            <p:nvPr/>
          </p:nvPicPr>
          <p:blipFill>
            <a:blip r:embed="rId6"/>
            <a:srcRect l="-836" t="4393" r="-813" b="20606"/>
            <a:stretch/>
          </p:blipFill>
          <p:spPr>
            <a:xfrm flipH="1">
              <a:off x="8187310" y="1615620"/>
              <a:ext cx="3330000" cy="3330701"/>
            </a:xfrm>
            <a:prstGeom prst="ellipse">
              <a:avLst/>
            </a:prstGeom>
          </p:spPr>
        </p:pic>
        <p:pic>
          <p:nvPicPr>
            <p:cNvPr id="23" name="Picture 22">
              <a:extLst>
                <a:ext uri="{FF2B5EF4-FFF2-40B4-BE49-F238E27FC236}">
                  <a16:creationId xmlns:a16="http://schemas.microsoft.com/office/drawing/2014/main" id="{FF0FC1E4-9EBE-C1CC-F1D4-B63C157938A9}"/>
                </a:ext>
              </a:extLst>
            </p:cNvPr>
            <p:cNvPicPr>
              <a:picLocks noChangeAspect="1"/>
            </p:cNvPicPr>
            <p:nvPr/>
          </p:nvPicPr>
          <p:blipFill>
            <a:blip r:embed="rId5"/>
            <a:srcRect/>
            <a:stretch/>
          </p:blipFill>
          <p:spPr>
            <a:xfrm>
              <a:off x="4645941" y="23183"/>
              <a:ext cx="4346418" cy="4346418"/>
            </a:xfrm>
            <a:prstGeom prst="rect">
              <a:avLst/>
            </a:prstGeom>
          </p:spPr>
        </p:pic>
        <p:pic>
          <p:nvPicPr>
            <p:cNvPr id="24" name="Picture 23">
              <a:extLst>
                <a:ext uri="{FF2B5EF4-FFF2-40B4-BE49-F238E27FC236}">
                  <a16:creationId xmlns:a16="http://schemas.microsoft.com/office/drawing/2014/main" id="{06BB6140-AA3C-8602-89E8-4E7EDA17BD72}"/>
                </a:ext>
              </a:extLst>
            </p:cNvPr>
            <p:cNvPicPr>
              <a:picLocks noChangeAspect="1"/>
            </p:cNvPicPr>
            <p:nvPr/>
          </p:nvPicPr>
          <p:blipFill>
            <a:blip r:embed="rId7"/>
            <a:srcRect l="16910" r="16910"/>
            <a:stretch/>
          </p:blipFill>
          <p:spPr>
            <a:xfrm>
              <a:off x="5169752" y="518135"/>
              <a:ext cx="3330701" cy="3330701"/>
            </a:xfrm>
            <a:prstGeom prst="ellipse">
              <a:avLst/>
            </a:prstGeom>
          </p:spPr>
        </p:pic>
      </p:grpSp>
      <p:sp>
        <p:nvSpPr>
          <p:cNvPr id="7" name="TextBox 6">
            <a:extLst>
              <a:ext uri="{FF2B5EF4-FFF2-40B4-BE49-F238E27FC236}">
                <a16:creationId xmlns:a16="http://schemas.microsoft.com/office/drawing/2014/main" id="{08D8B9E2-D47B-074F-B7C6-B8390FC7E79B}"/>
              </a:ext>
            </a:extLst>
          </p:cNvPr>
          <p:cNvSpPr txBox="1"/>
          <p:nvPr/>
        </p:nvSpPr>
        <p:spPr>
          <a:xfrm>
            <a:off x="887391" y="3563189"/>
            <a:ext cx="6191835" cy="1446550"/>
          </a:xfrm>
          <a:prstGeom prst="rect">
            <a:avLst/>
          </a:prstGeom>
          <a:noFill/>
        </p:spPr>
        <p:txBody>
          <a:bodyPr wrap="square" lIns="91440" tIns="45720" rIns="91440" bIns="45720" rtlCol="0" anchor="t">
            <a:spAutoFit/>
          </a:bodyPr>
          <a:lstStyle/>
          <a:p>
            <a:pPr>
              <a:lnSpc>
                <a:spcPct val="120000"/>
              </a:lnSpc>
            </a:pPr>
            <a:r>
              <a:rPr lang="en-AU" sz="2000" dirty="0">
                <a:solidFill>
                  <a:srgbClr val="2E3347"/>
                </a:solidFill>
                <a:latin typeface="Poppins"/>
                <a:ea typeface="Tahoma"/>
                <a:cs typeface="Poppins"/>
              </a:rPr>
              <a:t>New Service Update</a:t>
            </a:r>
          </a:p>
          <a:p>
            <a:r>
              <a:rPr lang="en-AU" sz="3200" b="1" dirty="0">
                <a:solidFill>
                  <a:srgbClr val="2E3347"/>
                </a:solidFill>
                <a:latin typeface="Poppins SemiBold"/>
                <a:ea typeface="Tahoma"/>
                <a:cs typeface="Poppins SemiBold"/>
              </a:rPr>
              <a:t>Dr </a:t>
            </a:r>
            <a:r>
              <a:rPr lang="en-AU" sz="3200" b="1" dirty="0" err="1">
                <a:solidFill>
                  <a:srgbClr val="2E3347"/>
                </a:solidFill>
                <a:latin typeface="Poppins SemiBold"/>
                <a:ea typeface="Tahoma"/>
                <a:cs typeface="Poppins SemiBold"/>
              </a:rPr>
              <a:t>Tanusha</a:t>
            </a:r>
            <a:r>
              <a:rPr lang="en-AU" sz="3200" b="1" dirty="0">
                <a:solidFill>
                  <a:srgbClr val="2E3347"/>
                </a:solidFill>
                <a:latin typeface="Poppins SemiBold"/>
                <a:ea typeface="Tahoma"/>
                <a:cs typeface="Poppins SemiBold"/>
              </a:rPr>
              <a:t> </a:t>
            </a:r>
            <a:r>
              <a:rPr lang="en-AU" sz="3200" b="1" dirty="0" err="1">
                <a:solidFill>
                  <a:srgbClr val="2E3347"/>
                </a:solidFill>
                <a:latin typeface="Poppins SemiBold"/>
                <a:ea typeface="Tahoma"/>
                <a:cs typeface="Poppins SemiBold"/>
              </a:rPr>
              <a:t>Ramaloo</a:t>
            </a:r>
            <a:endParaRPr lang="en-AU" sz="3200" b="1" dirty="0">
              <a:solidFill>
                <a:srgbClr val="2E3347"/>
              </a:solidFill>
              <a:latin typeface="Poppins SemiBold"/>
              <a:ea typeface="Tahoma"/>
              <a:cs typeface="Poppins SemiBold"/>
            </a:endParaRPr>
          </a:p>
          <a:p>
            <a:r>
              <a:rPr lang="en-AU" sz="3200" b="1" dirty="0">
                <a:solidFill>
                  <a:srgbClr val="2E3347"/>
                </a:solidFill>
                <a:latin typeface="Poppins SemiBold"/>
                <a:ea typeface="Tahoma"/>
                <a:cs typeface="Poppins SemiBold"/>
              </a:rPr>
              <a:t>and Dr Mei Ching Freeman</a:t>
            </a:r>
          </a:p>
        </p:txBody>
      </p:sp>
    </p:spTree>
    <p:extLst>
      <p:ext uri="{BB962C8B-B14F-4D97-AF65-F5344CB8AC3E}">
        <p14:creationId xmlns:p14="http://schemas.microsoft.com/office/powerpoint/2010/main" val="17444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FE157-5ABF-1DB4-428E-23FB6B977A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0093393-4B00-32D4-A18A-30884638974F}"/>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0D5B9F45-2333-F6B9-3E92-09E9E1176B72}"/>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FF910521-92C3-BAD2-85E8-12E3387469AE}"/>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88DF86B-9B3A-41C0-D968-1D93F2AECFE7}"/>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2B00138F-474E-595A-FBC8-A16C106DF7BE}"/>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7213AEA6-07E7-D2C1-97F7-B0B96E1C85C6}"/>
              </a:ext>
            </a:extLst>
          </p:cNvPr>
          <p:cNvSpPr txBox="1">
            <a:spLocks/>
          </p:cNvSpPr>
          <p:nvPr/>
        </p:nvSpPr>
        <p:spPr>
          <a:xfrm>
            <a:off x="947740" y="1817880"/>
            <a:ext cx="3699872"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Mater South Brisbane through Smart Referrals. </a:t>
            </a:r>
            <a:b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2000" b="1" i="0" u="none" strike="noStrike" kern="1200" cap="none" spc="0" normalizeH="0" baseline="0" noProof="0" dirty="0">
                <a:ln>
                  <a:noFill/>
                </a:ln>
                <a:solidFill>
                  <a:srgbClr val="303D54"/>
                </a:solidFill>
                <a:effectLst/>
                <a:highlight>
                  <a:srgbClr val="FFFF00"/>
                </a:highlight>
                <a:uLnTx/>
                <a:uFillTx/>
                <a:latin typeface="Aptos" panose="02110004020202020204"/>
                <a:ea typeface="+mn-ea"/>
                <a:cs typeface="+mn-cs"/>
              </a:rPr>
              <a:t>Adult referrals </a:t>
            </a: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only.</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Mater GPLO Contact </a:t>
            </a:r>
          </a:p>
        </p:txBody>
      </p:sp>
      <p:sp>
        <p:nvSpPr>
          <p:cNvPr id="3" name="TextBox 2">
            <a:extLst>
              <a:ext uri="{FF2B5EF4-FFF2-40B4-BE49-F238E27FC236}">
                <a16:creationId xmlns:a16="http://schemas.microsoft.com/office/drawing/2014/main" id="{2A9C017A-DE43-4119-1B87-1DAE0C9D346C}"/>
              </a:ext>
            </a:extLst>
          </p:cNvPr>
          <p:cNvSpPr txBox="1"/>
          <p:nvPr/>
        </p:nvSpPr>
        <p:spPr>
          <a:xfrm>
            <a:off x="947737" y="1160582"/>
            <a:ext cx="102199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Mater South Brisbane – West Moreton catchment patients </a:t>
            </a:r>
          </a:p>
        </p:txBody>
      </p:sp>
      <p:pic>
        <p:nvPicPr>
          <p:cNvPr id="4" name="Picture 3">
            <a:extLst>
              <a:ext uri="{FF2B5EF4-FFF2-40B4-BE49-F238E27FC236}">
                <a16:creationId xmlns:a16="http://schemas.microsoft.com/office/drawing/2014/main" id="{07C9524D-7C56-F643-7DFA-20DD1980C43C}"/>
              </a:ext>
            </a:extLst>
          </p:cNvPr>
          <p:cNvPicPr>
            <a:picLocks noChangeAspect="1"/>
          </p:cNvPicPr>
          <p:nvPr/>
        </p:nvPicPr>
        <p:blipFill>
          <a:blip r:embed="rId4"/>
          <a:srcRect/>
          <a:stretch/>
        </p:blipFill>
        <p:spPr>
          <a:xfrm>
            <a:off x="4554848" y="1817880"/>
            <a:ext cx="6689412" cy="3879538"/>
          </a:xfrm>
          <a:prstGeom prst="rect">
            <a:avLst/>
          </a:prstGeom>
          <a:effectLst>
            <a:outerShdw blurRad="348355" dist="38100" dir="2700000" algn="tl" rotWithShape="0">
              <a:prstClr val="black">
                <a:alpha val="13010"/>
              </a:prstClr>
            </a:outerShdw>
          </a:effectLst>
        </p:spPr>
      </p:pic>
      <p:sp>
        <p:nvSpPr>
          <p:cNvPr id="11" name="Text Placeholder 1">
            <a:extLst>
              <a:ext uri="{FF2B5EF4-FFF2-40B4-BE49-F238E27FC236}">
                <a16:creationId xmlns:a16="http://schemas.microsoft.com/office/drawing/2014/main" id="{58A5E258-1574-304E-226F-1BBAB7759EE5}"/>
              </a:ext>
            </a:extLst>
          </p:cNvPr>
          <p:cNvSpPr txBox="1">
            <a:spLocks/>
          </p:cNvSpPr>
          <p:nvPr/>
        </p:nvSpPr>
        <p:spPr>
          <a:xfrm>
            <a:off x="1132833" y="3505141"/>
            <a:ext cx="1745815" cy="281787"/>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Scan to view</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78D4F07A-86A8-A4DB-BF35-3766705F4818}"/>
              </a:ext>
            </a:extLst>
          </p:cNvPr>
          <p:cNvPicPr>
            <a:picLocks noChangeAspect="1"/>
          </p:cNvPicPr>
          <p:nvPr/>
        </p:nvPicPr>
        <p:blipFill>
          <a:blip r:embed="rId5"/>
          <a:srcRect/>
          <a:stretch/>
        </p:blipFill>
        <p:spPr>
          <a:xfrm>
            <a:off x="947737" y="3830359"/>
            <a:ext cx="2100263" cy="2100263"/>
          </a:xfrm>
          <a:prstGeom prst="rect">
            <a:avLst/>
          </a:prstGeom>
        </p:spPr>
      </p:pic>
    </p:spTree>
    <p:extLst>
      <p:ext uri="{BB962C8B-B14F-4D97-AF65-F5344CB8AC3E}">
        <p14:creationId xmlns:p14="http://schemas.microsoft.com/office/powerpoint/2010/main" val="1690326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BC8C-6DBA-71A8-F681-A6D07721165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BA41054-4CA4-F819-4535-020C674F383D}"/>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D60124E7-48BB-CAF6-E7B8-12DC3E534962}"/>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99D9B27F-96E6-A09A-97BF-D27DC92472B2}"/>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4C7E6BA-CF3C-7613-EED9-047906509951}"/>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EEE7CF45-5175-97BB-C204-B599C59F307B}"/>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F3083D82-1FF8-2820-9761-BC93B7C085B4}"/>
              </a:ext>
            </a:extLst>
          </p:cNvPr>
          <p:cNvSpPr txBox="1">
            <a:spLocks/>
          </p:cNvSpPr>
          <p:nvPr/>
        </p:nvSpPr>
        <p:spPr>
          <a:xfrm>
            <a:off x="947739" y="1817880"/>
            <a:ext cx="4813733"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Weekly specialist multidisciplinary high-risk foot clinic at Ipswich Hospital that includes Podiatry, Endocrinology/diabetes, Infectious Diseases &amp; Orthopaedics for acute high-risk foot complications (e.g., diabetic foot ulcers and infections, Charcot foot) requiring multidisciplinary care.</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 Referrals can be sent by GP's via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Smart Referrals – high risk foot clinic as Urgent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Priority Fax  as Urgent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Electronically via medical objects </a:t>
            </a:r>
            <a:b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as Urgent </a:t>
            </a:r>
          </a:p>
        </p:txBody>
      </p:sp>
      <p:sp>
        <p:nvSpPr>
          <p:cNvPr id="3" name="TextBox 2">
            <a:extLst>
              <a:ext uri="{FF2B5EF4-FFF2-40B4-BE49-F238E27FC236}">
                <a16:creationId xmlns:a16="http://schemas.microsoft.com/office/drawing/2014/main" id="{CA9B824E-C901-8C0C-8D3D-38E77C9916D5}"/>
              </a:ext>
            </a:extLst>
          </p:cNvPr>
          <p:cNvSpPr txBox="1"/>
          <p:nvPr/>
        </p:nvSpPr>
        <p:spPr>
          <a:xfrm>
            <a:off x="947737" y="1160582"/>
            <a:ext cx="68021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Ipswich Podiatry High Risk Foot Clinic</a:t>
            </a:r>
          </a:p>
        </p:txBody>
      </p:sp>
      <p:sp>
        <p:nvSpPr>
          <p:cNvPr id="8" name="Text Placeholder 1">
            <a:extLst>
              <a:ext uri="{FF2B5EF4-FFF2-40B4-BE49-F238E27FC236}">
                <a16:creationId xmlns:a16="http://schemas.microsoft.com/office/drawing/2014/main" id="{02C50B63-9B81-6B72-B201-9658A197D091}"/>
              </a:ext>
            </a:extLst>
          </p:cNvPr>
          <p:cNvSpPr txBox="1">
            <a:spLocks/>
          </p:cNvSpPr>
          <p:nvPr/>
        </p:nvSpPr>
        <p:spPr>
          <a:xfrm>
            <a:off x="6239267" y="1817879"/>
            <a:ext cx="4928405" cy="3879539"/>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B0F3D078-CABB-2A26-A632-F293B68721EF}"/>
              </a:ext>
            </a:extLst>
          </p:cNvPr>
          <p:cNvSpPr txBox="1">
            <a:spLocks/>
          </p:cNvSpPr>
          <p:nvPr/>
        </p:nvSpPr>
        <p:spPr>
          <a:xfrm>
            <a:off x="6430530" y="1817880"/>
            <a:ext cx="4751402"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All high-risk foot referrals are reviewed by our high-risk foot co-ordinator and triaged to the appropriate service (Podiatry, PICS, High-risk foot MDT). </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The service also provides a </a:t>
            </a:r>
            <a:r>
              <a:rPr kumimoji="0" lang="en-AU" sz="1800" b="0" i="0" u="none" strike="noStrike" kern="1200" cap="none" spc="0" normalizeH="0" baseline="0" noProof="0" dirty="0">
                <a:ln>
                  <a:noFill/>
                </a:ln>
                <a:solidFill>
                  <a:srgbClr val="FF0000"/>
                </a:solidFill>
                <a:effectLst/>
                <a:uLnTx/>
                <a:uFillTx/>
                <a:latin typeface="Aptos" panose="02110004020202020204"/>
                <a:ea typeface="+mn-ea"/>
                <a:cs typeface="+mn-cs"/>
              </a:rPr>
              <a:t>rapid pathway to PAH Vascular Surgery</a:t>
            </a: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 for acute outpatient review for patients with high-risk foot complications meeting their referral criteria. Patients can be referred to the Ipswich Hospital Podiatry Department where they will be assessed and referred for timely review if required.</a:t>
            </a:r>
          </a:p>
        </p:txBody>
      </p:sp>
    </p:spTree>
    <p:extLst>
      <p:ext uri="{BB962C8B-B14F-4D97-AF65-F5344CB8AC3E}">
        <p14:creationId xmlns:p14="http://schemas.microsoft.com/office/powerpoint/2010/main" val="3509363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AC2DD-6160-B008-A2E5-E68F1CBC9FC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680C1A-D563-C06E-2F66-7A143C85DC8C}"/>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87BAE82B-C753-7FEC-78AE-AA8282CCB55F}"/>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08E949F0-F698-7502-03C6-7F625DF87993}"/>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92E6A67-42C5-F156-92E1-2E6609CF5977}"/>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C891CC57-67EE-2A04-303C-A7D0A40CF4D4}"/>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8CFA749A-1A0A-840C-9C39-72DB61F6B567}"/>
              </a:ext>
            </a:extLst>
          </p:cNvPr>
          <p:cNvSpPr txBox="1">
            <a:spLocks/>
          </p:cNvSpPr>
          <p:nvPr/>
        </p:nvSpPr>
        <p:spPr>
          <a:xfrm>
            <a:off x="947739" y="1817880"/>
            <a:ext cx="4813733"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Growth and development checks 0-5yrs including PEDS &amp; ASQ3</a:t>
            </a: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Hearing screening 4-18yrs</a:t>
            </a: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Breastfeeding and early feeding support</a:t>
            </a: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Help with sleep and settling</a:t>
            </a: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Parenting support</a:t>
            </a:r>
          </a:p>
        </p:txBody>
      </p:sp>
      <p:sp>
        <p:nvSpPr>
          <p:cNvPr id="3" name="TextBox 2">
            <a:extLst>
              <a:ext uri="{FF2B5EF4-FFF2-40B4-BE49-F238E27FC236}">
                <a16:creationId xmlns:a16="http://schemas.microsoft.com/office/drawing/2014/main" id="{377017B0-2137-5D29-9F40-CE6E6A5F9670}"/>
              </a:ext>
            </a:extLst>
          </p:cNvPr>
          <p:cNvSpPr txBox="1"/>
          <p:nvPr/>
        </p:nvSpPr>
        <p:spPr>
          <a:xfrm>
            <a:off x="947737" y="1160582"/>
            <a:ext cx="80847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Child health nurse referrals via smart referrals</a:t>
            </a:r>
          </a:p>
        </p:txBody>
      </p:sp>
      <p:sp>
        <p:nvSpPr>
          <p:cNvPr id="8" name="Text Placeholder 1">
            <a:extLst>
              <a:ext uri="{FF2B5EF4-FFF2-40B4-BE49-F238E27FC236}">
                <a16:creationId xmlns:a16="http://schemas.microsoft.com/office/drawing/2014/main" id="{9E9EF9C5-A532-B2FA-D4A9-DB2108A38BA3}"/>
              </a:ext>
            </a:extLst>
          </p:cNvPr>
          <p:cNvSpPr txBox="1">
            <a:spLocks/>
          </p:cNvSpPr>
          <p:nvPr/>
        </p:nvSpPr>
        <p:spPr>
          <a:xfrm>
            <a:off x="6239267" y="1817879"/>
            <a:ext cx="4928405" cy="3879539"/>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F06DD370-4872-A57A-1E86-D633CEFA7734}"/>
              </a:ext>
            </a:extLst>
          </p:cNvPr>
          <p:cNvSpPr txBox="1">
            <a:spLocks/>
          </p:cNvSpPr>
          <p:nvPr/>
        </p:nvSpPr>
        <p:spPr>
          <a:xfrm>
            <a:off x="6430530" y="1817880"/>
            <a:ext cx="4330397"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Located at sub-centres across the West Moreton district including Ipswich, Goodna, Springfield, </a:t>
            </a:r>
            <a:r>
              <a:rPr kumimoji="0" lang="en-AU" sz="1800" b="0" i="0" u="none" strike="noStrike" kern="1200" cap="none" spc="0" normalizeH="0" baseline="0" noProof="0" dirty="0" err="1">
                <a:ln>
                  <a:noFill/>
                </a:ln>
                <a:solidFill>
                  <a:srgbClr val="303D54"/>
                </a:solidFill>
                <a:effectLst/>
                <a:uLnTx/>
                <a:uFillTx/>
                <a:latin typeface="Aptos" panose="02110004020202020204"/>
                <a:ea typeface="+mn-ea"/>
                <a:cs typeface="+mn-cs"/>
              </a:rPr>
              <a:t>Whiterock</a:t>
            </a: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 Ripley, Boonah, Riverview, Redbank Plains, Laidley, Gatton, </a:t>
            </a:r>
            <a:r>
              <a:rPr kumimoji="0" lang="en-AU" sz="1800" b="0" i="0" u="none" strike="noStrike" kern="1200" cap="none" spc="0" normalizeH="0" baseline="0" noProof="0" dirty="0" err="1">
                <a:ln>
                  <a:noFill/>
                </a:ln>
                <a:solidFill>
                  <a:srgbClr val="303D54"/>
                </a:solidFill>
                <a:effectLst/>
                <a:uLnTx/>
                <a:uFillTx/>
                <a:latin typeface="Aptos" panose="02110004020202020204"/>
                <a:ea typeface="+mn-ea"/>
                <a:cs typeface="+mn-cs"/>
              </a:rPr>
              <a:t>Esk</a:t>
            </a: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 Fernvale and Lowood</a:t>
            </a:r>
          </a:p>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Notification of appointment will be sent via Smart Referrals to GP</a:t>
            </a:r>
          </a:p>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Assessment Letter will be sent via medical objects to GP’s once they have seen the patient</a:t>
            </a:r>
          </a:p>
        </p:txBody>
      </p:sp>
    </p:spTree>
    <p:extLst>
      <p:ext uri="{BB962C8B-B14F-4D97-AF65-F5344CB8AC3E}">
        <p14:creationId xmlns:p14="http://schemas.microsoft.com/office/powerpoint/2010/main" val="42778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7E20A-2766-5E86-C227-21AFD5851A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362F4F5-4E02-F389-CE2B-A775A55B5399}"/>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B4E18D48-0C13-4A50-158E-2B0477C09D38}"/>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6791520B-12FD-CB66-CB91-EA0A81EC5A6E}"/>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04B7B35-A03C-680D-F8CD-6A47CF2DB37A}"/>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4650048C-D110-53AC-3D35-55012B662CF4}"/>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8B7B27B6-CEF4-9BF5-4464-76A4751558D3}"/>
              </a:ext>
            </a:extLst>
          </p:cNvPr>
          <p:cNvSpPr txBox="1">
            <a:spLocks/>
          </p:cNvSpPr>
          <p:nvPr/>
        </p:nvSpPr>
        <p:spPr>
          <a:xfrm>
            <a:off x="947739" y="1817880"/>
            <a:ext cx="5586876"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Pts val="1000"/>
              <a:buFont typeface="Arial" panose="020B0604020202020204" pitchFamily="34" charset="0"/>
              <a:buNone/>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Aptos" panose="020B0004020202020204" pitchFamily="34" charset="0"/>
              </a:rPr>
              <a:t>Patients see their Medical Oncologist via telehealth for consultations and treatment planning.</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Aptos" panose="020B0004020202020204" pitchFamily="34" charset="0"/>
              </a:rPr>
              <a:t>Treatment is administered locally at rural hospitals by upskilled RNs and CNs.</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Aptos" panose="020B0004020202020204" pitchFamily="34" charset="0"/>
              </a:rPr>
              <a:t>Only low-risk patients receiving low-risk treatments are managed at rural sites to ensure safety.</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0" fontAlgn="base" latinLnBrk="0" hangingPunct="0">
              <a:lnSpc>
                <a:spcPct val="100000"/>
              </a:lnSpc>
              <a:spcBef>
                <a:spcPct val="20000"/>
              </a:spcBef>
              <a:spcAft>
                <a:spcPts val="600"/>
              </a:spcAft>
              <a:buClr>
                <a:srgbClr val="BACE32"/>
              </a:buClr>
              <a:buSzPts val="1000"/>
              <a:buFont typeface="Symbol" panose="05050102010706020507" pitchFamily="18" charset="2"/>
              <a:buChar char=""/>
              <a:tabLst>
                <a:tab pos="4572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Aptos" panose="020B0004020202020204" pitchFamily="34" charset="0"/>
              </a:rPr>
              <a:t>Currently operating from Ipswich Hospital to:</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a:p>
            <a:pPr marL="742950" marR="0" lvl="1" indent="-285750" algn="l" defTabSz="914400" rtl="0" eaLnBrk="0" fontAlgn="base" latinLnBrk="0" hangingPunct="0">
              <a:lnSpc>
                <a:spcPct val="100000"/>
              </a:lnSpc>
              <a:spcBef>
                <a:spcPct val="20000"/>
              </a:spcBef>
              <a:spcAft>
                <a:spcPct val="0"/>
              </a:spcAft>
              <a:buClrTx/>
              <a:buSzPts val="1000"/>
              <a:buFont typeface="Courier New" panose="02070309020205020404" pitchFamily="49" charset="0"/>
              <a:buChar char="o"/>
              <a:tabLst>
                <a:tab pos="9144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Times New Roman" panose="02020603050405020304" pitchFamily="18" charset="0"/>
              </a:rPr>
              <a:t>Laidley and </a:t>
            </a:r>
            <a:r>
              <a:rPr kumimoji="0" lang="en-AU" sz="1800" b="0" i="0" u="none" strike="noStrike" kern="1200" cap="none" spc="0" normalizeH="0" baseline="0" noProof="0" dirty="0" err="1">
                <a:ln>
                  <a:noFill/>
                </a:ln>
                <a:solidFill>
                  <a:srgbClr val="303D54"/>
                </a:solidFill>
                <a:effectLst/>
                <a:uLnTx/>
                <a:uFillTx/>
                <a:latin typeface="Aptos" panose="020B0004020202020204" pitchFamily="34" charset="0"/>
                <a:ea typeface="Times New Roman" panose="02020603050405020304" pitchFamily="18" charset="0"/>
                <a:cs typeface="Times New Roman" panose="02020603050405020304" pitchFamily="18" charset="0"/>
              </a:rPr>
              <a:t>Esk</a:t>
            </a: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Times New Roman" panose="02020603050405020304" pitchFamily="18" charset="0"/>
              </a:rPr>
              <a:t> Hospitals (12+ months)</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Tx/>
              <a:buSzPts val="1000"/>
              <a:buFont typeface="Courier New" panose="02070309020205020404" pitchFamily="49" charset="0"/>
              <a:buChar char="o"/>
              <a:tabLst>
                <a:tab pos="9144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Times New Roman" panose="02020603050405020304" pitchFamily="18" charset="0"/>
              </a:rPr>
              <a:t>Gatton Hospital (6 months)</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ct val="20000"/>
              </a:spcBef>
              <a:spcAft>
                <a:spcPct val="0"/>
              </a:spcAft>
              <a:buClrTx/>
              <a:buSzPts val="1000"/>
              <a:buFont typeface="Courier New" panose="02070309020205020404" pitchFamily="49" charset="0"/>
              <a:buChar char="o"/>
              <a:tabLst>
                <a:tab pos="914400" algn="l"/>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Times New Roman" panose="02020603050405020304" pitchFamily="18" charset="0"/>
                <a:cs typeface="Times New Roman" panose="02020603050405020304" pitchFamily="18" charset="0"/>
              </a:rPr>
              <a:t>Boonah Hospital to be onboarded in September</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ts val="600"/>
              </a:spcAft>
              <a:buClr>
                <a:srgbClr val="BACE32"/>
              </a:buClr>
              <a:buSzPts val="1000"/>
              <a:buFont typeface="Arial" panose="020B0604020202020204" pitchFamily="34" charset="0"/>
              <a:buNone/>
              <a:tabLst>
                <a:tab pos="457200" algn="l"/>
              </a:tabLst>
              <a:defRPr/>
            </a:pP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3" name="TextBox 2">
            <a:extLst>
              <a:ext uri="{FF2B5EF4-FFF2-40B4-BE49-F238E27FC236}">
                <a16:creationId xmlns:a16="http://schemas.microsoft.com/office/drawing/2014/main" id="{914C15D7-4983-C52C-B0B7-B730E1DAE22C}"/>
              </a:ext>
            </a:extLst>
          </p:cNvPr>
          <p:cNvSpPr txBox="1"/>
          <p:nvPr/>
        </p:nvSpPr>
        <p:spPr>
          <a:xfrm>
            <a:off x="947737" y="1160582"/>
            <a:ext cx="80847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The </a:t>
            </a:r>
            <a:r>
              <a:rPr kumimoji="0" lang="en-AU" sz="2800" b="1" i="0" u="none" strike="noStrike" kern="0" cap="none" spc="0" normalizeH="0" baseline="0" noProof="0" dirty="0" err="1">
                <a:ln>
                  <a:noFill/>
                </a:ln>
                <a:solidFill>
                  <a:srgbClr val="303D54"/>
                </a:solidFill>
                <a:effectLst/>
                <a:uLnTx/>
                <a:uFillTx/>
                <a:latin typeface="Arial"/>
                <a:ea typeface="+mn-ea"/>
                <a:cs typeface="+mn-cs"/>
              </a:rPr>
              <a:t>TeleOncology</a:t>
            </a:r>
            <a:r>
              <a:rPr kumimoji="0" lang="en-AU" sz="2800" b="1" i="0" u="none" strike="noStrike" kern="0" cap="none" spc="0" normalizeH="0" baseline="0" noProof="0" dirty="0">
                <a:ln>
                  <a:noFill/>
                </a:ln>
                <a:solidFill>
                  <a:srgbClr val="303D54"/>
                </a:solidFill>
                <a:effectLst/>
                <a:uLnTx/>
                <a:uFillTx/>
                <a:latin typeface="Arial"/>
                <a:ea typeface="+mn-ea"/>
                <a:cs typeface="+mn-cs"/>
              </a:rPr>
              <a:t> Service:</a:t>
            </a:r>
          </a:p>
        </p:txBody>
      </p:sp>
      <p:sp>
        <p:nvSpPr>
          <p:cNvPr id="8" name="Text Placeholder 1">
            <a:extLst>
              <a:ext uri="{FF2B5EF4-FFF2-40B4-BE49-F238E27FC236}">
                <a16:creationId xmlns:a16="http://schemas.microsoft.com/office/drawing/2014/main" id="{65D0E3D7-D59B-ADE9-A039-B9496B72DD38}"/>
              </a:ext>
            </a:extLst>
          </p:cNvPr>
          <p:cNvSpPr txBox="1">
            <a:spLocks/>
          </p:cNvSpPr>
          <p:nvPr/>
        </p:nvSpPr>
        <p:spPr>
          <a:xfrm>
            <a:off x="6239267" y="1817879"/>
            <a:ext cx="4928405" cy="3879539"/>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Tree>
    <p:extLst>
      <p:ext uri="{BB962C8B-B14F-4D97-AF65-F5344CB8AC3E}">
        <p14:creationId xmlns:p14="http://schemas.microsoft.com/office/powerpoint/2010/main" val="403850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7067-EB1D-2E99-1D65-9D08A56D8E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86C60C-205E-0352-7A95-11B0A0AFAD88}"/>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D2D3E9C2-5680-8E9B-D963-3E439D597653}"/>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1B3D669D-9796-C45F-F525-8ADD6704718A}"/>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8FD6AF5-31D0-BDFF-4893-7217F4C24E21}"/>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FFA771D2-4792-B464-DE89-6BCA8ACDB90C}"/>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pic>
        <p:nvPicPr>
          <p:cNvPr id="2" name="Picture 1">
            <a:extLst>
              <a:ext uri="{FF2B5EF4-FFF2-40B4-BE49-F238E27FC236}">
                <a16:creationId xmlns:a16="http://schemas.microsoft.com/office/drawing/2014/main" id="{D3CDA2B6-8C6B-78D4-492A-3DD63EE7224F}"/>
              </a:ext>
            </a:extLst>
          </p:cNvPr>
          <p:cNvPicPr>
            <a:picLocks noChangeAspect="1"/>
          </p:cNvPicPr>
          <p:nvPr/>
        </p:nvPicPr>
        <p:blipFill>
          <a:blip r:embed="rId4"/>
          <a:srcRect l="4324" t="17782" r="20017" b="14024"/>
          <a:stretch/>
        </p:blipFill>
        <p:spPr>
          <a:xfrm>
            <a:off x="947737" y="958973"/>
            <a:ext cx="10225087" cy="4896325"/>
          </a:xfrm>
          <a:prstGeom prst="rect">
            <a:avLst/>
          </a:prstGeom>
          <a:effectLst/>
        </p:spPr>
      </p:pic>
    </p:spTree>
    <p:extLst>
      <p:ext uri="{BB962C8B-B14F-4D97-AF65-F5344CB8AC3E}">
        <p14:creationId xmlns:p14="http://schemas.microsoft.com/office/powerpoint/2010/main" val="354909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7AB0-517C-5E50-EF68-929CCD24262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B4D0237-EA72-88B8-1717-15C3B349D328}"/>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90E37C2A-3EB7-11EE-9B60-E74A10C46B1A}"/>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C025CC9E-8AE3-04DE-9E5C-1A12FB1B09E4}"/>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6F9DE45-C627-E6AC-FA05-8D9F4D416182}"/>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20D00353-13C2-777A-29B5-6A1C71331E5F}"/>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pic>
        <p:nvPicPr>
          <p:cNvPr id="3" name="Picture 2">
            <a:extLst>
              <a:ext uri="{FF2B5EF4-FFF2-40B4-BE49-F238E27FC236}">
                <a16:creationId xmlns:a16="http://schemas.microsoft.com/office/drawing/2014/main" id="{E705680A-F691-16B3-2323-3456002F7F68}"/>
              </a:ext>
            </a:extLst>
          </p:cNvPr>
          <p:cNvPicPr>
            <a:picLocks noChangeAspect="1"/>
          </p:cNvPicPr>
          <p:nvPr/>
        </p:nvPicPr>
        <p:blipFill>
          <a:blip r:embed="rId4"/>
          <a:srcRect l="4395" t="17705" r="19808" b="6884"/>
          <a:stretch/>
        </p:blipFill>
        <p:spPr>
          <a:xfrm>
            <a:off x="947738" y="593034"/>
            <a:ext cx="10225087" cy="5404494"/>
          </a:xfrm>
          <a:prstGeom prst="rect">
            <a:avLst/>
          </a:prstGeom>
        </p:spPr>
      </p:pic>
    </p:spTree>
    <p:extLst>
      <p:ext uri="{BB962C8B-B14F-4D97-AF65-F5344CB8AC3E}">
        <p14:creationId xmlns:p14="http://schemas.microsoft.com/office/powerpoint/2010/main" val="3239384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43CF-3CED-E8CD-0F7F-2B714FF79CA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8457FB-B1F7-736E-510D-F788F5B80393}"/>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43F5D7EF-E125-7D97-3B96-64DEA0918F4A}"/>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4C0E28B7-5BFF-A527-0188-AAC29523C7AA}"/>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3313825-A812-D3DC-F17A-71D1634E50A8}"/>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82B10396-2DA2-BD56-D447-5DC912FDF158}"/>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8B40B376-1688-ABC5-847B-717405080070}"/>
              </a:ext>
            </a:extLst>
          </p:cNvPr>
          <p:cNvSpPr txBox="1">
            <a:spLocks/>
          </p:cNvSpPr>
          <p:nvPr/>
        </p:nvSpPr>
        <p:spPr>
          <a:xfrm>
            <a:off x="947739" y="1817880"/>
            <a:ext cx="5586876"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03D54"/>
                </a:solidFill>
                <a:effectLst/>
                <a:uLnTx/>
                <a:uFillTx/>
                <a:latin typeface="Aptos" panose="020B0004020202020204" pitchFamily="34" charset="0"/>
                <a:ea typeface="+mn-ea"/>
                <a:cs typeface="+mn-cs"/>
              </a:rPr>
              <a:t>Children by Choice </a:t>
            </a: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mn-ea"/>
                <a:cs typeface="+mn-cs"/>
              </a:rPr>
              <a:t>1800 177 725 for patients to call </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mn-ea"/>
                <a:cs typeface="+mn-cs"/>
              </a:rPr>
              <a:t>Please Note: MSI – Will assist patient experiencing financial hardship. Patient must state they live in the WM catchment. GP can provide a letter of referral but patients should call Children by Choice to help navigate options.</a:t>
            </a:r>
            <a:endParaRPr kumimoji="0" lang="en-US" sz="1800" b="0" i="0" u="none" strike="noStrike" kern="1200" cap="none" spc="0" normalizeH="0" baseline="0" noProof="0" dirty="0">
              <a:ln>
                <a:noFill/>
              </a:ln>
              <a:solidFill>
                <a:srgbClr val="303D54"/>
              </a:solidFill>
              <a:effectLst/>
              <a:uLnTx/>
              <a:uFillTx/>
              <a:latin typeface="Aptos" panose="020B0004020202020204" pitchFamily="34" charset="0"/>
              <a:ea typeface="+mn-ea"/>
              <a:cs typeface="+mn-cs"/>
            </a:endParaRPr>
          </a:p>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1800" b="1"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rPr>
              <a:t> </a:t>
            </a: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endParaRPr>
          </a:p>
          <a:p>
            <a:pPr marL="0" marR="0" lvl="0" indent="0" algn="l" defTabSz="914400" rtl="0" eaLnBrk="0" fontAlgn="base" latinLnBrk="0" hangingPunct="0">
              <a:lnSpc>
                <a:spcPct val="100000"/>
              </a:lnSpc>
              <a:spcBef>
                <a:spcPct val="20000"/>
              </a:spcBef>
              <a:spcAft>
                <a:spcPts val="600"/>
              </a:spcAft>
              <a:buClr>
                <a:srgbClr val="BACE32"/>
              </a:buClr>
              <a:buSzPts val="1000"/>
              <a:buFont typeface="Arial" panose="020B0604020202020204" pitchFamily="34" charset="0"/>
              <a:buNone/>
              <a:tabLst>
                <a:tab pos="457200" algn="l"/>
              </a:tabLst>
              <a:defRPr/>
            </a:pPr>
            <a:endParaRPr kumimoji="0" lang="en-AU" sz="1800" b="0" i="0" u="none" strike="noStrike" kern="1200" cap="none" spc="0" normalizeH="0" baseline="0" noProof="0" dirty="0">
              <a:ln>
                <a:noFill/>
              </a:ln>
              <a:solidFill>
                <a:srgbClr val="303D54"/>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3" name="TextBox 2">
            <a:extLst>
              <a:ext uri="{FF2B5EF4-FFF2-40B4-BE49-F238E27FC236}">
                <a16:creationId xmlns:a16="http://schemas.microsoft.com/office/drawing/2014/main" id="{DDCD9B68-7D82-3332-ED73-A6F1EDC25DD3}"/>
              </a:ext>
            </a:extLst>
          </p:cNvPr>
          <p:cNvSpPr txBox="1"/>
          <p:nvPr/>
        </p:nvSpPr>
        <p:spPr>
          <a:xfrm>
            <a:off x="947737" y="1160582"/>
            <a:ext cx="80847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MTOP</a:t>
            </a:r>
          </a:p>
        </p:txBody>
      </p:sp>
      <p:sp>
        <p:nvSpPr>
          <p:cNvPr id="8" name="Text Placeholder 1">
            <a:extLst>
              <a:ext uri="{FF2B5EF4-FFF2-40B4-BE49-F238E27FC236}">
                <a16:creationId xmlns:a16="http://schemas.microsoft.com/office/drawing/2014/main" id="{CA1FE2F2-26ED-BE1A-7737-3F15589D9A5F}"/>
              </a:ext>
            </a:extLst>
          </p:cNvPr>
          <p:cNvSpPr txBox="1">
            <a:spLocks/>
          </p:cNvSpPr>
          <p:nvPr/>
        </p:nvSpPr>
        <p:spPr>
          <a:xfrm>
            <a:off x="6239267" y="1817879"/>
            <a:ext cx="4928405" cy="3879539"/>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Tree>
    <p:extLst>
      <p:ext uri="{BB962C8B-B14F-4D97-AF65-F5344CB8AC3E}">
        <p14:creationId xmlns:p14="http://schemas.microsoft.com/office/powerpoint/2010/main" val="3948050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B0D65-5D1B-8EBB-C112-245197FBE9D8}"/>
              </a:ext>
            </a:extLst>
          </p:cNvPr>
          <p:cNvPicPr>
            <a:picLocks noChangeAspect="1"/>
          </p:cNvPicPr>
          <p:nvPr/>
        </p:nvPicPr>
        <p:blipFill rotWithShape="1">
          <a:blip r:embed="rId2">
            <a:extLst>
              <a:ext uri="{28A0092B-C50C-407E-A947-70E740481C1C}">
                <a14:useLocalDpi xmlns:a14="http://schemas.microsoft.com/office/drawing/2010/main" val="0"/>
              </a:ext>
            </a:extLst>
          </a:blip>
          <a:srcRect t="303" b="-303"/>
          <a:stretch/>
        </p:blipFill>
        <p:spPr>
          <a:xfrm>
            <a:off x="0" y="-769435"/>
            <a:ext cx="12192000" cy="7932373"/>
          </a:xfrm>
          <a:prstGeom prst="rect">
            <a:avLst/>
          </a:prstGeom>
        </p:spPr>
      </p:pic>
      <p:sp>
        <p:nvSpPr>
          <p:cNvPr id="3" name="TextBox 2">
            <a:extLst>
              <a:ext uri="{FF2B5EF4-FFF2-40B4-BE49-F238E27FC236}">
                <a16:creationId xmlns:a16="http://schemas.microsoft.com/office/drawing/2014/main" id="{8C919570-6280-7403-69DF-DE973A883B13}"/>
              </a:ext>
            </a:extLst>
          </p:cNvPr>
          <p:cNvSpPr txBox="1"/>
          <p:nvPr/>
        </p:nvSpPr>
        <p:spPr>
          <a:xfrm>
            <a:off x="947738" y="3707775"/>
            <a:ext cx="6863575"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dirty="0">
                <a:ln>
                  <a:noFill/>
                </a:ln>
                <a:solidFill>
                  <a:srgbClr val="303D54"/>
                </a:solidFill>
                <a:effectLst/>
                <a:uLnTx/>
                <a:uFillTx/>
                <a:latin typeface="Aptos" panose="02110004020202020204"/>
                <a:ea typeface="+mn-ea"/>
                <a:cs typeface="+mn-cs"/>
              </a:rPr>
              <a:t>Thank you for your time. </a:t>
            </a:r>
            <a:br>
              <a:rPr kumimoji="0" lang="en-AU" sz="4400" b="1"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4400" b="1" i="0" u="none" strike="noStrike" kern="1200" cap="none" spc="0" normalizeH="0" baseline="0" noProof="0" dirty="0">
                <a:ln>
                  <a:noFill/>
                </a:ln>
                <a:solidFill>
                  <a:srgbClr val="303D54"/>
                </a:solidFill>
                <a:effectLst/>
                <a:uLnTx/>
                <a:uFillTx/>
                <a:latin typeface="Aptos" panose="02110004020202020204"/>
                <a:ea typeface="+mn-ea"/>
                <a:cs typeface="+mn-cs"/>
              </a:rPr>
              <a:t>Questions ?</a:t>
            </a:r>
            <a:endParaRPr kumimoji="0" lang="en-US" sz="4400" b="1" i="0" u="none" strike="noStrike" kern="1200" cap="none" spc="0" normalizeH="0" baseline="0" noProof="0" dirty="0">
              <a:ln>
                <a:noFill/>
              </a:ln>
              <a:solidFill>
                <a:srgbClr val="303D54"/>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D868BF1F-C199-A236-AE54-EE347816D703}"/>
              </a:ext>
            </a:extLst>
          </p:cNvPr>
          <p:cNvGrpSpPr/>
          <p:nvPr/>
        </p:nvGrpSpPr>
        <p:grpSpPr>
          <a:xfrm>
            <a:off x="0" y="6215628"/>
            <a:ext cx="12192000" cy="947310"/>
            <a:chOff x="0" y="5952924"/>
            <a:chExt cx="12192000" cy="947310"/>
          </a:xfrm>
        </p:grpSpPr>
        <p:sp>
          <p:nvSpPr>
            <p:cNvPr id="5" name="Rectangle 4">
              <a:extLst>
                <a:ext uri="{FF2B5EF4-FFF2-40B4-BE49-F238E27FC236}">
                  <a16:creationId xmlns:a16="http://schemas.microsoft.com/office/drawing/2014/main" id="{A9DA5873-B9E6-4981-A5DF-6F94CB99D394}"/>
                </a:ext>
              </a:extLst>
            </p:cNvPr>
            <p:cNvSpPr/>
            <p:nvPr/>
          </p:nvSpPr>
          <p:spPr>
            <a:xfrm>
              <a:off x="0" y="5952924"/>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E93E7DC6-84B1-1F81-2D48-3BED1A0E7967}"/>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103572"/>
              <a:ext cx="3100251" cy="768748"/>
            </a:xfrm>
            <a:prstGeom prst="rect">
              <a:avLst/>
            </a:prstGeom>
          </p:spPr>
        </p:pic>
        <p:pic>
          <p:nvPicPr>
            <p:cNvPr id="7" name="Picture 6">
              <a:extLst>
                <a:ext uri="{FF2B5EF4-FFF2-40B4-BE49-F238E27FC236}">
                  <a16:creationId xmlns:a16="http://schemas.microsoft.com/office/drawing/2014/main" id="{03896516-5EF3-67B2-6AF7-84ED95A0DD50}"/>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6003652"/>
              <a:ext cx="973563" cy="868668"/>
            </a:xfrm>
            <a:prstGeom prst="rect">
              <a:avLst/>
            </a:prstGeom>
          </p:spPr>
        </p:pic>
      </p:grpSp>
    </p:spTree>
    <p:extLst>
      <p:ext uri="{BB962C8B-B14F-4D97-AF65-F5344CB8AC3E}">
        <p14:creationId xmlns:p14="http://schemas.microsoft.com/office/powerpoint/2010/main" val="1238853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hands holding each other&#10;&#10;AI-generated content may be incorrect.">
            <a:extLst>
              <a:ext uri="{FF2B5EF4-FFF2-40B4-BE49-F238E27FC236}">
                <a16:creationId xmlns:a16="http://schemas.microsoft.com/office/drawing/2014/main" id="{A548DE30-049F-1E3E-75B0-BEB8B082830A}"/>
              </a:ext>
            </a:extLst>
          </p:cNvPr>
          <p:cNvPicPr>
            <a:picLocks noChangeAspect="1"/>
          </p:cNvPicPr>
          <p:nvPr/>
        </p:nvPicPr>
        <p:blipFill>
          <a:blip r:embed="rId3"/>
          <a:srcRect t="7530" b="-7530"/>
          <a:stretch/>
        </p:blipFill>
        <p:spPr>
          <a:xfrm>
            <a:off x="3809" y="0"/>
            <a:ext cx="12184381" cy="6858000"/>
          </a:xfrm>
          <a:prstGeom prst="rect">
            <a:avLst/>
          </a:prstGeom>
        </p:spPr>
      </p:pic>
      <p:grpSp>
        <p:nvGrpSpPr>
          <p:cNvPr id="7" name="Group 6">
            <a:extLst>
              <a:ext uri="{FF2B5EF4-FFF2-40B4-BE49-F238E27FC236}">
                <a16:creationId xmlns:a16="http://schemas.microsoft.com/office/drawing/2014/main" id="{58123441-2C2B-5A27-C57D-4C13263209A2}"/>
              </a:ext>
            </a:extLst>
          </p:cNvPr>
          <p:cNvGrpSpPr/>
          <p:nvPr/>
        </p:nvGrpSpPr>
        <p:grpSpPr>
          <a:xfrm>
            <a:off x="0" y="5698576"/>
            <a:ext cx="12192000" cy="947310"/>
            <a:chOff x="0" y="5952924"/>
            <a:chExt cx="12192000" cy="947310"/>
          </a:xfrm>
        </p:grpSpPr>
        <p:sp>
          <p:nvSpPr>
            <p:cNvPr id="8" name="Rectangle 7">
              <a:extLst>
                <a:ext uri="{FF2B5EF4-FFF2-40B4-BE49-F238E27FC236}">
                  <a16:creationId xmlns:a16="http://schemas.microsoft.com/office/drawing/2014/main" id="{52C11D29-4E67-378D-EF1F-7985D42CF06F}"/>
                </a:ext>
              </a:extLst>
            </p:cNvPr>
            <p:cNvSpPr/>
            <p:nvPr/>
          </p:nvSpPr>
          <p:spPr>
            <a:xfrm>
              <a:off x="0" y="5952924"/>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57346C-DE6F-5932-44B7-BBD181F51D25}"/>
                </a:ext>
              </a:extLst>
            </p:cNvPr>
            <p:cNvPicPr>
              <a:picLocks noChangeAspect="1"/>
            </p:cNvPicPr>
            <p:nvPr/>
          </p:nvPicPr>
          <p:blipFill rotWithShape="1">
            <a:blip r:embed="rId4">
              <a:extLst>
                <a:ext uri="{28A0092B-C50C-407E-A947-70E740481C1C}">
                  <a14:useLocalDpi xmlns:a14="http://schemas.microsoft.com/office/drawing/2010/main" val="0"/>
                </a:ext>
              </a:extLst>
            </a:blip>
            <a:srcRect t="88791" r="66095"/>
            <a:stretch/>
          </p:blipFill>
          <p:spPr>
            <a:xfrm>
              <a:off x="686441" y="6092421"/>
              <a:ext cx="3100251" cy="768748"/>
            </a:xfrm>
            <a:prstGeom prst="rect">
              <a:avLst/>
            </a:prstGeom>
          </p:spPr>
        </p:pic>
        <p:pic>
          <p:nvPicPr>
            <p:cNvPr id="10" name="Picture 9">
              <a:extLst>
                <a:ext uri="{FF2B5EF4-FFF2-40B4-BE49-F238E27FC236}">
                  <a16:creationId xmlns:a16="http://schemas.microsoft.com/office/drawing/2014/main" id="{D922A147-93A5-1609-4146-0750623E098C}"/>
                </a:ext>
              </a:extLst>
            </p:cNvPr>
            <p:cNvPicPr>
              <a:picLocks noChangeAspect="1"/>
            </p:cNvPicPr>
            <p:nvPr/>
          </p:nvPicPr>
          <p:blipFill rotWithShape="1">
            <a:blip r:embed="rId4">
              <a:extLst>
                <a:ext uri="{28A0092B-C50C-407E-A947-70E740481C1C}">
                  <a14:useLocalDpi xmlns:a14="http://schemas.microsoft.com/office/drawing/2010/main" val="0"/>
                </a:ext>
              </a:extLst>
            </a:blip>
            <a:srcRect l="88381" t="87334" r="972"/>
            <a:stretch/>
          </p:blipFill>
          <p:spPr>
            <a:xfrm>
              <a:off x="10456560" y="6003652"/>
              <a:ext cx="973563" cy="868668"/>
            </a:xfrm>
            <a:prstGeom prst="rect">
              <a:avLst/>
            </a:prstGeom>
          </p:spPr>
        </p:pic>
      </p:grpSp>
      <p:sp>
        <p:nvSpPr>
          <p:cNvPr id="14" name="Text Placeholder 4">
            <a:extLst>
              <a:ext uri="{FF2B5EF4-FFF2-40B4-BE49-F238E27FC236}">
                <a16:creationId xmlns:a16="http://schemas.microsoft.com/office/drawing/2014/main" id="{88FEE49C-EB94-C345-1390-17CD0ABBC85C}"/>
              </a:ext>
            </a:extLst>
          </p:cNvPr>
          <p:cNvSpPr txBox="1">
            <a:spLocks/>
          </p:cNvSpPr>
          <p:nvPr/>
        </p:nvSpPr>
        <p:spPr>
          <a:xfrm>
            <a:off x="947738" y="4162399"/>
            <a:ext cx="10225086" cy="1881971"/>
          </a:xfrm>
          <a:prstGeom prst="rect">
            <a:avLst/>
          </a:prstGeom>
        </p:spPr>
        <p:txBody>
          <a:bodyPr/>
          <a:lstStyle>
            <a:lvl1pPr marL="0" indent="0" algn="l" rtl="0" eaLnBrk="0" fontAlgn="base" hangingPunct="0">
              <a:spcBef>
                <a:spcPct val="20000"/>
              </a:spcBef>
              <a:spcAft>
                <a:spcPct val="0"/>
              </a:spcAft>
              <a:buClr>
                <a:srgbClr val="BACE32"/>
              </a:buClr>
              <a:buFont typeface="Arial" panose="020B0604020202020204" pitchFamily="34" charset="0"/>
              <a:buNone/>
              <a:defRPr sz="4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3000" b="1" i="0" u="none" strike="noStrike" kern="0" cap="none" spc="0" normalizeH="0" baseline="0" noProof="0" dirty="0">
                <a:ln>
                  <a:noFill/>
                </a:ln>
                <a:solidFill>
                  <a:srgbClr val="FFFFFF"/>
                </a:solidFill>
                <a:effectLst/>
                <a:uLnTx/>
                <a:uFillTx/>
                <a:latin typeface="Arial"/>
                <a:ea typeface="+mn-ea"/>
                <a:cs typeface="+mn-cs"/>
              </a:rPr>
              <a:t>Preventative </a:t>
            </a:r>
            <a:r>
              <a:rPr kumimoji="0" lang="en-AU" sz="3100" b="1" i="0" u="none" strike="noStrike" kern="0" cap="none" spc="0" normalizeH="0" baseline="0" noProof="0" dirty="0">
                <a:ln>
                  <a:noFill/>
                </a:ln>
                <a:solidFill>
                  <a:srgbClr val="FFFFFF"/>
                </a:solidFill>
                <a:effectLst/>
                <a:uLnTx/>
                <a:uFillTx/>
                <a:latin typeface="Arial"/>
                <a:ea typeface="+mn-ea"/>
                <a:cs typeface="+mn-cs"/>
              </a:rPr>
              <a:t>Integrated</a:t>
            </a:r>
            <a:r>
              <a:rPr kumimoji="0" lang="en-AU" sz="3000" b="1" i="0" u="none" strike="noStrike" kern="0" cap="none" spc="0" normalizeH="0" baseline="0" noProof="0" dirty="0">
                <a:ln>
                  <a:noFill/>
                </a:ln>
                <a:solidFill>
                  <a:srgbClr val="FFFFFF"/>
                </a:solidFill>
                <a:effectLst/>
                <a:uLnTx/>
                <a:uFillTx/>
                <a:latin typeface="Arial"/>
                <a:ea typeface="+mn-ea"/>
                <a:cs typeface="+mn-cs"/>
              </a:rPr>
              <a:t> Care Service (PICS)</a:t>
            </a:r>
          </a:p>
          <a:p>
            <a:pPr marL="0" marR="0" lvl="0" indent="0" algn="ctr"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endParaRPr kumimoji="0" lang="en-AU" sz="800" b="0" i="0" u="none" strike="noStrike" kern="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0" cap="none" spc="0" normalizeH="0" baseline="0" noProof="0" dirty="0">
                <a:ln>
                  <a:noFill/>
                </a:ln>
                <a:solidFill>
                  <a:srgbClr val="FFFFFF"/>
                </a:solidFill>
                <a:effectLst/>
                <a:uLnTx/>
                <a:uFillTx/>
                <a:latin typeface="Arial"/>
                <a:ea typeface="+mn-ea"/>
                <a:cs typeface="+mn-cs"/>
              </a:rPr>
              <a:t>Meech Freeman, Clinical Director Prevention and Minor Injury &amp; Illness Clinic</a:t>
            </a:r>
          </a:p>
        </p:txBody>
      </p:sp>
      <p:sp>
        <p:nvSpPr>
          <p:cNvPr id="15" name="TextBox 14">
            <a:extLst>
              <a:ext uri="{FF2B5EF4-FFF2-40B4-BE49-F238E27FC236}">
                <a16:creationId xmlns:a16="http://schemas.microsoft.com/office/drawing/2014/main" id="{C97C2A50-3150-1956-B559-716C011E1C79}"/>
              </a:ext>
            </a:extLst>
          </p:cNvPr>
          <p:cNvSpPr txBox="1"/>
          <p:nvPr/>
        </p:nvSpPr>
        <p:spPr>
          <a:xfrm>
            <a:off x="12683067" y="7518400"/>
            <a:ext cx="184731" cy="369332"/>
          </a:xfrm>
          <a:prstGeom prst="rect">
            <a:avLst/>
          </a:prstGeom>
          <a:noFill/>
        </p:spPr>
        <p:txBody>
          <a:bodyPr wrap="none" rtlCol="0">
            <a:spAutoFit/>
          </a:bodyPr>
          <a:lstStyle/>
          <a:p>
            <a:endParaRPr lang="en-US" dirty="0"/>
          </a:p>
        </p:txBody>
      </p:sp>
      <p:pic>
        <p:nvPicPr>
          <p:cNvPr id="20" name="Picture 19" descr="A screen shot of a computer&#10;&#10;AI-generated content may be incorrect.">
            <a:extLst>
              <a:ext uri="{FF2B5EF4-FFF2-40B4-BE49-F238E27FC236}">
                <a16:creationId xmlns:a16="http://schemas.microsoft.com/office/drawing/2014/main" id="{027FBADE-B9FA-0693-C528-D740BD70E3DB}"/>
              </a:ext>
            </a:extLst>
          </p:cNvPr>
          <p:cNvPicPr>
            <a:picLocks noChangeAspect="1"/>
          </p:cNvPicPr>
          <p:nvPr/>
        </p:nvPicPr>
        <p:blipFill>
          <a:blip r:embed="rId5"/>
          <a:stretch>
            <a:fillRect/>
          </a:stretch>
        </p:blipFill>
        <p:spPr>
          <a:xfrm>
            <a:off x="3810" y="0"/>
            <a:ext cx="12188190" cy="6860144"/>
          </a:xfrm>
          <a:prstGeom prst="rect">
            <a:avLst/>
          </a:prstGeom>
        </p:spPr>
      </p:pic>
    </p:spTree>
    <p:extLst>
      <p:ext uri="{BB962C8B-B14F-4D97-AF65-F5344CB8AC3E}">
        <p14:creationId xmlns:p14="http://schemas.microsoft.com/office/powerpoint/2010/main" val="507603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 shot of a computer&#10;&#10;AI-generated content may be incorrect.">
            <a:extLst>
              <a:ext uri="{FF2B5EF4-FFF2-40B4-BE49-F238E27FC236}">
                <a16:creationId xmlns:a16="http://schemas.microsoft.com/office/drawing/2014/main" id="{D248D45B-EDBD-5BE3-15E2-683A5B3632A3}"/>
              </a:ext>
            </a:extLst>
          </p:cNvPr>
          <p:cNvPicPr>
            <a:picLocks noChangeAspect="1"/>
          </p:cNvPicPr>
          <p:nvPr/>
        </p:nvPicPr>
        <p:blipFill>
          <a:blip r:embed="rId4"/>
          <a:stretch>
            <a:fillRect/>
          </a:stretch>
        </p:blipFill>
        <p:spPr>
          <a:xfrm>
            <a:off x="3810" y="0"/>
            <a:ext cx="12188190" cy="6860144"/>
          </a:xfrm>
          <a:prstGeom prst="rect">
            <a:avLst/>
          </a:prstGeom>
        </p:spPr>
      </p:pic>
      <p:sp>
        <p:nvSpPr>
          <p:cNvPr id="3" name="Text Placeholder 2">
            <a:extLst>
              <a:ext uri="{FF2B5EF4-FFF2-40B4-BE49-F238E27FC236}">
                <a16:creationId xmlns:a16="http://schemas.microsoft.com/office/drawing/2014/main" id="{F1FF0F90-785F-40EE-B04A-3D8241C4CF35}"/>
              </a:ext>
            </a:extLst>
          </p:cNvPr>
          <p:cNvSpPr>
            <a:spLocks noGrp="1"/>
          </p:cNvSpPr>
          <p:nvPr>
            <p:ph type="body" sz="quarter" idx="11"/>
          </p:nvPr>
        </p:nvSpPr>
        <p:spPr>
          <a:xfrm>
            <a:off x="5775960" y="959325"/>
            <a:ext cx="4301168" cy="630238"/>
          </a:xfrm>
        </p:spPr>
        <p:txBody>
          <a:bodyPr>
            <a:normAutofit fontScale="92500" lnSpcReduction="20000"/>
          </a:bodyPr>
          <a:lstStyle/>
          <a:p>
            <a:r>
              <a:rPr lang="en-AU" dirty="0"/>
              <a:t>Preventative Integrated Care Service (PICS)</a:t>
            </a:r>
          </a:p>
        </p:txBody>
      </p:sp>
      <p:sp>
        <p:nvSpPr>
          <p:cNvPr id="5" name="TextBox 4">
            <a:extLst>
              <a:ext uri="{FF2B5EF4-FFF2-40B4-BE49-F238E27FC236}">
                <a16:creationId xmlns:a16="http://schemas.microsoft.com/office/drawing/2014/main" id="{4D11C6E7-CAC9-4E1B-BFB3-3E8C5CAEA370}"/>
              </a:ext>
            </a:extLst>
          </p:cNvPr>
          <p:cNvSpPr txBox="1"/>
          <p:nvPr/>
        </p:nvSpPr>
        <p:spPr>
          <a:xfrm>
            <a:off x="5833110" y="2011052"/>
            <a:ext cx="4834891" cy="3006464"/>
          </a:xfrm>
          <a:prstGeom prst="rect">
            <a:avLst/>
          </a:prstGeom>
          <a:noFill/>
          <a:ln>
            <a:noFill/>
          </a:ln>
        </p:spPr>
        <p:txBody>
          <a:bodyPr wrap="square">
            <a:spAutoFit/>
          </a:bodyPr>
          <a:lstStyle/>
          <a:p>
            <a:pPr eaLnBrk="0" hangingPunct="0">
              <a:lnSpc>
                <a:spcPct val="110000"/>
              </a:lnSpc>
              <a:spcBef>
                <a:spcPts val="600"/>
              </a:spcBef>
              <a:spcAft>
                <a:spcPts val="720"/>
              </a:spcAft>
            </a:pPr>
            <a:r>
              <a:rPr lang="en-AU" dirty="0">
                <a:cs typeface="Arial" panose="020B0604020202020204" pitchFamily="34" charset="0"/>
              </a:rPr>
              <a:t>A community service that aims to reduce </a:t>
            </a:r>
            <a:r>
              <a:rPr lang="en-AU" b="1" dirty="0">
                <a:cs typeface="Arial" panose="020B0604020202020204" pitchFamily="34" charset="0"/>
              </a:rPr>
              <a:t>avoidable</a:t>
            </a:r>
            <a:r>
              <a:rPr lang="en-AU" dirty="0">
                <a:cs typeface="Arial" panose="020B0604020202020204" pitchFamily="34" charset="0"/>
              </a:rPr>
              <a:t> </a:t>
            </a:r>
            <a:r>
              <a:rPr lang="en-AU" b="1" dirty="0">
                <a:cs typeface="Arial" panose="020B0604020202020204" pitchFamily="34" charset="0"/>
              </a:rPr>
              <a:t>admissions</a:t>
            </a:r>
            <a:r>
              <a:rPr lang="en-AU" dirty="0">
                <a:cs typeface="Arial" panose="020B0604020202020204" pitchFamily="34" charset="0"/>
              </a:rPr>
              <a:t> and </a:t>
            </a:r>
            <a:r>
              <a:rPr lang="en-AU" b="1" dirty="0">
                <a:cs typeface="Arial" panose="020B0604020202020204" pitchFamily="34" charset="0"/>
              </a:rPr>
              <a:t>re-admissions</a:t>
            </a:r>
            <a:r>
              <a:rPr lang="en-AU" dirty="0">
                <a:cs typeface="Arial" panose="020B0604020202020204" pitchFamily="34" charset="0"/>
              </a:rPr>
              <a:t> in adult patients with </a:t>
            </a:r>
            <a:r>
              <a:rPr lang="en-AU" b="1" dirty="0">
                <a:cs typeface="Arial" panose="020B0604020202020204" pitchFamily="34" charset="0"/>
              </a:rPr>
              <a:t>chronic diseases</a:t>
            </a:r>
            <a:r>
              <a:rPr lang="en-AU" dirty="0">
                <a:cs typeface="Arial" panose="020B0604020202020204" pitchFamily="34" charset="0"/>
              </a:rPr>
              <a:t>, by:</a:t>
            </a:r>
          </a:p>
          <a:p>
            <a:pPr marL="342900" indent="-342900" eaLnBrk="0" hangingPunct="0">
              <a:lnSpc>
                <a:spcPct val="110000"/>
              </a:lnSpc>
              <a:spcBef>
                <a:spcPts val="600"/>
              </a:spcBef>
              <a:spcAft>
                <a:spcPts val="720"/>
              </a:spcAft>
              <a:buFont typeface="Arial" panose="020B0604020202020204" pitchFamily="34" charset="0"/>
              <a:buChar char="-"/>
            </a:pPr>
            <a:r>
              <a:rPr lang="en-AU" dirty="0">
                <a:cs typeface="Arial" panose="020B0604020202020204" pitchFamily="34" charset="0"/>
              </a:rPr>
              <a:t>Providing rapid access to sub-specialty assessment and management</a:t>
            </a:r>
          </a:p>
          <a:p>
            <a:pPr marL="342900" indent="-342900" eaLnBrk="0" hangingPunct="0">
              <a:lnSpc>
                <a:spcPct val="110000"/>
              </a:lnSpc>
              <a:spcBef>
                <a:spcPts val="600"/>
              </a:spcBef>
              <a:spcAft>
                <a:spcPts val="720"/>
              </a:spcAft>
              <a:buFont typeface="Arial" panose="020B0604020202020204" pitchFamily="34" charset="0"/>
              <a:buChar char="-"/>
            </a:pPr>
            <a:r>
              <a:rPr lang="en-AU" dirty="0">
                <a:cs typeface="Arial" panose="020B0604020202020204" pitchFamily="34" charset="0"/>
              </a:rPr>
              <a:t>Identifying and treating co-morbidities </a:t>
            </a:r>
          </a:p>
          <a:p>
            <a:pPr marL="342900" indent="-342900" eaLnBrk="0" hangingPunct="0">
              <a:lnSpc>
                <a:spcPct val="110000"/>
              </a:lnSpc>
              <a:spcBef>
                <a:spcPts val="600"/>
              </a:spcBef>
              <a:spcAft>
                <a:spcPts val="720"/>
              </a:spcAft>
              <a:buFont typeface="Arial" panose="020B0604020202020204" pitchFamily="34" charset="0"/>
              <a:buChar char="-"/>
            </a:pPr>
            <a:r>
              <a:rPr lang="en-AU" dirty="0">
                <a:cs typeface="Arial" panose="020B0604020202020204" pitchFamily="34" charset="0"/>
              </a:rPr>
              <a:t>Addressing psycho-social issues and optimising function </a:t>
            </a:r>
          </a:p>
        </p:txBody>
      </p:sp>
      <p:pic>
        <p:nvPicPr>
          <p:cNvPr id="4" name="Picture 3" descr="A group of women in pink scrubs standing on steps&#10;&#10;AI-generated content may be incorrect.">
            <a:extLst>
              <a:ext uri="{FF2B5EF4-FFF2-40B4-BE49-F238E27FC236}">
                <a16:creationId xmlns:a16="http://schemas.microsoft.com/office/drawing/2014/main" id="{BCA931AA-F9EB-68EA-9A40-B2C0AE237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181" y="795497"/>
            <a:ext cx="3770947" cy="5027928"/>
          </a:xfrm>
          <a:prstGeom prst="rect">
            <a:avLst/>
          </a:prstGeom>
        </p:spPr>
      </p:pic>
      <p:grpSp>
        <p:nvGrpSpPr>
          <p:cNvPr id="10" name="Group 9">
            <a:extLst>
              <a:ext uri="{FF2B5EF4-FFF2-40B4-BE49-F238E27FC236}">
                <a16:creationId xmlns:a16="http://schemas.microsoft.com/office/drawing/2014/main" id="{74A659D9-C798-DAFE-473B-AF1116B8CD76}"/>
              </a:ext>
            </a:extLst>
          </p:cNvPr>
          <p:cNvGrpSpPr/>
          <p:nvPr/>
        </p:nvGrpSpPr>
        <p:grpSpPr>
          <a:xfrm>
            <a:off x="0" y="5952924"/>
            <a:ext cx="12192000" cy="947310"/>
            <a:chOff x="0" y="5930622"/>
            <a:chExt cx="12192000" cy="947310"/>
          </a:xfrm>
        </p:grpSpPr>
        <p:sp>
          <p:nvSpPr>
            <p:cNvPr id="11" name="Rectangle 10">
              <a:extLst>
                <a:ext uri="{FF2B5EF4-FFF2-40B4-BE49-F238E27FC236}">
                  <a16:creationId xmlns:a16="http://schemas.microsoft.com/office/drawing/2014/main" id="{7C440DF7-4E58-D9F3-30CD-352E21CC6091}"/>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2B2258B-4B68-FCF3-527C-9A640F6C07A9}"/>
                </a:ext>
              </a:extLst>
            </p:cNvPr>
            <p:cNvPicPr>
              <a:picLocks noChangeAspect="1"/>
            </p:cNvPicPr>
            <p:nvPr/>
          </p:nvPicPr>
          <p:blipFill rotWithShape="1">
            <a:blip r:embed="rId6">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3" name="Picture 12">
              <a:extLst>
                <a:ext uri="{FF2B5EF4-FFF2-40B4-BE49-F238E27FC236}">
                  <a16:creationId xmlns:a16="http://schemas.microsoft.com/office/drawing/2014/main" id="{E0804BDD-3607-5595-7675-14CD45DFF530}"/>
                </a:ext>
              </a:extLst>
            </p:cNvPr>
            <p:cNvPicPr>
              <a:picLocks noChangeAspect="1"/>
            </p:cNvPicPr>
            <p:nvPr/>
          </p:nvPicPr>
          <p:blipFill rotWithShape="1">
            <a:blip r:embed="rId6">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Tree>
    <p:custDataLst>
      <p:tags r:id="rId1"/>
    </p:custDataLst>
    <p:extLst>
      <p:ext uri="{BB962C8B-B14F-4D97-AF65-F5344CB8AC3E}">
        <p14:creationId xmlns:p14="http://schemas.microsoft.com/office/powerpoint/2010/main" val="243645245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8AB9A0-CBD7-74C3-B415-EF8E22EF2DB7}"/>
              </a:ext>
            </a:extLst>
          </p:cNvPr>
          <p:cNvPicPr>
            <a:picLocks noChangeAspect="1"/>
          </p:cNvPicPr>
          <p:nvPr/>
        </p:nvPicPr>
        <p:blipFill>
          <a:blip r:embed="rId2">
            <a:extLst>
              <a:ext uri="{28A0092B-C50C-407E-A947-70E740481C1C}">
                <a14:useLocalDpi xmlns:a14="http://schemas.microsoft.com/office/drawing/2010/main" val="0"/>
              </a:ext>
            </a:extLst>
          </a:blip>
          <a:srcRect t="19286" b="17845"/>
          <a:stretch/>
        </p:blipFill>
        <p:spPr>
          <a:xfrm>
            <a:off x="4354" y="492125"/>
            <a:ext cx="12183292" cy="5744640"/>
          </a:xfrm>
          <a:prstGeom prst="rect">
            <a:avLst/>
          </a:prstGeom>
        </p:spPr>
      </p:pic>
      <p:pic>
        <p:nvPicPr>
          <p:cNvPr id="7" name="Picture 6">
            <a:extLst>
              <a:ext uri="{FF2B5EF4-FFF2-40B4-BE49-F238E27FC236}">
                <a16:creationId xmlns:a16="http://schemas.microsoft.com/office/drawing/2014/main" id="{E86A7E4F-339A-9C76-F6D4-522A6965DBDE}"/>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sp>
        <p:nvSpPr>
          <p:cNvPr id="3" name="Text Placeholder 8">
            <a:extLst>
              <a:ext uri="{FF2B5EF4-FFF2-40B4-BE49-F238E27FC236}">
                <a16:creationId xmlns:a16="http://schemas.microsoft.com/office/drawing/2014/main" id="{59E216FB-3324-20B7-7ABB-55D846EDE22B}"/>
              </a:ext>
            </a:extLst>
          </p:cNvPr>
          <p:cNvSpPr txBox="1">
            <a:spLocks/>
          </p:cNvSpPr>
          <p:nvPr/>
        </p:nvSpPr>
        <p:spPr>
          <a:xfrm>
            <a:off x="990762" y="5131220"/>
            <a:ext cx="8157592" cy="576064"/>
          </a:xfrm>
          <a:prstGeom prst="rect">
            <a:avLst/>
          </a:prstGeom>
        </p:spPr>
        <p:txBody>
          <a:bodyPr vert="horz" lIns="91440" tIns="45720" rIns="91440" bIns="45720" rtlCol="0" anchor="ctr"/>
          <a:lstStyle>
            <a:defPPr>
              <a:defRPr lang="en-US"/>
            </a:defPPr>
            <a:lvl1pPr marL="0" indent="0" algn="ctr" defTabSz="914400" rtl="0" eaLnBrk="1" latinLnBrk="0" hangingPunct="1">
              <a:buNone/>
              <a:defRPr sz="3000" b="0" kern="1200">
                <a:solidFill>
                  <a:srgbClr val="303D5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900" b="0" i="0" u="none" strike="noStrike" kern="1200" cap="none" spc="0" normalizeH="0" baseline="0" noProof="0" dirty="0">
                <a:ln>
                  <a:noFill/>
                </a:ln>
                <a:solidFill>
                  <a:srgbClr val="303D54"/>
                </a:solidFill>
                <a:effectLst/>
                <a:uLnTx/>
                <a:uFillTx/>
                <a:latin typeface="Aptos" panose="02110004020202020204"/>
                <a:ea typeface="+mn-ea"/>
                <a:cs typeface="+mn-cs"/>
              </a:rPr>
              <a:t>Dr </a:t>
            </a:r>
            <a:r>
              <a:rPr kumimoji="0" lang="en-AU" sz="2900" b="0" i="0" u="none" strike="noStrike" kern="1200" cap="none" spc="0" normalizeH="0" baseline="0" noProof="0" dirty="0" err="1">
                <a:ln>
                  <a:noFill/>
                </a:ln>
                <a:solidFill>
                  <a:srgbClr val="303D54"/>
                </a:solidFill>
                <a:effectLst/>
                <a:uLnTx/>
                <a:uFillTx/>
                <a:latin typeface="Aptos" panose="02110004020202020204"/>
                <a:ea typeface="+mn-ea"/>
                <a:cs typeface="+mn-cs"/>
              </a:rPr>
              <a:t>Tanusha</a:t>
            </a:r>
            <a:r>
              <a:rPr kumimoji="0" lang="en-AU" sz="2900" b="0" i="0" u="none" strike="noStrike" kern="1200" cap="none" spc="0" normalizeH="0" baseline="0" noProof="0" dirty="0">
                <a:ln>
                  <a:noFill/>
                </a:ln>
                <a:solidFill>
                  <a:srgbClr val="303D54"/>
                </a:solidFill>
                <a:effectLst/>
                <a:uLnTx/>
                <a:uFillTx/>
                <a:latin typeface="Aptos" panose="02110004020202020204"/>
                <a:ea typeface="+mn-ea"/>
                <a:cs typeface="+mn-cs"/>
              </a:rPr>
              <a:t> </a:t>
            </a:r>
            <a:r>
              <a:rPr kumimoji="0" lang="en-AU" sz="2900" b="0" i="0" u="none" strike="noStrike" kern="1200" cap="none" spc="0" normalizeH="0" baseline="0" noProof="0" dirty="0" err="1">
                <a:ln>
                  <a:noFill/>
                </a:ln>
                <a:solidFill>
                  <a:srgbClr val="303D54"/>
                </a:solidFill>
                <a:effectLst/>
                <a:uLnTx/>
                <a:uFillTx/>
                <a:latin typeface="Aptos" panose="02110004020202020204"/>
                <a:ea typeface="+mn-ea"/>
                <a:cs typeface="+mn-cs"/>
              </a:rPr>
              <a:t>Ramaloo</a:t>
            </a:r>
            <a:endParaRPr kumimoji="0" lang="en-AU" sz="2900" b="0" i="0" u="none" strike="noStrike" kern="1200" cap="none" spc="0" normalizeH="0" baseline="0" noProof="0" dirty="0">
              <a:ln>
                <a:noFill/>
              </a:ln>
              <a:solidFill>
                <a:srgbClr val="303D54"/>
              </a:solidFill>
              <a:effectLst/>
              <a:uLnTx/>
              <a:uFillTx/>
              <a:latin typeface="Aptos" panose="02110004020202020204"/>
              <a:ea typeface="+mn-ea"/>
              <a:cs typeface="+mn-cs"/>
            </a:endParaRPr>
          </a:p>
        </p:txBody>
      </p:sp>
      <p:sp>
        <p:nvSpPr>
          <p:cNvPr id="4" name="Text Placeholder 8">
            <a:extLst>
              <a:ext uri="{FF2B5EF4-FFF2-40B4-BE49-F238E27FC236}">
                <a16:creationId xmlns:a16="http://schemas.microsoft.com/office/drawing/2014/main" id="{47225532-B731-DD53-F516-8B6C33880095}"/>
              </a:ext>
            </a:extLst>
          </p:cNvPr>
          <p:cNvSpPr txBox="1">
            <a:spLocks/>
          </p:cNvSpPr>
          <p:nvPr/>
        </p:nvSpPr>
        <p:spPr>
          <a:xfrm>
            <a:off x="990762" y="4620407"/>
            <a:ext cx="10218576" cy="594753"/>
          </a:xfrm>
          <a:prstGeom prst="rect">
            <a:avLst/>
          </a:prstGeom>
        </p:spPr>
        <p:txBody>
          <a:bodyPr vert="horz" lIns="91440" tIns="45720" rIns="91440" bIns="45720" rtlCol="0" anchor="ctr"/>
          <a:lstStyle>
            <a:defPPr>
              <a:defRPr lang="en-US"/>
            </a:defPPr>
            <a:lvl1pPr marL="0" indent="0" algn="r" defTabSz="914400" rtl="0" eaLnBrk="1" latinLnBrk="0" hangingPunct="1">
              <a:buNone/>
              <a:defRPr sz="4400" b="1" kern="1200">
                <a:solidFill>
                  <a:srgbClr val="303D5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900" b="1" i="0" u="none" strike="noStrike" kern="1200" cap="none" spc="0" normalizeH="0" baseline="0" noProof="0" dirty="0">
                <a:ln>
                  <a:noFill/>
                </a:ln>
                <a:solidFill>
                  <a:srgbClr val="303D54"/>
                </a:solidFill>
                <a:effectLst/>
                <a:uLnTx/>
                <a:uFillTx/>
                <a:latin typeface="Aptos" panose="02110004020202020204"/>
                <a:ea typeface="+mn-ea"/>
                <a:cs typeface="+mn-cs"/>
              </a:rPr>
              <a:t>Why is Clinical Handover/discharge summaries important?</a:t>
            </a:r>
          </a:p>
        </p:txBody>
      </p:sp>
      <p:pic>
        <p:nvPicPr>
          <p:cNvPr id="6" name="Picture 5">
            <a:extLst>
              <a:ext uri="{FF2B5EF4-FFF2-40B4-BE49-F238E27FC236}">
                <a16:creationId xmlns:a16="http://schemas.microsoft.com/office/drawing/2014/main" id="{BA3B98BD-BEB1-87AB-C19A-745E450FF6E9}"/>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7F9BA566-940C-3D52-7F04-875428B779C2}"/>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932A95A-3656-357D-FECA-2B9AE79754BC}"/>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93AAD7F7-78A3-30CF-2812-82EE86276110}"/>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Tree>
    <p:extLst>
      <p:ext uri="{BB962C8B-B14F-4D97-AF65-F5344CB8AC3E}">
        <p14:creationId xmlns:p14="http://schemas.microsoft.com/office/powerpoint/2010/main" val="256635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5F0A5E-32C1-90A2-DFCF-654B3D9C3CE1}"/>
              </a:ext>
            </a:extLst>
          </p:cNvPr>
          <p:cNvGrpSpPr/>
          <p:nvPr/>
        </p:nvGrpSpPr>
        <p:grpSpPr>
          <a:xfrm>
            <a:off x="0" y="5952924"/>
            <a:ext cx="12192000" cy="947310"/>
            <a:chOff x="0" y="5930622"/>
            <a:chExt cx="12192000" cy="947310"/>
          </a:xfrm>
        </p:grpSpPr>
        <p:sp>
          <p:nvSpPr>
            <p:cNvPr id="3" name="Rectangle 2">
              <a:extLst>
                <a:ext uri="{FF2B5EF4-FFF2-40B4-BE49-F238E27FC236}">
                  <a16:creationId xmlns:a16="http://schemas.microsoft.com/office/drawing/2014/main" id="{38EDDEAA-80F1-CC82-3453-A015783552EC}"/>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99A904-085A-62BF-EDA4-4400ECEAA2CC}"/>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04FE2870-EE59-70AD-69D1-5E75BD62ED37}"/>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9" name="Text Placeholder 2">
            <a:extLst>
              <a:ext uri="{FF2B5EF4-FFF2-40B4-BE49-F238E27FC236}">
                <a16:creationId xmlns:a16="http://schemas.microsoft.com/office/drawing/2014/main" id="{14D37268-BC2D-1429-BE5E-D0D59D1E1ABE}"/>
              </a:ext>
            </a:extLst>
          </p:cNvPr>
          <p:cNvSpPr txBox="1">
            <a:spLocks/>
          </p:cNvSpPr>
          <p:nvPr/>
        </p:nvSpPr>
        <p:spPr>
          <a:xfrm>
            <a:off x="1707663" y="1042395"/>
            <a:ext cx="8157592" cy="630238"/>
          </a:xfrm>
          <a:prstGeom prst="rect">
            <a:avLst/>
          </a:prstGeom>
        </p:spPr>
        <p:txBody>
          <a:bodyPr/>
          <a:lstStyle>
            <a:lvl1pPr marL="0" indent="0" algn="l" rtl="0" eaLnBrk="0" fontAlgn="base" hangingPunct="0">
              <a:spcBef>
                <a:spcPct val="20000"/>
              </a:spcBef>
              <a:spcAft>
                <a:spcPct val="0"/>
              </a:spcAft>
              <a:buClr>
                <a:srgbClr val="BACE32"/>
              </a:buClr>
              <a:buFont typeface="Arial" panose="020B0604020202020204" pitchFamily="34" charset="0"/>
              <a:buNone/>
              <a:defRPr sz="2600" b="1">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AU" kern="0" dirty="0"/>
              <a:t>How does this work?</a:t>
            </a:r>
          </a:p>
        </p:txBody>
      </p:sp>
      <p:grpSp>
        <p:nvGrpSpPr>
          <p:cNvPr id="10" name="Group 9">
            <a:extLst>
              <a:ext uri="{FF2B5EF4-FFF2-40B4-BE49-F238E27FC236}">
                <a16:creationId xmlns:a16="http://schemas.microsoft.com/office/drawing/2014/main" id="{3E800C71-0F6C-D4CE-61D6-AAB670EE1280}"/>
              </a:ext>
            </a:extLst>
          </p:cNvPr>
          <p:cNvGrpSpPr/>
          <p:nvPr/>
        </p:nvGrpSpPr>
        <p:grpSpPr>
          <a:xfrm>
            <a:off x="5484077" y="853649"/>
            <a:ext cx="4732020" cy="5150003"/>
            <a:chOff x="6795914" y="1234214"/>
            <a:chExt cx="4885204" cy="5239422"/>
          </a:xfrm>
        </p:grpSpPr>
        <p:sp>
          <p:nvSpPr>
            <p:cNvPr id="11" name="Rectangle: Rounded Corners 2">
              <a:extLst>
                <a:ext uri="{FF2B5EF4-FFF2-40B4-BE49-F238E27FC236}">
                  <a16:creationId xmlns:a16="http://schemas.microsoft.com/office/drawing/2014/main" id="{61D9FC38-7649-FA66-5579-34E7EE2056A6}"/>
                </a:ext>
              </a:extLst>
            </p:cNvPr>
            <p:cNvSpPr/>
            <p:nvPr/>
          </p:nvSpPr>
          <p:spPr>
            <a:xfrm>
              <a:off x="9201941" y="1257300"/>
              <a:ext cx="1039781" cy="577831"/>
            </a:xfrm>
            <a:prstGeom prst="roundRect">
              <a:avLst/>
            </a:prstGeom>
            <a:solidFill>
              <a:srgbClr val="012A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5954033A-9331-D26F-536D-D5BB03D29649}"/>
                </a:ext>
              </a:extLst>
            </p:cNvPr>
            <p:cNvSpPr txBox="1"/>
            <p:nvPr/>
          </p:nvSpPr>
          <p:spPr>
            <a:xfrm>
              <a:off x="9185549" y="1265266"/>
              <a:ext cx="1078992" cy="313121"/>
            </a:xfrm>
            <a:prstGeom prst="rect">
              <a:avLst/>
            </a:prstGeom>
            <a:noFill/>
          </p:spPr>
          <p:txBody>
            <a:bodyPr wrap="square" rtlCol="0">
              <a:spAutoFit/>
            </a:bodyPr>
            <a:lstStyle/>
            <a:p>
              <a:pPr algn="ctr"/>
              <a:r>
                <a:rPr lang="en-AU" sz="1400" dirty="0">
                  <a:solidFill>
                    <a:schemeClr val="bg1"/>
                  </a:solidFill>
                </a:rPr>
                <a:t>Diabetes</a:t>
              </a:r>
            </a:p>
          </p:txBody>
        </p:sp>
        <p:sp>
          <p:nvSpPr>
            <p:cNvPr id="13" name="Rectangle: Rounded Corners 4">
              <a:extLst>
                <a:ext uri="{FF2B5EF4-FFF2-40B4-BE49-F238E27FC236}">
                  <a16:creationId xmlns:a16="http://schemas.microsoft.com/office/drawing/2014/main" id="{735B6958-0829-BD3C-0133-FAB303B86499}"/>
                </a:ext>
              </a:extLst>
            </p:cNvPr>
            <p:cNvSpPr/>
            <p:nvPr/>
          </p:nvSpPr>
          <p:spPr>
            <a:xfrm>
              <a:off x="10579266" y="1234214"/>
              <a:ext cx="1039781" cy="577831"/>
            </a:xfrm>
            <a:prstGeom prst="roundRect">
              <a:avLst/>
            </a:prstGeom>
            <a:solidFill>
              <a:srgbClr val="012A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F02A3F9F-25CD-6181-B997-8D7F3AECC3E9}"/>
                </a:ext>
              </a:extLst>
            </p:cNvPr>
            <p:cNvSpPr txBox="1"/>
            <p:nvPr/>
          </p:nvSpPr>
          <p:spPr>
            <a:xfrm>
              <a:off x="10536966" y="1242180"/>
              <a:ext cx="1144152" cy="313121"/>
            </a:xfrm>
            <a:prstGeom prst="rect">
              <a:avLst/>
            </a:prstGeom>
            <a:noFill/>
          </p:spPr>
          <p:txBody>
            <a:bodyPr wrap="square" rtlCol="0">
              <a:spAutoFit/>
            </a:bodyPr>
            <a:lstStyle/>
            <a:p>
              <a:pPr algn="ctr"/>
              <a:r>
                <a:rPr lang="en-AU" sz="1400" dirty="0">
                  <a:solidFill>
                    <a:schemeClr val="bg1"/>
                  </a:solidFill>
                </a:rPr>
                <a:t>Respiratory</a:t>
              </a:r>
            </a:p>
          </p:txBody>
        </p:sp>
        <p:sp>
          <p:nvSpPr>
            <p:cNvPr id="15" name="Rectangle: Rounded Corners 7">
              <a:extLst>
                <a:ext uri="{FF2B5EF4-FFF2-40B4-BE49-F238E27FC236}">
                  <a16:creationId xmlns:a16="http://schemas.microsoft.com/office/drawing/2014/main" id="{F564111B-5F9B-2D66-760B-484A66FA264A}"/>
                </a:ext>
              </a:extLst>
            </p:cNvPr>
            <p:cNvSpPr/>
            <p:nvPr/>
          </p:nvSpPr>
          <p:spPr>
            <a:xfrm>
              <a:off x="7801756" y="1280386"/>
              <a:ext cx="1039781" cy="577831"/>
            </a:xfrm>
            <a:prstGeom prst="roundRect">
              <a:avLst/>
            </a:prstGeom>
            <a:solidFill>
              <a:srgbClr val="012A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9">
              <a:extLst>
                <a:ext uri="{FF2B5EF4-FFF2-40B4-BE49-F238E27FC236}">
                  <a16:creationId xmlns:a16="http://schemas.microsoft.com/office/drawing/2014/main" id="{8FF958B0-1B64-E123-3483-3320905D880C}"/>
                </a:ext>
              </a:extLst>
            </p:cNvPr>
            <p:cNvSpPr/>
            <p:nvPr/>
          </p:nvSpPr>
          <p:spPr>
            <a:xfrm>
              <a:off x="7801756" y="1653305"/>
              <a:ext cx="1078992" cy="3487246"/>
            </a:xfrm>
            <a:prstGeom prst="roundRect">
              <a:avLst/>
            </a:prstGeom>
            <a:gradFill flip="none" rotWithShape="1">
              <a:gsLst>
                <a:gs pos="0">
                  <a:srgbClr val="012A4C">
                    <a:tint val="66000"/>
                    <a:satMod val="160000"/>
                  </a:srgbClr>
                </a:gs>
                <a:gs pos="50000">
                  <a:srgbClr val="012A4C">
                    <a:tint val="44500"/>
                    <a:satMod val="160000"/>
                  </a:srgbClr>
                </a:gs>
                <a:gs pos="100000">
                  <a:srgbClr val="012A4C">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Rounded Corners 10">
              <a:extLst>
                <a:ext uri="{FF2B5EF4-FFF2-40B4-BE49-F238E27FC236}">
                  <a16:creationId xmlns:a16="http://schemas.microsoft.com/office/drawing/2014/main" id="{EE9DD5BE-FDFD-E138-5FF2-21CF34900E15}"/>
                </a:ext>
              </a:extLst>
            </p:cNvPr>
            <p:cNvSpPr/>
            <p:nvPr/>
          </p:nvSpPr>
          <p:spPr>
            <a:xfrm>
              <a:off x="9185548" y="1653305"/>
              <a:ext cx="1078992" cy="3487246"/>
            </a:xfrm>
            <a:prstGeom prst="roundRect">
              <a:avLst/>
            </a:prstGeom>
            <a:gradFill flip="none" rotWithShape="1">
              <a:gsLst>
                <a:gs pos="0">
                  <a:srgbClr val="012A4C">
                    <a:tint val="66000"/>
                    <a:satMod val="160000"/>
                  </a:srgbClr>
                </a:gs>
                <a:gs pos="50000">
                  <a:srgbClr val="012A4C">
                    <a:tint val="44500"/>
                    <a:satMod val="160000"/>
                  </a:srgbClr>
                </a:gs>
                <a:gs pos="100000">
                  <a:srgbClr val="012A4C">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Rounded Corners 11">
              <a:extLst>
                <a:ext uri="{FF2B5EF4-FFF2-40B4-BE49-F238E27FC236}">
                  <a16:creationId xmlns:a16="http://schemas.microsoft.com/office/drawing/2014/main" id="{E227E3CC-B0D2-1B87-1C7F-99080D008D7C}"/>
                </a:ext>
              </a:extLst>
            </p:cNvPr>
            <p:cNvSpPr/>
            <p:nvPr/>
          </p:nvSpPr>
          <p:spPr>
            <a:xfrm>
              <a:off x="10569340" y="1639591"/>
              <a:ext cx="1078992" cy="3487246"/>
            </a:xfrm>
            <a:prstGeom prst="roundRect">
              <a:avLst/>
            </a:prstGeom>
            <a:gradFill flip="none" rotWithShape="1">
              <a:gsLst>
                <a:gs pos="0">
                  <a:srgbClr val="012A4C">
                    <a:tint val="66000"/>
                    <a:satMod val="160000"/>
                  </a:srgbClr>
                </a:gs>
                <a:gs pos="50000">
                  <a:srgbClr val="012A4C">
                    <a:tint val="44500"/>
                    <a:satMod val="160000"/>
                  </a:srgbClr>
                </a:gs>
                <a:gs pos="100000">
                  <a:srgbClr val="012A4C">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2">
              <a:extLst>
                <a:ext uri="{FF2B5EF4-FFF2-40B4-BE49-F238E27FC236}">
                  <a16:creationId xmlns:a16="http://schemas.microsoft.com/office/drawing/2014/main" id="{A325B684-370A-5846-189D-755105C55D48}"/>
                </a:ext>
              </a:extLst>
            </p:cNvPr>
            <p:cNvSpPr/>
            <p:nvPr/>
          </p:nvSpPr>
          <p:spPr>
            <a:xfrm>
              <a:off x="6795914" y="3454356"/>
              <a:ext cx="4852418" cy="577831"/>
            </a:xfrm>
            <a:prstGeom prst="roundRect">
              <a:avLst/>
            </a:prstGeom>
            <a:gradFill flip="none" rotWithShape="1">
              <a:gsLst>
                <a:gs pos="0">
                  <a:srgbClr val="012A4C">
                    <a:tint val="66000"/>
                    <a:satMod val="160000"/>
                  </a:srgbClr>
                </a:gs>
                <a:gs pos="50000">
                  <a:srgbClr val="012A4C">
                    <a:tint val="44500"/>
                    <a:satMod val="160000"/>
                  </a:srgbClr>
                </a:gs>
                <a:gs pos="100000">
                  <a:srgbClr val="012A4C">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Rounded Corners 13">
              <a:extLst>
                <a:ext uri="{FF2B5EF4-FFF2-40B4-BE49-F238E27FC236}">
                  <a16:creationId xmlns:a16="http://schemas.microsoft.com/office/drawing/2014/main" id="{5407A772-FF72-3C5E-EB24-B63F4F3E9D0D}"/>
                </a:ext>
              </a:extLst>
            </p:cNvPr>
            <p:cNvSpPr/>
            <p:nvPr/>
          </p:nvSpPr>
          <p:spPr>
            <a:xfrm>
              <a:off x="6795914" y="4218197"/>
              <a:ext cx="4852417" cy="577831"/>
            </a:xfrm>
            <a:prstGeom prst="roundRect">
              <a:avLst/>
            </a:prstGeom>
            <a:gradFill flip="none" rotWithShape="1">
              <a:gsLst>
                <a:gs pos="0">
                  <a:srgbClr val="012A4C">
                    <a:tint val="66000"/>
                    <a:satMod val="160000"/>
                  </a:srgbClr>
                </a:gs>
                <a:gs pos="50000">
                  <a:srgbClr val="012A4C">
                    <a:tint val="44500"/>
                    <a:satMod val="160000"/>
                  </a:srgbClr>
                </a:gs>
                <a:gs pos="100000">
                  <a:srgbClr val="012A4C">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a:extLst>
                <a:ext uri="{FF2B5EF4-FFF2-40B4-BE49-F238E27FC236}">
                  <a16:creationId xmlns:a16="http://schemas.microsoft.com/office/drawing/2014/main" id="{82912262-7607-1396-0B68-DB029D0C9D21}"/>
                </a:ext>
              </a:extLst>
            </p:cNvPr>
            <p:cNvSpPr txBox="1"/>
            <p:nvPr/>
          </p:nvSpPr>
          <p:spPr>
            <a:xfrm>
              <a:off x="7682143" y="1288352"/>
              <a:ext cx="1198605" cy="313121"/>
            </a:xfrm>
            <a:prstGeom prst="rect">
              <a:avLst/>
            </a:prstGeom>
            <a:noFill/>
          </p:spPr>
          <p:txBody>
            <a:bodyPr wrap="square" rtlCol="0">
              <a:spAutoFit/>
            </a:bodyPr>
            <a:lstStyle/>
            <a:p>
              <a:pPr algn="ctr"/>
              <a:r>
                <a:rPr lang="en-AU" sz="1400" dirty="0">
                  <a:solidFill>
                    <a:schemeClr val="bg1"/>
                  </a:solidFill>
                </a:rPr>
                <a:t>Cardiac</a:t>
              </a:r>
            </a:p>
          </p:txBody>
        </p:sp>
        <p:pic>
          <p:nvPicPr>
            <p:cNvPr id="22" name="Graphic 21" descr="Doctor female with solid fill">
              <a:extLst>
                <a:ext uri="{FF2B5EF4-FFF2-40B4-BE49-F238E27FC236}">
                  <a16:creationId xmlns:a16="http://schemas.microsoft.com/office/drawing/2014/main" id="{AABBDCFE-8449-7082-00A5-29C8FDBCE8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5588" y="1660927"/>
              <a:ext cx="671714" cy="671714"/>
            </a:xfrm>
            <a:prstGeom prst="rect">
              <a:avLst/>
            </a:prstGeom>
          </p:spPr>
        </p:pic>
        <p:pic>
          <p:nvPicPr>
            <p:cNvPr id="23" name="Graphic 22" descr="Doctor female with solid fill">
              <a:extLst>
                <a:ext uri="{FF2B5EF4-FFF2-40B4-BE49-F238E27FC236}">
                  <a16:creationId xmlns:a16="http://schemas.microsoft.com/office/drawing/2014/main" id="{28BA4E28-4FA9-FAD1-5FC0-9CB450E37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9748" y="1639591"/>
              <a:ext cx="671714" cy="671714"/>
            </a:xfrm>
            <a:prstGeom prst="rect">
              <a:avLst/>
            </a:prstGeom>
          </p:spPr>
        </p:pic>
        <p:pic>
          <p:nvPicPr>
            <p:cNvPr id="24" name="Graphic 23" descr="Doctor male with solid fill">
              <a:extLst>
                <a:ext uri="{FF2B5EF4-FFF2-40B4-BE49-F238E27FC236}">
                  <a16:creationId xmlns:a16="http://schemas.microsoft.com/office/drawing/2014/main" id="{EF5B029A-DD29-D97C-2831-32BD3DDF8BF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383853" y="1676140"/>
              <a:ext cx="671714" cy="671714"/>
            </a:xfrm>
            <a:prstGeom prst="rect">
              <a:avLst/>
            </a:prstGeom>
          </p:spPr>
        </p:pic>
        <p:sp>
          <p:nvSpPr>
            <p:cNvPr id="25" name="TextBox 24">
              <a:extLst>
                <a:ext uri="{FF2B5EF4-FFF2-40B4-BE49-F238E27FC236}">
                  <a16:creationId xmlns:a16="http://schemas.microsoft.com/office/drawing/2014/main" id="{07DE0A03-3D44-8E78-C483-FB3649FA3EFF}"/>
                </a:ext>
              </a:extLst>
            </p:cNvPr>
            <p:cNvSpPr txBox="1"/>
            <p:nvPr/>
          </p:nvSpPr>
          <p:spPr>
            <a:xfrm>
              <a:off x="7808242" y="2381379"/>
              <a:ext cx="1033295" cy="970673"/>
            </a:xfrm>
            <a:prstGeom prst="rect">
              <a:avLst/>
            </a:prstGeom>
            <a:noFill/>
          </p:spPr>
          <p:txBody>
            <a:bodyPr wrap="square" rtlCol="0">
              <a:spAutoFit/>
            </a:bodyPr>
            <a:lstStyle/>
            <a:p>
              <a:pPr algn="ctr"/>
              <a:r>
                <a:rPr lang="en-AU" sz="800" b="1" dirty="0"/>
                <a:t>Streamed Medical &amp; Nursing </a:t>
              </a:r>
            </a:p>
            <a:p>
              <a:pPr algn="ctr"/>
              <a:endParaRPr lang="en-AU" sz="800" dirty="0"/>
            </a:p>
            <a:p>
              <a:pPr algn="ctr"/>
              <a:r>
                <a:rPr lang="en-AU" sz="800" dirty="0"/>
                <a:t>Medical Officers</a:t>
              </a:r>
            </a:p>
            <a:p>
              <a:pPr algn="ctr"/>
              <a:r>
                <a:rPr lang="en-AU" sz="800" dirty="0"/>
                <a:t>NP</a:t>
              </a:r>
            </a:p>
            <a:p>
              <a:pPr algn="ctr"/>
              <a:r>
                <a:rPr lang="en-AU" sz="800" dirty="0"/>
                <a:t>CNCs</a:t>
              </a:r>
            </a:p>
          </p:txBody>
        </p:sp>
        <p:sp>
          <p:nvSpPr>
            <p:cNvPr id="26" name="TextBox 25">
              <a:extLst>
                <a:ext uri="{FF2B5EF4-FFF2-40B4-BE49-F238E27FC236}">
                  <a16:creationId xmlns:a16="http://schemas.microsoft.com/office/drawing/2014/main" id="{13C2B0B7-F018-333C-E486-0ED58D0675BC}"/>
                </a:ext>
              </a:extLst>
            </p:cNvPr>
            <p:cNvSpPr txBox="1"/>
            <p:nvPr/>
          </p:nvSpPr>
          <p:spPr>
            <a:xfrm>
              <a:off x="8239927" y="3585605"/>
              <a:ext cx="3360832" cy="375745"/>
            </a:xfrm>
            <a:prstGeom prst="rect">
              <a:avLst/>
            </a:prstGeom>
            <a:noFill/>
          </p:spPr>
          <p:txBody>
            <a:bodyPr wrap="square" rtlCol="0">
              <a:spAutoFit/>
            </a:bodyPr>
            <a:lstStyle/>
            <a:p>
              <a:pPr algn="ctr"/>
              <a:r>
                <a:rPr lang="en-AU" sz="900" dirty="0"/>
                <a:t>Pharmacists, Dietitian, Social Workers, Physiotherapist, Occupational Therapists, Podiatrist</a:t>
              </a:r>
            </a:p>
          </p:txBody>
        </p:sp>
        <p:pic>
          <p:nvPicPr>
            <p:cNvPr id="27" name="Graphic 26" descr="Doctor male with solid fill">
              <a:extLst>
                <a:ext uri="{FF2B5EF4-FFF2-40B4-BE49-F238E27FC236}">
                  <a16:creationId xmlns:a16="http://schemas.microsoft.com/office/drawing/2014/main" id="{31DB4A06-99B6-9F19-D27D-709E91A24AD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795916" y="3502576"/>
              <a:ext cx="529611" cy="529611"/>
            </a:xfrm>
            <a:prstGeom prst="rect">
              <a:avLst/>
            </a:prstGeom>
          </p:spPr>
        </p:pic>
        <p:sp>
          <p:nvSpPr>
            <p:cNvPr id="28" name="TextBox 27">
              <a:extLst>
                <a:ext uri="{FF2B5EF4-FFF2-40B4-BE49-F238E27FC236}">
                  <a16:creationId xmlns:a16="http://schemas.microsoft.com/office/drawing/2014/main" id="{A95B1E9F-DC27-E7BE-8CE2-E709229D0424}"/>
                </a:ext>
              </a:extLst>
            </p:cNvPr>
            <p:cNvSpPr txBox="1"/>
            <p:nvPr/>
          </p:nvSpPr>
          <p:spPr>
            <a:xfrm>
              <a:off x="9231245" y="2435501"/>
              <a:ext cx="1033295" cy="970673"/>
            </a:xfrm>
            <a:prstGeom prst="rect">
              <a:avLst/>
            </a:prstGeom>
            <a:noFill/>
          </p:spPr>
          <p:txBody>
            <a:bodyPr wrap="square" rtlCol="0">
              <a:spAutoFit/>
            </a:bodyPr>
            <a:lstStyle/>
            <a:p>
              <a:pPr algn="ctr"/>
              <a:r>
                <a:rPr lang="en-AU" sz="800" b="1" dirty="0"/>
                <a:t>Streamed Medical &amp; Nursing </a:t>
              </a:r>
            </a:p>
            <a:p>
              <a:pPr algn="ctr"/>
              <a:endParaRPr lang="en-AU" sz="800" dirty="0"/>
            </a:p>
            <a:p>
              <a:pPr algn="ctr"/>
              <a:r>
                <a:rPr lang="en-AU" sz="800" dirty="0"/>
                <a:t>Medical Officers</a:t>
              </a:r>
            </a:p>
            <a:p>
              <a:pPr algn="ctr"/>
              <a:r>
                <a:rPr lang="en-AU" sz="800" dirty="0"/>
                <a:t>NP</a:t>
              </a:r>
            </a:p>
            <a:p>
              <a:pPr algn="ctr"/>
              <a:r>
                <a:rPr lang="en-AU" sz="800" dirty="0"/>
                <a:t>CNCs</a:t>
              </a:r>
            </a:p>
          </p:txBody>
        </p:sp>
        <p:sp>
          <p:nvSpPr>
            <p:cNvPr id="29" name="TextBox 28">
              <a:extLst>
                <a:ext uri="{FF2B5EF4-FFF2-40B4-BE49-F238E27FC236}">
                  <a16:creationId xmlns:a16="http://schemas.microsoft.com/office/drawing/2014/main" id="{CF6A00DF-A8C8-0FC4-F3E7-0B19366F49D2}"/>
                </a:ext>
              </a:extLst>
            </p:cNvPr>
            <p:cNvSpPr txBox="1"/>
            <p:nvPr/>
          </p:nvSpPr>
          <p:spPr>
            <a:xfrm>
              <a:off x="10567464" y="2440330"/>
              <a:ext cx="1033295" cy="970673"/>
            </a:xfrm>
            <a:prstGeom prst="rect">
              <a:avLst/>
            </a:prstGeom>
            <a:noFill/>
          </p:spPr>
          <p:txBody>
            <a:bodyPr wrap="square" rtlCol="0">
              <a:spAutoFit/>
            </a:bodyPr>
            <a:lstStyle/>
            <a:p>
              <a:pPr algn="ctr"/>
              <a:r>
                <a:rPr lang="en-AU" sz="800" b="1" dirty="0"/>
                <a:t>Streamed Medical &amp; Nursing </a:t>
              </a:r>
            </a:p>
            <a:p>
              <a:pPr algn="ctr"/>
              <a:endParaRPr lang="en-AU" sz="800" dirty="0"/>
            </a:p>
            <a:p>
              <a:pPr algn="ctr"/>
              <a:r>
                <a:rPr lang="en-AU" sz="800" dirty="0"/>
                <a:t>Medical Officers</a:t>
              </a:r>
            </a:p>
            <a:p>
              <a:pPr algn="ctr"/>
              <a:r>
                <a:rPr lang="en-AU" sz="800" dirty="0"/>
                <a:t>NP</a:t>
              </a:r>
            </a:p>
            <a:p>
              <a:pPr algn="ctr"/>
              <a:r>
                <a:rPr lang="en-AU" sz="800" dirty="0"/>
                <a:t>CNCs</a:t>
              </a:r>
            </a:p>
          </p:txBody>
        </p:sp>
        <p:sp>
          <p:nvSpPr>
            <p:cNvPr id="30" name="Rectangle: Rounded Corners 23">
              <a:extLst>
                <a:ext uri="{FF2B5EF4-FFF2-40B4-BE49-F238E27FC236}">
                  <a16:creationId xmlns:a16="http://schemas.microsoft.com/office/drawing/2014/main" id="{D8E14B5D-5241-BD31-6396-93DD205C2A5D}"/>
                </a:ext>
              </a:extLst>
            </p:cNvPr>
            <p:cNvSpPr/>
            <p:nvPr/>
          </p:nvSpPr>
          <p:spPr>
            <a:xfrm>
              <a:off x="6840440" y="5245195"/>
              <a:ext cx="4795698" cy="577831"/>
            </a:xfrm>
            <a:prstGeom prst="roundRect">
              <a:avLst/>
            </a:prstGeom>
            <a:solidFill>
              <a:srgbClr val="EAE23B">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TextBox 30">
              <a:extLst>
                <a:ext uri="{FF2B5EF4-FFF2-40B4-BE49-F238E27FC236}">
                  <a16:creationId xmlns:a16="http://schemas.microsoft.com/office/drawing/2014/main" id="{D54608E7-6399-0480-EDAB-6037A84DBCDA}"/>
                </a:ext>
              </a:extLst>
            </p:cNvPr>
            <p:cNvSpPr txBox="1"/>
            <p:nvPr/>
          </p:nvSpPr>
          <p:spPr>
            <a:xfrm>
              <a:off x="7261322" y="3567948"/>
              <a:ext cx="1078992" cy="375745"/>
            </a:xfrm>
            <a:prstGeom prst="rect">
              <a:avLst/>
            </a:prstGeom>
            <a:noFill/>
          </p:spPr>
          <p:txBody>
            <a:bodyPr wrap="square" rtlCol="0">
              <a:spAutoFit/>
            </a:bodyPr>
            <a:lstStyle/>
            <a:p>
              <a:pPr algn="ctr"/>
              <a:r>
                <a:rPr lang="en-AU" sz="900" b="1" dirty="0"/>
                <a:t>Multi-stream Allied Health</a:t>
              </a:r>
            </a:p>
          </p:txBody>
        </p:sp>
        <p:sp>
          <p:nvSpPr>
            <p:cNvPr id="32" name="TextBox 31">
              <a:extLst>
                <a:ext uri="{FF2B5EF4-FFF2-40B4-BE49-F238E27FC236}">
                  <a16:creationId xmlns:a16="http://schemas.microsoft.com/office/drawing/2014/main" id="{39B82D8B-C6AE-61E7-CBA4-6DA938065355}"/>
                </a:ext>
              </a:extLst>
            </p:cNvPr>
            <p:cNvSpPr txBox="1"/>
            <p:nvPr/>
          </p:nvSpPr>
          <p:spPr>
            <a:xfrm>
              <a:off x="8275307" y="4313979"/>
              <a:ext cx="3360832" cy="234840"/>
            </a:xfrm>
            <a:prstGeom prst="rect">
              <a:avLst/>
            </a:prstGeom>
            <a:noFill/>
          </p:spPr>
          <p:txBody>
            <a:bodyPr wrap="square" rtlCol="0">
              <a:spAutoFit/>
            </a:bodyPr>
            <a:lstStyle/>
            <a:p>
              <a:pPr algn="ctr"/>
              <a:r>
                <a:rPr lang="en-AU" sz="900" dirty="0"/>
                <a:t>Rotate through each stream every 3-6 months</a:t>
              </a:r>
            </a:p>
          </p:txBody>
        </p:sp>
        <p:pic>
          <p:nvPicPr>
            <p:cNvPr id="33" name="Graphic 32" descr="Doctor male with solid fill">
              <a:extLst>
                <a:ext uri="{FF2B5EF4-FFF2-40B4-BE49-F238E27FC236}">
                  <a16:creationId xmlns:a16="http://schemas.microsoft.com/office/drawing/2014/main" id="{44BB3A83-9921-BF30-9490-051090D79E3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31296" y="4230950"/>
              <a:ext cx="529611" cy="529611"/>
            </a:xfrm>
            <a:prstGeom prst="rect">
              <a:avLst/>
            </a:prstGeom>
          </p:spPr>
        </p:pic>
        <p:sp>
          <p:nvSpPr>
            <p:cNvPr id="34" name="TextBox 33">
              <a:extLst>
                <a:ext uri="{FF2B5EF4-FFF2-40B4-BE49-F238E27FC236}">
                  <a16:creationId xmlns:a16="http://schemas.microsoft.com/office/drawing/2014/main" id="{1E196FE2-DFEF-C151-80DA-6039BDE41615}"/>
                </a:ext>
              </a:extLst>
            </p:cNvPr>
            <p:cNvSpPr txBox="1"/>
            <p:nvPr/>
          </p:nvSpPr>
          <p:spPr>
            <a:xfrm>
              <a:off x="7296702" y="4296322"/>
              <a:ext cx="1078992" cy="519611"/>
            </a:xfrm>
            <a:prstGeom prst="rect">
              <a:avLst/>
            </a:prstGeom>
            <a:noFill/>
          </p:spPr>
          <p:txBody>
            <a:bodyPr wrap="square" rtlCol="0">
              <a:spAutoFit/>
            </a:bodyPr>
            <a:lstStyle/>
            <a:p>
              <a:pPr algn="ctr"/>
              <a:r>
                <a:rPr lang="en-AU" sz="900" b="1" dirty="0"/>
                <a:t>Clinical Nurses &amp; Registered Nurses</a:t>
              </a:r>
            </a:p>
          </p:txBody>
        </p:sp>
        <p:sp>
          <p:nvSpPr>
            <p:cNvPr id="35" name="TextBox 34">
              <a:extLst>
                <a:ext uri="{FF2B5EF4-FFF2-40B4-BE49-F238E27FC236}">
                  <a16:creationId xmlns:a16="http://schemas.microsoft.com/office/drawing/2014/main" id="{C220EE14-01FB-2D9D-89A7-9C26940DE55E}"/>
                </a:ext>
              </a:extLst>
            </p:cNvPr>
            <p:cNvSpPr txBox="1"/>
            <p:nvPr/>
          </p:nvSpPr>
          <p:spPr>
            <a:xfrm>
              <a:off x="8246721" y="5356797"/>
              <a:ext cx="3360832" cy="234840"/>
            </a:xfrm>
            <a:prstGeom prst="rect">
              <a:avLst/>
            </a:prstGeom>
            <a:noFill/>
          </p:spPr>
          <p:txBody>
            <a:bodyPr wrap="square" rtlCol="0">
              <a:spAutoFit/>
            </a:bodyPr>
            <a:lstStyle/>
            <a:p>
              <a:pPr algn="ctr"/>
              <a:r>
                <a:rPr lang="en-AU" sz="900" dirty="0"/>
                <a:t>Administration Officer Manager &amp; supporting team</a:t>
              </a:r>
            </a:p>
          </p:txBody>
        </p:sp>
        <p:pic>
          <p:nvPicPr>
            <p:cNvPr id="36" name="Graphic 35" descr="Call center with solid fill">
              <a:extLst>
                <a:ext uri="{FF2B5EF4-FFF2-40B4-BE49-F238E27FC236}">
                  <a16:creationId xmlns:a16="http://schemas.microsoft.com/office/drawing/2014/main" id="{723641FF-1798-0DF7-2855-342615A122C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02710" y="5273768"/>
              <a:ext cx="529611" cy="529611"/>
            </a:xfrm>
            <a:prstGeom prst="rect">
              <a:avLst/>
            </a:prstGeom>
          </p:spPr>
        </p:pic>
        <p:sp>
          <p:nvSpPr>
            <p:cNvPr id="37" name="TextBox 36">
              <a:extLst>
                <a:ext uri="{FF2B5EF4-FFF2-40B4-BE49-F238E27FC236}">
                  <a16:creationId xmlns:a16="http://schemas.microsoft.com/office/drawing/2014/main" id="{EC1155C7-6E6D-EA55-993A-B9FE98DB0E45}"/>
                </a:ext>
              </a:extLst>
            </p:cNvPr>
            <p:cNvSpPr txBox="1"/>
            <p:nvPr/>
          </p:nvSpPr>
          <p:spPr>
            <a:xfrm>
              <a:off x="7268116" y="5339140"/>
              <a:ext cx="1078992" cy="375745"/>
            </a:xfrm>
            <a:prstGeom prst="rect">
              <a:avLst/>
            </a:prstGeom>
            <a:noFill/>
          </p:spPr>
          <p:txBody>
            <a:bodyPr wrap="square" rtlCol="0">
              <a:spAutoFit/>
            </a:bodyPr>
            <a:lstStyle/>
            <a:p>
              <a:pPr algn="ctr"/>
              <a:r>
                <a:rPr lang="en-AU" sz="900" b="1" dirty="0"/>
                <a:t>Administrative team</a:t>
              </a:r>
            </a:p>
          </p:txBody>
        </p:sp>
        <p:sp>
          <p:nvSpPr>
            <p:cNvPr id="38" name="Rectangle: Rounded Corners 31">
              <a:extLst>
                <a:ext uri="{FF2B5EF4-FFF2-40B4-BE49-F238E27FC236}">
                  <a16:creationId xmlns:a16="http://schemas.microsoft.com/office/drawing/2014/main" id="{460A5106-1651-7F5B-304B-D08A6612DA2D}"/>
                </a:ext>
              </a:extLst>
            </p:cNvPr>
            <p:cNvSpPr/>
            <p:nvPr/>
          </p:nvSpPr>
          <p:spPr>
            <a:xfrm>
              <a:off x="6831296" y="5895805"/>
              <a:ext cx="4840223" cy="577831"/>
            </a:xfrm>
            <a:prstGeom prst="roundRect">
              <a:avLst/>
            </a:prstGeom>
            <a:solidFill>
              <a:srgbClr val="EAE23B">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791E2B5F-84FA-891B-378B-29CC579CE242}"/>
                </a:ext>
              </a:extLst>
            </p:cNvPr>
            <p:cNvSpPr txBox="1"/>
            <p:nvPr/>
          </p:nvSpPr>
          <p:spPr>
            <a:xfrm>
              <a:off x="7428185" y="6017974"/>
              <a:ext cx="1211210" cy="375745"/>
            </a:xfrm>
            <a:prstGeom prst="rect">
              <a:avLst/>
            </a:prstGeom>
            <a:noFill/>
          </p:spPr>
          <p:txBody>
            <a:bodyPr wrap="square" rtlCol="0">
              <a:spAutoFit/>
            </a:bodyPr>
            <a:lstStyle/>
            <a:p>
              <a:pPr algn="ctr"/>
              <a:r>
                <a:rPr lang="en-AU" sz="900" b="1" dirty="0"/>
                <a:t>Multidisciplinary leadership team</a:t>
              </a:r>
            </a:p>
          </p:txBody>
        </p:sp>
        <p:sp>
          <p:nvSpPr>
            <p:cNvPr id="40" name="TextBox 39">
              <a:extLst>
                <a:ext uri="{FF2B5EF4-FFF2-40B4-BE49-F238E27FC236}">
                  <a16:creationId xmlns:a16="http://schemas.microsoft.com/office/drawing/2014/main" id="{BAAD2BEC-0C08-083F-C767-94C1FC7B58B3}"/>
                </a:ext>
              </a:extLst>
            </p:cNvPr>
            <p:cNvSpPr txBox="1"/>
            <p:nvPr/>
          </p:nvSpPr>
          <p:spPr>
            <a:xfrm>
              <a:off x="8239927" y="6010553"/>
              <a:ext cx="3360832" cy="382596"/>
            </a:xfrm>
            <a:prstGeom prst="rect">
              <a:avLst/>
            </a:prstGeom>
            <a:noFill/>
          </p:spPr>
          <p:txBody>
            <a:bodyPr wrap="square" rtlCol="0">
              <a:spAutoFit/>
            </a:bodyPr>
            <a:lstStyle/>
            <a:p>
              <a:pPr algn="ctr"/>
              <a:r>
                <a:rPr lang="en-AU" sz="900" dirty="0"/>
                <a:t>Allied Health Team Leader, </a:t>
              </a:r>
              <a:br>
                <a:rPr lang="en-AU" sz="900" dirty="0"/>
              </a:br>
              <a:r>
                <a:rPr lang="en-AU" sz="900" dirty="0"/>
                <a:t>Nurse Unit Manager, Clinical Director</a:t>
              </a:r>
            </a:p>
          </p:txBody>
        </p:sp>
        <p:pic>
          <p:nvPicPr>
            <p:cNvPr id="41" name="Graphic 40" descr="Office worker female with solid fill">
              <a:extLst>
                <a:ext uri="{FF2B5EF4-FFF2-40B4-BE49-F238E27FC236}">
                  <a16:creationId xmlns:a16="http://schemas.microsoft.com/office/drawing/2014/main" id="{A89073FA-E248-16AC-E474-6EF5B8E61FD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840440" y="5932386"/>
              <a:ext cx="314330" cy="314330"/>
            </a:xfrm>
            <a:prstGeom prst="rect">
              <a:avLst/>
            </a:prstGeom>
          </p:spPr>
        </p:pic>
        <p:pic>
          <p:nvPicPr>
            <p:cNvPr id="42" name="Graphic 41" descr="Office worker female with solid fill">
              <a:extLst>
                <a:ext uri="{FF2B5EF4-FFF2-40B4-BE49-F238E27FC236}">
                  <a16:creationId xmlns:a16="http://schemas.microsoft.com/office/drawing/2014/main" id="{9E947C87-3CFB-5601-FC41-A51E73FDAB6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046577" y="6114398"/>
              <a:ext cx="314330" cy="314330"/>
            </a:xfrm>
            <a:prstGeom prst="rect">
              <a:avLst/>
            </a:prstGeom>
          </p:spPr>
        </p:pic>
      </p:grpSp>
      <p:grpSp>
        <p:nvGrpSpPr>
          <p:cNvPr id="43" name="Group 42">
            <a:extLst>
              <a:ext uri="{FF2B5EF4-FFF2-40B4-BE49-F238E27FC236}">
                <a16:creationId xmlns:a16="http://schemas.microsoft.com/office/drawing/2014/main" id="{1AB1918F-D716-C3DE-C123-8339693A853C}"/>
              </a:ext>
            </a:extLst>
          </p:cNvPr>
          <p:cNvGrpSpPr/>
          <p:nvPr/>
        </p:nvGrpSpPr>
        <p:grpSpPr>
          <a:xfrm>
            <a:off x="1764805" y="1827177"/>
            <a:ext cx="3329959" cy="3820100"/>
            <a:chOff x="452677" y="1265266"/>
            <a:chExt cx="4736574" cy="5220541"/>
          </a:xfrm>
        </p:grpSpPr>
        <p:sp>
          <p:nvSpPr>
            <p:cNvPr id="44" name="Rectangle 43">
              <a:extLst>
                <a:ext uri="{FF2B5EF4-FFF2-40B4-BE49-F238E27FC236}">
                  <a16:creationId xmlns:a16="http://schemas.microsoft.com/office/drawing/2014/main" id="{2875F2F4-458F-D0E1-7699-F7305DB604CE}"/>
                </a:ext>
              </a:extLst>
            </p:cNvPr>
            <p:cNvSpPr/>
            <p:nvPr/>
          </p:nvSpPr>
          <p:spPr>
            <a:xfrm>
              <a:off x="452677" y="1277624"/>
              <a:ext cx="949072" cy="1325563"/>
            </a:xfrm>
            <a:prstGeom prst="rect">
              <a:avLst/>
            </a:prstGeom>
            <a:solidFill>
              <a:srgbClr val="0A989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Rectangle 44">
              <a:extLst>
                <a:ext uri="{FF2B5EF4-FFF2-40B4-BE49-F238E27FC236}">
                  <a16:creationId xmlns:a16="http://schemas.microsoft.com/office/drawing/2014/main" id="{C3BFBC13-5E5A-15E4-C0AA-F20EBA62AC8F}"/>
                </a:ext>
              </a:extLst>
            </p:cNvPr>
            <p:cNvSpPr/>
            <p:nvPr/>
          </p:nvSpPr>
          <p:spPr>
            <a:xfrm>
              <a:off x="1410985" y="1265266"/>
              <a:ext cx="3764330" cy="1325563"/>
            </a:xfrm>
            <a:prstGeom prst="rect">
              <a:avLst/>
            </a:prstGeom>
            <a:solidFill>
              <a:schemeClr val="bg1"/>
            </a:solidFill>
            <a:ln>
              <a:solidFill>
                <a:srgbClr val="0A98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124C7B"/>
                  </a:solidFill>
                </a:rPr>
                <a:t>First 48 hours</a:t>
              </a:r>
            </a:p>
            <a:p>
              <a:pPr algn="ctr"/>
              <a:r>
                <a:rPr lang="en-AU" sz="1600" dirty="0">
                  <a:solidFill>
                    <a:srgbClr val="124C7B"/>
                  </a:solidFill>
                </a:rPr>
                <a:t>Rapid triage and assessment</a:t>
              </a:r>
            </a:p>
          </p:txBody>
        </p:sp>
        <p:sp>
          <p:nvSpPr>
            <p:cNvPr id="46" name="Rectangle 45">
              <a:extLst>
                <a:ext uri="{FF2B5EF4-FFF2-40B4-BE49-F238E27FC236}">
                  <a16:creationId xmlns:a16="http://schemas.microsoft.com/office/drawing/2014/main" id="{BE841520-D70D-86CB-97AB-81CB7AE9A491}"/>
                </a:ext>
              </a:extLst>
            </p:cNvPr>
            <p:cNvSpPr/>
            <p:nvPr/>
          </p:nvSpPr>
          <p:spPr>
            <a:xfrm>
              <a:off x="466613" y="2876956"/>
              <a:ext cx="949072" cy="2043141"/>
            </a:xfrm>
            <a:prstGeom prst="rect">
              <a:avLst/>
            </a:prstGeom>
            <a:solidFill>
              <a:srgbClr val="0A989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1F81CA1D-B4A0-0EF6-745B-A7E83A534CF7}"/>
                </a:ext>
              </a:extLst>
            </p:cNvPr>
            <p:cNvSpPr/>
            <p:nvPr/>
          </p:nvSpPr>
          <p:spPr>
            <a:xfrm>
              <a:off x="1415685" y="2867530"/>
              <a:ext cx="3764330" cy="205256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124C7B"/>
                  </a:solidFill>
                </a:rPr>
                <a:t>14 Days</a:t>
              </a:r>
            </a:p>
            <a:p>
              <a:pPr algn="ctr"/>
              <a:r>
                <a:rPr lang="en-AU" sz="1600" dirty="0">
                  <a:solidFill>
                    <a:srgbClr val="124C7B"/>
                  </a:solidFill>
                </a:rPr>
                <a:t>Stabilisation &amp; monitoring </a:t>
              </a:r>
            </a:p>
            <a:p>
              <a:pPr algn="ctr"/>
              <a:r>
                <a:rPr lang="en-AU" sz="1600" dirty="0">
                  <a:solidFill>
                    <a:srgbClr val="124C7B"/>
                  </a:solidFill>
                </a:rPr>
                <a:t>Wrap-around MDT care </a:t>
              </a:r>
            </a:p>
            <a:p>
              <a:pPr algn="ctr"/>
              <a:r>
                <a:rPr lang="en-AU" sz="1600" dirty="0">
                  <a:solidFill>
                    <a:srgbClr val="124C7B"/>
                  </a:solidFill>
                </a:rPr>
                <a:t>Multi-model contact</a:t>
              </a:r>
            </a:p>
            <a:p>
              <a:pPr algn="ctr"/>
              <a:r>
                <a:rPr lang="en-AU" sz="1600" dirty="0">
                  <a:solidFill>
                    <a:srgbClr val="124C7B"/>
                  </a:solidFill>
                </a:rPr>
                <a:t>Remote patient monitoring </a:t>
              </a:r>
            </a:p>
          </p:txBody>
        </p:sp>
        <p:sp>
          <p:nvSpPr>
            <p:cNvPr id="48" name="Rectangle 47">
              <a:extLst>
                <a:ext uri="{FF2B5EF4-FFF2-40B4-BE49-F238E27FC236}">
                  <a16:creationId xmlns:a16="http://schemas.microsoft.com/office/drawing/2014/main" id="{86D38926-19A4-EB21-CEF4-209BF2ACCFE6}"/>
                </a:ext>
              </a:extLst>
            </p:cNvPr>
            <p:cNvSpPr/>
            <p:nvPr/>
          </p:nvSpPr>
          <p:spPr>
            <a:xfrm>
              <a:off x="475849" y="5160244"/>
              <a:ext cx="949072" cy="1325563"/>
            </a:xfrm>
            <a:prstGeom prst="rect">
              <a:avLst/>
            </a:prstGeom>
            <a:solidFill>
              <a:srgbClr val="0A989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0217D64B-E914-43E9-2443-7CE39E94A616}"/>
                </a:ext>
              </a:extLst>
            </p:cNvPr>
            <p:cNvSpPr/>
            <p:nvPr/>
          </p:nvSpPr>
          <p:spPr>
            <a:xfrm>
              <a:off x="1424921" y="5160244"/>
              <a:ext cx="3764330" cy="1325563"/>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rgbClr val="124C7B"/>
                  </a:solidFill>
                </a:rPr>
                <a:t>Discharge</a:t>
              </a:r>
            </a:p>
            <a:p>
              <a:pPr algn="ctr"/>
              <a:r>
                <a:rPr lang="en-AU" sz="1600" dirty="0">
                  <a:solidFill>
                    <a:srgbClr val="124C7B"/>
                  </a:solidFill>
                </a:rPr>
                <a:t>Discharge back to community</a:t>
              </a:r>
            </a:p>
          </p:txBody>
        </p:sp>
        <p:sp>
          <p:nvSpPr>
            <p:cNvPr id="50" name="Oval 49">
              <a:extLst>
                <a:ext uri="{FF2B5EF4-FFF2-40B4-BE49-F238E27FC236}">
                  <a16:creationId xmlns:a16="http://schemas.microsoft.com/office/drawing/2014/main" id="{F4345963-D4A1-7341-E15B-4B2A5AE396E1}"/>
                </a:ext>
              </a:extLst>
            </p:cNvPr>
            <p:cNvSpPr/>
            <p:nvPr/>
          </p:nvSpPr>
          <p:spPr>
            <a:xfrm>
              <a:off x="646928" y="1587827"/>
              <a:ext cx="605440" cy="605440"/>
            </a:xfrm>
            <a:prstGeom prst="ellipse">
              <a:avLst/>
            </a:prstGeom>
            <a:solidFill>
              <a:schemeClr val="bg1"/>
            </a:solidFill>
            <a:ln>
              <a:solidFill>
                <a:srgbClr val="0A98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1" name="Graphic 50" descr="Clock with solid fill">
              <a:extLst>
                <a:ext uri="{FF2B5EF4-FFF2-40B4-BE49-F238E27FC236}">
                  <a16:creationId xmlns:a16="http://schemas.microsoft.com/office/drawing/2014/main" id="{14D88BF5-47E8-4897-7A5E-C35597417B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101" y="1597009"/>
              <a:ext cx="605440" cy="605440"/>
            </a:xfrm>
            <a:prstGeom prst="rect">
              <a:avLst/>
            </a:prstGeom>
          </p:spPr>
        </p:pic>
        <p:sp>
          <p:nvSpPr>
            <p:cNvPr id="52" name="Oval 51">
              <a:extLst>
                <a:ext uri="{FF2B5EF4-FFF2-40B4-BE49-F238E27FC236}">
                  <a16:creationId xmlns:a16="http://schemas.microsoft.com/office/drawing/2014/main" id="{C24A38C4-44AE-1425-FB4A-FCB13E6DBE53}"/>
                </a:ext>
              </a:extLst>
            </p:cNvPr>
            <p:cNvSpPr/>
            <p:nvPr/>
          </p:nvSpPr>
          <p:spPr>
            <a:xfrm>
              <a:off x="636736" y="3587564"/>
              <a:ext cx="605440" cy="605440"/>
            </a:xfrm>
            <a:prstGeom prst="ellipse">
              <a:avLst/>
            </a:prstGeom>
            <a:solidFill>
              <a:schemeClr val="bg1"/>
            </a:solidFill>
            <a:ln>
              <a:solidFill>
                <a:srgbClr val="0A98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3" name="Graphic 52" descr="Medical with solid fill">
              <a:extLst>
                <a:ext uri="{FF2B5EF4-FFF2-40B4-BE49-F238E27FC236}">
                  <a16:creationId xmlns:a16="http://schemas.microsoft.com/office/drawing/2014/main" id="{D34DA477-BFB7-E209-60AD-B117AECB2203}"/>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7545" y="3587564"/>
              <a:ext cx="605440" cy="605440"/>
            </a:xfrm>
            <a:prstGeom prst="rect">
              <a:avLst/>
            </a:prstGeom>
          </p:spPr>
        </p:pic>
        <p:sp>
          <p:nvSpPr>
            <p:cNvPr id="54" name="Oval 53">
              <a:extLst>
                <a:ext uri="{FF2B5EF4-FFF2-40B4-BE49-F238E27FC236}">
                  <a16:creationId xmlns:a16="http://schemas.microsoft.com/office/drawing/2014/main" id="{4F5C8B70-543F-1BBD-3477-67DD167E3081}"/>
                </a:ext>
              </a:extLst>
            </p:cNvPr>
            <p:cNvSpPr/>
            <p:nvPr/>
          </p:nvSpPr>
          <p:spPr>
            <a:xfrm>
              <a:off x="656017" y="5625460"/>
              <a:ext cx="605440" cy="605440"/>
            </a:xfrm>
            <a:prstGeom prst="ellipse">
              <a:avLst/>
            </a:prstGeom>
            <a:solidFill>
              <a:schemeClr val="bg1"/>
            </a:solidFill>
            <a:ln>
              <a:solidFill>
                <a:srgbClr val="0A98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5" name="Graphic 54" descr="Home1 with solid fill">
              <a:extLst>
                <a:ext uri="{FF2B5EF4-FFF2-40B4-BE49-F238E27FC236}">
                  <a16:creationId xmlns:a16="http://schemas.microsoft.com/office/drawing/2014/main" id="{FB153FBF-2838-7DBE-0B3B-113FB0776692}"/>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56017" y="5587628"/>
              <a:ext cx="605440" cy="605440"/>
            </a:xfrm>
            <a:prstGeom prst="rect">
              <a:avLst/>
            </a:prstGeom>
          </p:spPr>
        </p:pic>
      </p:grpSp>
      <p:pic>
        <p:nvPicPr>
          <p:cNvPr id="56" name="Picture 55" descr="A screen shot of a computer&#10;&#10;AI-generated content may be incorrect.">
            <a:extLst>
              <a:ext uri="{FF2B5EF4-FFF2-40B4-BE49-F238E27FC236}">
                <a16:creationId xmlns:a16="http://schemas.microsoft.com/office/drawing/2014/main" id="{71071541-A0C8-FB8A-F960-4F93B41F5407}"/>
              </a:ext>
            </a:extLst>
          </p:cNvPr>
          <p:cNvPicPr>
            <a:picLocks noChangeAspect="1"/>
          </p:cNvPicPr>
          <p:nvPr/>
        </p:nvPicPr>
        <p:blipFill>
          <a:blip r:embed="rId17"/>
          <a:stretch>
            <a:fillRect/>
          </a:stretch>
        </p:blipFill>
        <p:spPr>
          <a:xfrm>
            <a:off x="3810" y="0"/>
            <a:ext cx="12188190" cy="6860144"/>
          </a:xfrm>
          <a:prstGeom prst="rect">
            <a:avLst/>
          </a:prstGeom>
        </p:spPr>
      </p:pic>
    </p:spTree>
    <p:extLst>
      <p:ext uri="{BB962C8B-B14F-4D97-AF65-F5344CB8AC3E}">
        <p14:creationId xmlns:p14="http://schemas.microsoft.com/office/powerpoint/2010/main" val="12749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F357B0-225F-601F-B9CA-B46ABE0E3859}"/>
              </a:ext>
            </a:extLst>
          </p:cNvPr>
          <p:cNvGrpSpPr/>
          <p:nvPr/>
        </p:nvGrpSpPr>
        <p:grpSpPr>
          <a:xfrm>
            <a:off x="0" y="5952924"/>
            <a:ext cx="12192000" cy="947310"/>
            <a:chOff x="0" y="5930622"/>
            <a:chExt cx="12192000" cy="947310"/>
          </a:xfrm>
        </p:grpSpPr>
        <p:sp>
          <p:nvSpPr>
            <p:cNvPr id="3" name="Rectangle 2">
              <a:extLst>
                <a:ext uri="{FF2B5EF4-FFF2-40B4-BE49-F238E27FC236}">
                  <a16:creationId xmlns:a16="http://schemas.microsoft.com/office/drawing/2014/main" id="{5FF712A0-3D26-7A8D-3C6A-D56ED7BF96F0}"/>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F93D32-73A0-1650-479B-B8D73241FDFD}"/>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F4AD6094-524E-32DB-18E1-EDA64FA9A3FE}"/>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15" name="Text Placeholder 1">
            <a:extLst>
              <a:ext uri="{FF2B5EF4-FFF2-40B4-BE49-F238E27FC236}">
                <a16:creationId xmlns:a16="http://schemas.microsoft.com/office/drawing/2014/main" id="{DB6ACF29-1F76-B0D5-1E24-14AB42A5D397}"/>
              </a:ext>
            </a:extLst>
          </p:cNvPr>
          <p:cNvSpPr txBox="1">
            <a:spLocks/>
          </p:cNvSpPr>
          <p:nvPr/>
        </p:nvSpPr>
        <p:spPr>
          <a:xfrm>
            <a:off x="1845194" y="1673497"/>
            <a:ext cx="4104456" cy="3889052"/>
          </a:xfrm>
          <a:prstGeom prst="rect">
            <a:avLst/>
          </a:prstGeom>
        </p:spPr>
        <p:txBody>
          <a:bodyPr numCol="1" spcCol="0"/>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66M with T2DM, COPD and new diagnosis HFrEF.</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HbA1c 10.5% on metformin + empagliflozin.</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Poor inhaler technique, still smoking.</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Difficulty affording medication and petrol for car.</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Lives alone, no community services.</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Unsuccessful up titration of heart failure medications due to poor engagement.</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a:ln>
                <a:noFill/>
              </a:ln>
              <a:solidFill>
                <a:srgbClr val="303D54"/>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1600" b="0" i="0" u="none" strike="noStrike" kern="0" cap="none" spc="0" normalizeH="0" baseline="0" noProof="0">
                <a:ln>
                  <a:noFill/>
                </a:ln>
                <a:solidFill>
                  <a:srgbClr val="303D54"/>
                </a:solidFill>
                <a:effectLst/>
                <a:uLnTx/>
                <a:uFillTx/>
                <a:latin typeface="Arial"/>
                <a:ea typeface="+mn-ea"/>
                <a:cs typeface="+mn-cs"/>
              </a:rPr>
              <a:t>Perfect patient for PICS</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
        <p:nvSpPr>
          <p:cNvPr id="16" name="Text Placeholder 3">
            <a:extLst>
              <a:ext uri="{FF2B5EF4-FFF2-40B4-BE49-F238E27FC236}">
                <a16:creationId xmlns:a16="http://schemas.microsoft.com/office/drawing/2014/main" id="{67EC189F-B2C9-A9A3-A9C8-EB6615BBF404}"/>
              </a:ext>
            </a:extLst>
          </p:cNvPr>
          <p:cNvSpPr txBox="1">
            <a:spLocks/>
          </p:cNvSpPr>
          <p:nvPr/>
        </p:nvSpPr>
        <p:spPr>
          <a:xfrm>
            <a:off x="1845194" y="882500"/>
            <a:ext cx="8157592" cy="630238"/>
          </a:xfrm>
          <a:prstGeom prst="rect">
            <a:avLst/>
          </a:prstGeom>
        </p:spPr>
        <p:txBody>
          <a:bodyPr/>
          <a:lstStyle>
            <a:lvl1pPr marL="0" indent="0" algn="l" rtl="0" eaLnBrk="0" fontAlgn="base" hangingPunct="0">
              <a:spcBef>
                <a:spcPct val="20000"/>
              </a:spcBef>
              <a:spcAft>
                <a:spcPct val="0"/>
              </a:spcAft>
              <a:buClr>
                <a:srgbClr val="BACE32"/>
              </a:buClr>
              <a:buFont typeface="Arial" panose="020B0604020202020204" pitchFamily="34" charset="0"/>
              <a:buNone/>
              <a:defRPr sz="2600" b="1">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600" b="1" i="0" u="none" strike="noStrike" kern="0" cap="none" spc="0" normalizeH="0" baseline="0" noProof="0">
                <a:ln>
                  <a:noFill/>
                </a:ln>
                <a:solidFill>
                  <a:srgbClr val="303D54"/>
                </a:solidFill>
                <a:effectLst/>
                <a:uLnTx/>
                <a:uFillTx/>
                <a:latin typeface="Arial"/>
                <a:ea typeface="+mn-ea"/>
                <a:cs typeface="+mn-cs"/>
              </a:rPr>
              <a:t>Patient example	</a:t>
            </a:r>
            <a:endParaRPr kumimoji="0" lang="en-AU" sz="2600" b="1" i="0" u="none" strike="noStrike" kern="0" cap="none" spc="0" normalizeH="0" baseline="0" noProof="0" dirty="0">
              <a:ln>
                <a:noFill/>
              </a:ln>
              <a:solidFill>
                <a:srgbClr val="303D54"/>
              </a:solidFill>
              <a:effectLst/>
              <a:uLnTx/>
              <a:uFillTx/>
              <a:latin typeface="Arial"/>
              <a:ea typeface="+mn-ea"/>
              <a:cs typeface="+mn-cs"/>
            </a:endParaRPr>
          </a:p>
        </p:txBody>
      </p:sp>
      <p:pic>
        <p:nvPicPr>
          <p:cNvPr id="17" name="Picture Placeholder 7" descr="A person sitting in a chair with smoke coming out of his hands&#10;&#10;AI-generated content may be incorrect.">
            <a:extLst>
              <a:ext uri="{FF2B5EF4-FFF2-40B4-BE49-F238E27FC236}">
                <a16:creationId xmlns:a16="http://schemas.microsoft.com/office/drawing/2014/main" id="{74986035-D0DB-E511-18FD-C73381274601}"/>
              </a:ext>
            </a:extLst>
          </p:cNvPr>
          <p:cNvPicPr>
            <a:picLocks noChangeAspect="1"/>
          </p:cNvPicPr>
          <p:nvPr/>
        </p:nvPicPr>
        <p:blipFill>
          <a:blip r:embed="rId3">
            <a:extLst>
              <a:ext uri="{28A0092B-C50C-407E-A947-70E740481C1C}">
                <a14:useLocalDpi xmlns:a14="http://schemas.microsoft.com/office/drawing/2010/main" val="0"/>
              </a:ext>
            </a:extLst>
          </a:blip>
          <a:srcRect t="11524" b="11524"/>
          <a:stretch>
            <a:fillRect/>
          </a:stretch>
        </p:blipFill>
        <p:spPr>
          <a:xfrm>
            <a:off x="6309690" y="1746100"/>
            <a:ext cx="3600450" cy="3694113"/>
          </a:xfrm>
          <a:prstGeom prst="rect">
            <a:avLst/>
          </a:prstGeom>
          <a:solidFill>
            <a:srgbClr val="FFFFFF">
              <a:lumMod val="85000"/>
            </a:srgbClr>
          </a:solidFill>
        </p:spPr>
      </p:pic>
      <p:pic>
        <p:nvPicPr>
          <p:cNvPr id="18" name="Picture 17" descr="A screen shot of a computer&#10;&#10;AI-generated content may be incorrect.">
            <a:extLst>
              <a:ext uri="{FF2B5EF4-FFF2-40B4-BE49-F238E27FC236}">
                <a16:creationId xmlns:a16="http://schemas.microsoft.com/office/drawing/2014/main" id="{747ABA4C-08A5-4D46-E5F6-94CDE23BF28A}"/>
              </a:ext>
            </a:extLst>
          </p:cNvPr>
          <p:cNvPicPr>
            <a:picLocks noChangeAspect="1"/>
          </p:cNvPicPr>
          <p:nvPr/>
        </p:nvPicPr>
        <p:blipFill>
          <a:blip r:embed="rId4"/>
          <a:stretch>
            <a:fillRect/>
          </a:stretch>
        </p:blipFill>
        <p:spPr>
          <a:xfrm>
            <a:off x="3810" y="0"/>
            <a:ext cx="12188190" cy="6860144"/>
          </a:xfrm>
          <a:prstGeom prst="rect">
            <a:avLst/>
          </a:prstGeom>
        </p:spPr>
      </p:pic>
    </p:spTree>
    <p:extLst>
      <p:ext uri="{BB962C8B-B14F-4D97-AF65-F5344CB8AC3E}">
        <p14:creationId xmlns:p14="http://schemas.microsoft.com/office/powerpoint/2010/main" val="601895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E5BC72-3156-98BC-BF78-8777F77AE1DA}"/>
              </a:ext>
            </a:extLst>
          </p:cNvPr>
          <p:cNvGrpSpPr/>
          <p:nvPr/>
        </p:nvGrpSpPr>
        <p:grpSpPr>
          <a:xfrm>
            <a:off x="0" y="5952924"/>
            <a:ext cx="12192000" cy="947310"/>
            <a:chOff x="0" y="5930622"/>
            <a:chExt cx="12192000" cy="947310"/>
          </a:xfrm>
        </p:grpSpPr>
        <p:sp>
          <p:nvSpPr>
            <p:cNvPr id="3" name="Rectangle 2">
              <a:extLst>
                <a:ext uri="{FF2B5EF4-FFF2-40B4-BE49-F238E27FC236}">
                  <a16:creationId xmlns:a16="http://schemas.microsoft.com/office/drawing/2014/main" id="{74A135FC-0A2E-6C6A-1B46-C0C4791C6EA0}"/>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9E11AA-D925-39CC-6DE2-93F7E19BA254}"/>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352D5C50-BC4D-F6F6-8978-6140B24AF801}"/>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11" name="Text Placeholder 5">
            <a:extLst>
              <a:ext uri="{FF2B5EF4-FFF2-40B4-BE49-F238E27FC236}">
                <a16:creationId xmlns:a16="http://schemas.microsoft.com/office/drawing/2014/main" id="{468FA277-32A9-68DB-F43F-E70BB0A08795}"/>
              </a:ext>
            </a:extLst>
          </p:cNvPr>
          <p:cNvSpPr txBox="1">
            <a:spLocks/>
          </p:cNvSpPr>
          <p:nvPr/>
        </p:nvSpPr>
        <p:spPr>
          <a:xfrm>
            <a:off x="1854597" y="1110772"/>
            <a:ext cx="7811362" cy="972066"/>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2600" b="1" i="0" u="none" strike="noStrike" kern="0" cap="none" spc="0" normalizeH="0" baseline="0" noProof="0">
                <a:ln>
                  <a:noFill/>
                </a:ln>
                <a:solidFill>
                  <a:srgbClr val="303D54"/>
                </a:solidFill>
                <a:effectLst/>
                <a:uLnTx/>
                <a:uFillTx/>
                <a:latin typeface="Arial"/>
                <a:ea typeface="+mn-ea"/>
                <a:cs typeface="+mn-cs"/>
              </a:rPr>
              <a:t>Referrals – phone us first </a:t>
            </a:r>
            <a:br>
              <a:rPr kumimoji="0" lang="en-AU" sz="2600" b="1" i="0" u="none" strike="noStrike" kern="0" cap="none" spc="0" normalizeH="0" baseline="0" noProof="0">
                <a:ln>
                  <a:noFill/>
                </a:ln>
                <a:solidFill>
                  <a:srgbClr val="303D54"/>
                </a:solidFill>
                <a:effectLst/>
                <a:uLnTx/>
                <a:uFillTx/>
                <a:latin typeface="Arial"/>
                <a:ea typeface="+mn-ea"/>
                <a:cs typeface="+mn-cs"/>
              </a:rPr>
            </a:br>
            <a:endParaRPr kumimoji="0" lang="en-AU" sz="2600" b="1" i="0" u="none" strike="noStrike" kern="0" cap="none" spc="0" normalizeH="0" baseline="0" noProof="0">
              <a:ln>
                <a:noFill/>
              </a:ln>
              <a:solidFill>
                <a:srgbClr val="303D54"/>
              </a:solidFill>
              <a:effectLst/>
              <a:uLnTx/>
              <a:uFillTx/>
              <a:latin typeface="Arial"/>
              <a:ea typeface="+mn-ea"/>
              <a:cs typeface="+mn-cs"/>
            </a:endParaRP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Find us on HealthPathways</a:t>
            </a: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endPar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Phone triage CNC to discuss: </a:t>
            </a: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0409 594 866</a:t>
            </a:r>
            <a:b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Available Mon-Sat, 8am-4pm</a:t>
            </a: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endPar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0" cap="none" spc="0" normalizeH="0" baseline="0" noProof="0">
                <a:ln>
                  <a:noFill/>
                </a:ln>
                <a:solidFill>
                  <a:srgbClr val="303D54"/>
                </a:solidFill>
                <a:effectLst/>
                <a:uLnTx/>
                <a:uFillTx/>
                <a:latin typeface="Arial"/>
                <a:ea typeface="+mn-ea"/>
                <a:cs typeface="+mn-cs"/>
              </a:rPr>
              <a:t>See flyer in your pack for </a:t>
            </a:r>
            <a:br>
              <a:rPr kumimoji="0" lang="en-AU" sz="1600" b="0" i="0" u="none" strike="noStrike" kern="0" cap="none" spc="0" normalizeH="0" baseline="0" noProof="0">
                <a:ln>
                  <a:noFill/>
                </a:ln>
                <a:solidFill>
                  <a:srgbClr val="303D54"/>
                </a:solidFill>
                <a:effectLst/>
                <a:uLnTx/>
                <a:uFillTx/>
                <a:latin typeface="Arial"/>
                <a:ea typeface="+mn-ea"/>
                <a:cs typeface="+mn-cs"/>
              </a:rPr>
            </a:br>
            <a:r>
              <a:rPr kumimoji="0" lang="en-AU" sz="1600" b="0" i="0" u="none" strike="noStrike" kern="0" cap="none" spc="0" normalizeH="0" baseline="0" noProof="0">
                <a:ln>
                  <a:noFill/>
                </a:ln>
                <a:solidFill>
                  <a:srgbClr val="303D54"/>
                </a:solidFill>
                <a:effectLst/>
                <a:uLnTx/>
                <a:uFillTx/>
                <a:latin typeface="Arial"/>
                <a:ea typeface="+mn-ea"/>
                <a:cs typeface="+mn-cs"/>
              </a:rPr>
              <a:t>further information</a:t>
            </a:r>
          </a:p>
          <a:p>
            <a:pPr marL="0" marR="0" lvl="0" indent="0" algn="l" defTabSz="914400" rtl="0" eaLnBrk="0" fontAlgn="base" latinLnBrk="0" hangingPunct="0">
              <a:lnSpc>
                <a:spcPct val="110000"/>
              </a:lnSpc>
              <a:spcBef>
                <a:spcPct val="20000"/>
              </a:spcBef>
              <a:spcAft>
                <a:spcPct val="0"/>
              </a:spcAft>
              <a:buClr>
                <a:srgbClr val="BACE32"/>
              </a:buClr>
              <a:buSzTx/>
              <a:buFont typeface="Arial" panose="020B0604020202020204" pitchFamily="34" charset="0"/>
              <a:buNone/>
              <a:tabLst/>
              <a:defRPr/>
            </a:pPr>
            <a:b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11" descr="A group of people standing in a yard&#10;&#10;AI-generated content may be incorrect.">
            <a:extLst>
              <a:ext uri="{FF2B5EF4-FFF2-40B4-BE49-F238E27FC236}">
                <a16:creationId xmlns:a16="http://schemas.microsoft.com/office/drawing/2014/main" id="{523A1379-1239-BEA3-F3E5-EA8D238ED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781" y="2082838"/>
            <a:ext cx="4875193" cy="3251439"/>
          </a:xfrm>
          <a:prstGeom prst="rect">
            <a:avLst/>
          </a:prstGeom>
        </p:spPr>
      </p:pic>
      <p:pic>
        <p:nvPicPr>
          <p:cNvPr id="13" name="Picture 12" descr="A screen shot of a computer&#10;&#10;AI-generated content may be incorrect.">
            <a:extLst>
              <a:ext uri="{FF2B5EF4-FFF2-40B4-BE49-F238E27FC236}">
                <a16:creationId xmlns:a16="http://schemas.microsoft.com/office/drawing/2014/main" id="{0702C339-339B-BF21-C25E-1C8EA682C795}"/>
              </a:ext>
            </a:extLst>
          </p:cNvPr>
          <p:cNvPicPr>
            <a:picLocks noChangeAspect="1"/>
          </p:cNvPicPr>
          <p:nvPr/>
        </p:nvPicPr>
        <p:blipFill>
          <a:blip r:embed="rId4"/>
          <a:stretch>
            <a:fillRect/>
          </a:stretch>
        </p:blipFill>
        <p:spPr>
          <a:xfrm>
            <a:off x="3810" y="0"/>
            <a:ext cx="12188190" cy="6860144"/>
          </a:xfrm>
          <a:prstGeom prst="rect">
            <a:avLst/>
          </a:prstGeom>
        </p:spPr>
      </p:pic>
    </p:spTree>
    <p:extLst>
      <p:ext uri="{BB962C8B-B14F-4D97-AF65-F5344CB8AC3E}">
        <p14:creationId xmlns:p14="http://schemas.microsoft.com/office/powerpoint/2010/main" val="32047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E24332E-501B-46A3-545F-2FA32F146BBB}"/>
              </a:ext>
            </a:extLst>
          </p:cNvPr>
          <p:cNvPicPr>
            <a:picLocks noChangeAspect="1"/>
          </p:cNvPicPr>
          <p:nvPr/>
        </p:nvPicPr>
        <p:blipFill>
          <a:blip r:embed="rId2"/>
          <a:srcRect b="23583"/>
          <a:stretch/>
        </p:blipFill>
        <p:spPr>
          <a:xfrm>
            <a:off x="4354" y="0"/>
            <a:ext cx="12187646" cy="6985064"/>
          </a:xfrm>
          <a:prstGeom prst="rect">
            <a:avLst/>
          </a:prstGeom>
        </p:spPr>
      </p:pic>
      <p:grpSp>
        <p:nvGrpSpPr>
          <p:cNvPr id="2" name="Group 1">
            <a:extLst>
              <a:ext uri="{FF2B5EF4-FFF2-40B4-BE49-F238E27FC236}">
                <a16:creationId xmlns:a16="http://schemas.microsoft.com/office/drawing/2014/main" id="{29731CA6-4B59-A763-8917-C9011D803787}"/>
              </a:ext>
            </a:extLst>
          </p:cNvPr>
          <p:cNvGrpSpPr/>
          <p:nvPr/>
        </p:nvGrpSpPr>
        <p:grpSpPr>
          <a:xfrm>
            <a:off x="0" y="6215628"/>
            <a:ext cx="12192000" cy="947310"/>
            <a:chOff x="0" y="5930622"/>
            <a:chExt cx="12192000" cy="947310"/>
          </a:xfrm>
        </p:grpSpPr>
        <p:sp>
          <p:nvSpPr>
            <p:cNvPr id="3" name="Rectangle 2">
              <a:extLst>
                <a:ext uri="{FF2B5EF4-FFF2-40B4-BE49-F238E27FC236}">
                  <a16:creationId xmlns:a16="http://schemas.microsoft.com/office/drawing/2014/main" id="{AD187ECD-BAB3-2E8A-F127-5772A6327CB8}"/>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39B2A0E-754B-BCDB-04DE-1BC8389A5300}"/>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E2B16EC1-7374-36E2-DD10-5083099605E7}"/>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11" name="Text Placeholder 3">
            <a:extLst>
              <a:ext uri="{FF2B5EF4-FFF2-40B4-BE49-F238E27FC236}">
                <a16:creationId xmlns:a16="http://schemas.microsoft.com/office/drawing/2014/main" id="{36518D54-73B2-23A7-9E8A-8A4C5FA298EA}"/>
              </a:ext>
            </a:extLst>
          </p:cNvPr>
          <p:cNvSpPr txBox="1">
            <a:spLocks/>
          </p:cNvSpPr>
          <p:nvPr/>
        </p:nvSpPr>
        <p:spPr>
          <a:xfrm>
            <a:off x="847635" y="5066816"/>
            <a:ext cx="8157592" cy="576064"/>
          </a:xfrm>
          <a:prstGeom prst="rect">
            <a:avLst/>
          </a:prstGeom>
        </p:spPr>
        <p:txBody>
          <a:bodyPr/>
          <a:lstStyle>
            <a:lvl1pPr marL="0" indent="0" algn="l" rtl="0" eaLnBrk="1" fontAlgn="base" hangingPunct="1">
              <a:spcBef>
                <a:spcPct val="20000"/>
              </a:spcBef>
              <a:spcAft>
                <a:spcPct val="0"/>
              </a:spcAft>
              <a:buClr>
                <a:srgbClr val="BACE32"/>
              </a:buClr>
              <a:buFont typeface="Arial" panose="020B0604020202020204" pitchFamily="34" charset="0"/>
              <a:buNone/>
              <a:defRPr sz="3000" b="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BACE32"/>
              </a:buClr>
              <a:buSzTx/>
              <a:buFont typeface="Arial" panose="020B0604020202020204" pitchFamily="34" charset="0"/>
              <a:buNone/>
              <a:tabLst/>
              <a:defRPr/>
            </a:pPr>
            <a:r>
              <a:rPr kumimoji="0" lang="en-AU" sz="3000" b="0" i="0" u="none" strike="noStrike" kern="0" cap="none" spc="0" normalizeH="0" baseline="0" noProof="0" dirty="0">
                <a:ln>
                  <a:noFill/>
                </a:ln>
                <a:solidFill>
                  <a:srgbClr val="FFFFFF"/>
                </a:solidFill>
                <a:effectLst/>
                <a:uLnTx/>
                <a:uFillTx/>
                <a:latin typeface="Arial"/>
                <a:ea typeface="+mn-ea"/>
                <a:cs typeface="+mn-cs"/>
              </a:rPr>
              <a:t>Ripley Satellite Health Centre</a:t>
            </a:r>
            <a:br>
              <a:rPr kumimoji="0" lang="en-AU" sz="3000" b="0" i="0" u="none" strike="noStrike" kern="0" cap="none" spc="0" normalizeH="0" baseline="0" noProof="0" dirty="0">
                <a:ln>
                  <a:noFill/>
                </a:ln>
                <a:solidFill>
                  <a:srgbClr val="FFFFFF"/>
                </a:solidFill>
                <a:effectLst/>
                <a:uLnTx/>
                <a:uFillTx/>
                <a:latin typeface="Arial"/>
                <a:ea typeface="+mn-ea"/>
                <a:cs typeface="+mn-cs"/>
              </a:rPr>
            </a:br>
            <a:r>
              <a:rPr kumimoji="0" lang="en-AU" sz="2000" b="0" i="0" u="none" strike="noStrike" kern="0" cap="none" spc="0" normalizeH="0" baseline="0" noProof="0" dirty="0">
                <a:ln>
                  <a:noFill/>
                </a:ln>
                <a:solidFill>
                  <a:srgbClr val="FFFFFF"/>
                </a:solidFill>
                <a:effectLst/>
                <a:uLnTx/>
                <a:uFillTx/>
                <a:latin typeface="Arial"/>
                <a:ea typeface="+mn-ea"/>
                <a:cs typeface="+mn-cs"/>
              </a:rPr>
              <a:t>(formerly known as “Satellite Hospital”)</a:t>
            </a:r>
          </a:p>
        </p:txBody>
      </p:sp>
      <p:sp>
        <p:nvSpPr>
          <p:cNvPr id="12" name="Text Placeholder 4">
            <a:extLst>
              <a:ext uri="{FF2B5EF4-FFF2-40B4-BE49-F238E27FC236}">
                <a16:creationId xmlns:a16="http://schemas.microsoft.com/office/drawing/2014/main" id="{B610920C-764E-7F7B-E9A7-A2F03D35EFE3}"/>
              </a:ext>
            </a:extLst>
          </p:cNvPr>
          <p:cNvSpPr txBox="1">
            <a:spLocks/>
          </p:cNvSpPr>
          <p:nvPr/>
        </p:nvSpPr>
        <p:spPr>
          <a:xfrm>
            <a:off x="847635" y="4346736"/>
            <a:ext cx="8157592" cy="576064"/>
          </a:xfrm>
          <a:prstGeom prst="rect">
            <a:avLst/>
          </a:prstGeom>
        </p:spPr>
        <p:txBody>
          <a:bodyPr/>
          <a:lstStyle>
            <a:lvl1pPr marL="0" indent="0" algn="l" rtl="0" eaLnBrk="1" fontAlgn="base" hangingPunct="1">
              <a:spcBef>
                <a:spcPct val="20000"/>
              </a:spcBef>
              <a:spcAft>
                <a:spcPct val="0"/>
              </a:spcAft>
              <a:buClr>
                <a:srgbClr val="BACE32"/>
              </a:buClr>
              <a:buFont typeface="Arial" panose="020B0604020202020204" pitchFamily="34" charset="0"/>
              <a:buNone/>
              <a:defRPr sz="44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BACE32"/>
              </a:buClr>
              <a:buSzTx/>
              <a:buFont typeface="Arial" panose="020B0604020202020204" pitchFamily="34" charset="0"/>
              <a:buNone/>
              <a:tabLst/>
              <a:defRPr/>
            </a:pPr>
            <a:r>
              <a:rPr kumimoji="0" lang="en-AU" sz="4400" b="1" i="0" u="none" strike="noStrike" kern="0" cap="none" spc="0" normalizeH="0" baseline="0" noProof="0" dirty="0">
                <a:ln>
                  <a:noFill/>
                </a:ln>
                <a:solidFill>
                  <a:srgbClr val="FFFFFF"/>
                </a:solidFill>
                <a:effectLst/>
                <a:uLnTx/>
                <a:uFillTx/>
                <a:latin typeface="Arial"/>
                <a:ea typeface="+mn-ea"/>
                <a:cs typeface="+mn-cs"/>
              </a:rPr>
              <a:t>Minor Injury &amp; Illness Clinic</a:t>
            </a:r>
          </a:p>
        </p:txBody>
      </p:sp>
    </p:spTree>
    <p:extLst>
      <p:ext uri="{BB962C8B-B14F-4D97-AF65-F5344CB8AC3E}">
        <p14:creationId xmlns:p14="http://schemas.microsoft.com/office/powerpoint/2010/main" val="2308565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06827D-01CC-A5B5-1DC1-715E6E283E80}"/>
              </a:ext>
            </a:extLst>
          </p:cNvPr>
          <p:cNvGrpSpPr/>
          <p:nvPr/>
        </p:nvGrpSpPr>
        <p:grpSpPr>
          <a:xfrm>
            <a:off x="0" y="5952924"/>
            <a:ext cx="12192000" cy="947310"/>
            <a:chOff x="0" y="5930622"/>
            <a:chExt cx="12192000" cy="947310"/>
          </a:xfrm>
        </p:grpSpPr>
        <p:sp>
          <p:nvSpPr>
            <p:cNvPr id="3" name="Rectangle 2">
              <a:extLst>
                <a:ext uri="{FF2B5EF4-FFF2-40B4-BE49-F238E27FC236}">
                  <a16:creationId xmlns:a16="http://schemas.microsoft.com/office/drawing/2014/main" id="{D9454BB0-BC7F-2AE7-8639-763E4646F0A1}"/>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535437-C6AF-1800-A185-3385685FC948}"/>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76E10B72-D4A6-EE3B-AB24-992727ADF619}"/>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11" name="Text Placeholder 1">
            <a:extLst>
              <a:ext uri="{FF2B5EF4-FFF2-40B4-BE49-F238E27FC236}">
                <a16:creationId xmlns:a16="http://schemas.microsoft.com/office/drawing/2014/main" id="{86F2831C-9AAA-6A68-6772-2A138F0B7DB3}"/>
              </a:ext>
            </a:extLst>
          </p:cNvPr>
          <p:cNvSpPr txBox="1">
            <a:spLocks/>
          </p:cNvSpPr>
          <p:nvPr/>
        </p:nvSpPr>
        <p:spPr>
          <a:xfrm>
            <a:off x="2017204" y="1857255"/>
            <a:ext cx="8157592" cy="3889052"/>
          </a:xfrm>
          <a:prstGeom prst="rect">
            <a:avLst/>
          </a:prstGeom>
        </p:spPr>
        <p:txBody>
          <a:bodyPr numCol="1" spcCol="720000"/>
          <a:lstStyle>
            <a:lvl1pPr marL="342900" indent="-342900" algn="l" rtl="0" eaLnBrk="1" fontAlgn="base" hangingPunct="1">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We are a clinic, not an Emergency Department</a:t>
            </a:r>
          </a:p>
          <a:p>
            <a:pPr marL="342900" marR="0" lvl="0" indent="-34290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We get lots of high acuity/complex patients requiring ambulance transfer to an ED</a:t>
            </a:r>
          </a:p>
          <a:p>
            <a:pPr marL="342900" marR="0" lvl="0" indent="-34290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Some of these patients have been referred to us by external services, for example: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AU" sz="1600" b="0" i="0" u="none" strike="noStrike" kern="0" cap="none" spc="0" normalizeH="0" baseline="0" noProof="0">
                <a:ln>
                  <a:noFill/>
                </a:ln>
                <a:solidFill>
                  <a:srgbClr val="303D54"/>
                </a:solidFill>
                <a:effectLst/>
                <a:uLnTx/>
                <a:uFillTx/>
                <a:latin typeface="Arial"/>
              </a:rPr>
              <a:t>Chest pain requiring cardiac workup</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AU" sz="1600" b="0" i="0" u="none" strike="noStrike" kern="0" cap="none" spc="0" normalizeH="0" baseline="0" noProof="0">
                <a:ln>
                  <a:noFill/>
                </a:ln>
                <a:solidFill>
                  <a:srgbClr val="303D54"/>
                </a:solidFill>
                <a:effectLst/>
                <a:uLnTx/>
                <a:uFillTx/>
                <a:latin typeface="Arial"/>
              </a:rPr>
              <a:t>Acute abdomen needing surgical opinion (e.g. appendicitis)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AU" sz="1600" b="0" i="0" u="none" strike="noStrike" kern="0" cap="none" spc="0" normalizeH="0" baseline="0" noProof="0">
                <a:ln>
                  <a:noFill/>
                </a:ln>
                <a:solidFill>
                  <a:srgbClr val="303D54"/>
                </a:solidFill>
                <a:effectLst/>
                <a:uLnTx/>
                <a:uFillTx/>
                <a:latin typeface="Arial"/>
              </a:rPr>
              <a:t>Respiratory distress, including in young children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AU" sz="1600" b="0" i="0" u="none" strike="noStrike" kern="0" cap="none" spc="0" normalizeH="0" baseline="0" noProof="0">
              <a:ln>
                <a:noFill/>
              </a:ln>
              <a:solidFill>
                <a:srgbClr val="303D54"/>
              </a:solidFill>
              <a:effectLst/>
              <a:uLnTx/>
              <a:uFillTx/>
              <a:latin typeface="Arial"/>
            </a:endParaRPr>
          </a:p>
          <a:p>
            <a:pPr marL="0" marR="0" lvl="0" indent="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None/>
              <a:tabLst/>
              <a:defRPr/>
            </a:pPr>
            <a:r>
              <a:rPr kumimoji="0" lang="en-AU" sz="1600" b="1" i="0" u="none" strike="noStrike" kern="0" cap="none" spc="0" normalizeH="0" baseline="0" noProof="0">
                <a:ln>
                  <a:noFill/>
                </a:ln>
                <a:solidFill>
                  <a:srgbClr val="303D54"/>
                </a:solidFill>
                <a:effectLst/>
                <a:uLnTx/>
                <a:uFillTx/>
                <a:latin typeface="Arial"/>
                <a:ea typeface="+mn-ea"/>
                <a:cs typeface="+mn-cs"/>
              </a:rPr>
              <a:t>Please refer higher acuity/complex patients straight to an Emergency Department</a:t>
            </a:r>
          </a:p>
          <a:p>
            <a:pPr marL="342900" marR="0" lvl="0" indent="-34290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a:ln>
                  <a:noFill/>
                </a:ln>
                <a:solidFill>
                  <a:srgbClr val="303D54"/>
                </a:solidFill>
                <a:effectLst/>
                <a:uLnTx/>
                <a:uFillTx/>
                <a:latin typeface="Arial"/>
                <a:ea typeface="+mn-ea"/>
                <a:cs typeface="+mn-cs"/>
              </a:rPr>
              <a:t>Coming to our clinic does not guarantee faster service, and can delay access to definitive management</a:t>
            </a:r>
          </a:p>
          <a:p>
            <a:pPr marL="0" marR="0" lvl="0" indent="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None/>
              <a:tabLst/>
              <a:defRPr/>
            </a:pPr>
            <a:endParaRPr kumimoji="0" lang="en-AU" sz="1600" b="0" i="0" u="none" strike="noStrike" kern="0" cap="none" spc="0" normalizeH="0" baseline="0" noProof="0">
              <a:ln>
                <a:noFill/>
              </a:ln>
              <a:solidFill>
                <a:srgbClr val="303D54"/>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ts val="600"/>
              </a:spcAft>
              <a:buClr>
                <a:srgbClr val="BACE32"/>
              </a:buClr>
              <a:buSzTx/>
              <a:buFont typeface="Arial" panose="020B0604020202020204" pitchFamily="34" charset="0"/>
              <a:buNone/>
              <a:tabLst/>
              <a:defRPr/>
            </a:pPr>
            <a:r>
              <a:rPr kumimoji="0" lang="en-AU" sz="1600" b="0" i="0" u="none" strike="noStrike" kern="0" cap="none" spc="0" normalizeH="0" baseline="0" noProof="0">
                <a:ln>
                  <a:noFill/>
                </a:ln>
                <a:solidFill>
                  <a:srgbClr val="303D54"/>
                </a:solidFill>
                <a:effectLst/>
                <a:uLnTx/>
                <a:uFillTx/>
                <a:latin typeface="Arial"/>
                <a:ea typeface="+mn-ea"/>
                <a:cs typeface="+mn-cs"/>
              </a:rPr>
              <a:t>See flyer in your pack for further information</a:t>
            </a: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
        <p:nvSpPr>
          <p:cNvPr id="12" name="Text Placeholder 2">
            <a:extLst>
              <a:ext uri="{FF2B5EF4-FFF2-40B4-BE49-F238E27FC236}">
                <a16:creationId xmlns:a16="http://schemas.microsoft.com/office/drawing/2014/main" id="{40003DA8-3AD2-7660-2229-72A2E1C5E3F9}"/>
              </a:ext>
            </a:extLst>
          </p:cNvPr>
          <p:cNvSpPr txBox="1">
            <a:spLocks/>
          </p:cNvSpPr>
          <p:nvPr/>
        </p:nvSpPr>
        <p:spPr>
          <a:xfrm>
            <a:off x="2017204" y="1066258"/>
            <a:ext cx="8157592" cy="630238"/>
          </a:xfrm>
          <a:prstGeom prst="rect">
            <a:avLst/>
          </a:prstGeom>
        </p:spPr>
        <p:txBody>
          <a:bodyPr/>
          <a:lstStyle>
            <a:lvl1pPr marL="0" indent="0" algn="l" rtl="0" eaLnBrk="1" fontAlgn="base" hangingPunct="1">
              <a:spcBef>
                <a:spcPct val="20000"/>
              </a:spcBef>
              <a:spcAft>
                <a:spcPct val="0"/>
              </a:spcAft>
              <a:buClr>
                <a:srgbClr val="BACE32"/>
              </a:buClr>
              <a:buFont typeface="Arial" panose="020B0604020202020204" pitchFamily="34" charset="0"/>
              <a:buNone/>
              <a:defRPr sz="2600" b="1">
                <a:solidFill>
                  <a:srgbClr val="0A989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BACE32"/>
              </a:buClr>
              <a:buSzTx/>
              <a:buFont typeface="Arial" panose="020B0604020202020204" pitchFamily="34" charset="0"/>
              <a:buNone/>
              <a:tabLst/>
              <a:defRPr/>
            </a:pPr>
            <a:r>
              <a:rPr kumimoji="0" lang="en-AU" sz="2600" b="1" i="0" u="none" strike="noStrike" kern="0" cap="none" spc="0" normalizeH="0" baseline="0" noProof="0">
                <a:ln>
                  <a:noFill/>
                </a:ln>
                <a:solidFill>
                  <a:srgbClr val="0A9892"/>
                </a:solidFill>
                <a:effectLst/>
                <a:uLnTx/>
                <a:uFillTx/>
                <a:latin typeface="Arial"/>
                <a:ea typeface="+mn-ea"/>
                <a:cs typeface="+mn-cs"/>
              </a:rPr>
              <a:t>About us</a:t>
            </a:r>
            <a:endParaRPr kumimoji="0" lang="en-AU" sz="2600" b="1" i="0" u="none" strike="noStrike" kern="0" cap="none" spc="0" normalizeH="0" baseline="0" noProof="0" dirty="0">
              <a:ln>
                <a:noFill/>
              </a:ln>
              <a:solidFill>
                <a:srgbClr val="0A9892"/>
              </a:solidFill>
              <a:effectLst/>
              <a:uLnTx/>
              <a:uFillTx/>
              <a:latin typeface="Arial"/>
              <a:ea typeface="+mn-ea"/>
              <a:cs typeface="+mn-cs"/>
            </a:endParaRPr>
          </a:p>
        </p:txBody>
      </p:sp>
      <p:pic>
        <p:nvPicPr>
          <p:cNvPr id="14" name="Picture 13" descr="A screen shot of a computer&#10;&#10;AI-generated content may be incorrect.">
            <a:extLst>
              <a:ext uri="{FF2B5EF4-FFF2-40B4-BE49-F238E27FC236}">
                <a16:creationId xmlns:a16="http://schemas.microsoft.com/office/drawing/2014/main" id="{26BF52C1-C10D-6526-2061-B652D889EA54}"/>
              </a:ext>
            </a:extLst>
          </p:cNvPr>
          <p:cNvPicPr>
            <a:picLocks noChangeAspect="1"/>
          </p:cNvPicPr>
          <p:nvPr/>
        </p:nvPicPr>
        <p:blipFill>
          <a:blip r:embed="rId3"/>
          <a:stretch>
            <a:fillRect/>
          </a:stretch>
        </p:blipFill>
        <p:spPr>
          <a:xfrm>
            <a:off x="3810" y="0"/>
            <a:ext cx="12188190" cy="6860144"/>
          </a:xfrm>
          <a:prstGeom prst="rect">
            <a:avLst/>
          </a:prstGeom>
        </p:spPr>
      </p:pic>
    </p:spTree>
    <p:extLst>
      <p:ext uri="{BB962C8B-B14F-4D97-AF65-F5344CB8AC3E}">
        <p14:creationId xmlns:p14="http://schemas.microsoft.com/office/powerpoint/2010/main" val="331442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BCAF99-613E-D5B9-23BD-B8035A9A6CD3}"/>
              </a:ext>
            </a:extLst>
          </p:cNvPr>
          <p:cNvGrpSpPr/>
          <p:nvPr/>
        </p:nvGrpSpPr>
        <p:grpSpPr>
          <a:xfrm>
            <a:off x="0" y="5952924"/>
            <a:ext cx="12192000" cy="947310"/>
            <a:chOff x="0" y="5930622"/>
            <a:chExt cx="12192000" cy="947310"/>
          </a:xfrm>
        </p:grpSpPr>
        <p:sp>
          <p:nvSpPr>
            <p:cNvPr id="3" name="Rectangle 2">
              <a:extLst>
                <a:ext uri="{FF2B5EF4-FFF2-40B4-BE49-F238E27FC236}">
                  <a16:creationId xmlns:a16="http://schemas.microsoft.com/office/drawing/2014/main" id="{867943F6-33DF-C61A-39AC-2ADBB1D9600E}"/>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AF56F8-779D-EAE8-C29B-377F1EB15C9D}"/>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5" name="Picture 4">
              <a:extLst>
                <a:ext uri="{FF2B5EF4-FFF2-40B4-BE49-F238E27FC236}">
                  <a16:creationId xmlns:a16="http://schemas.microsoft.com/office/drawing/2014/main" id="{8361C9AA-A31D-8C9C-EF92-F3BB2B93E168}"/>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grpSp>
      <p:sp>
        <p:nvSpPr>
          <p:cNvPr id="12" name="Text Placeholder 3">
            <a:extLst>
              <a:ext uri="{FF2B5EF4-FFF2-40B4-BE49-F238E27FC236}">
                <a16:creationId xmlns:a16="http://schemas.microsoft.com/office/drawing/2014/main" id="{3B626354-01D8-140A-1532-160EB7E6ABDB}"/>
              </a:ext>
            </a:extLst>
          </p:cNvPr>
          <p:cNvSpPr txBox="1">
            <a:spLocks/>
          </p:cNvSpPr>
          <p:nvPr/>
        </p:nvSpPr>
        <p:spPr>
          <a:xfrm>
            <a:off x="2017204" y="1951460"/>
            <a:ext cx="3744416" cy="3889052"/>
          </a:xfrm>
          <a:prstGeom prst="rect">
            <a:avLst/>
          </a:prstGeom>
        </p:spPr>
        <p:txBody>
          <a:bodyPr numCol="1" spcCol="0"/>
          <a:lstStyle>
            <a:lvl1pPr marL="342900" indent="-342900" algn="l" rtl="0" eaLnBrk="1" fontAlgn="base" hangingPunct="1">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Find us on HealthPathways</a:t>
            </a:r>
          </a:p>
          <a:p>
            <a:pPr marL="0" marR="0" lvl="0" indent="0" algn="l" defTabSz="914400" rtl="0" eaLnBrk="1" fontAlgn="base" latinLnBrk="0" hangingPunct="1">
              <a:lnSpc>
                <a:spcPct val="110000"/>
              </a:lnSpc>
              <a:spcBef>
                <a:spcPct val="20000"/>
              </a:spcBef>
              <a:spcAft>
                <a:spcPct val="0"/>
              </a:spcAft>
              <a:buClr>
                <a:srgbClr val="BACE32"/>
              </a:buClr>
              <a:buSzTx/>
              <a:buFont typeface="Arial" panose="020B0604020202020204" pitchFamily="34" charset="0"/>
              <a:buNone/>
              <a:tabLst/>
              <a:defRPr/>
            </a:pPr>
            <a:endPar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Phone triage nurse: </a:t>
            </a:r>
          </a:p>
          <a:p>
            <a:pPr marL="0" marR="0" lvl="0" indent="0" algn="l" defTabSz="914400" rtl="0" eaLnBrk="1" fontAlgn="base" latinLnBrk="0" hangingPunct="1">
              <a:lnSpc>
                <a:spcPct val="110000"/>
              </a:lnSpc>
              <a:spcBef>
                <a:spcPct val="20000"/>
              </a:spcBef>
              <a:spcAft>
                <a:spcPct val="0"/>
              </a:spcAft>
              <a:buClr>
                <a:srgbClr val="BACE32"/>
              </a:buClr>
              <a:buSzTx/>
              <a:buFont typeface="Arial" panose="020B0604020202020204" pitchFamily="34" charset="0"/>
              <a:buNone/>
              <a:tabLst/>
              <a:defRPr/>
            </a:pPr>
            <a:r>
              <a:rPr kumimoji="0" lang="en-AU"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3436 3765</a:t>
            </a:r>
            <a:b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10000"/>
              </a:lnSpc>
              <a:spcBef>
                <a:spcPct val="20000"/>
              </a:spcBef>
              <a:spcAft>
                <a:spcPct val="0"/>
              </a:spcAft>
              <a:buClr>
                <a:srgbClr val="BACE32"/>
              </a:buClr>
              <a:buSzTx/>
              <a:buFont typeface="Arial" panose="020B0604020202020204" pitchFamily="34" charset="0"/>
              <a:buNone/>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Open 7 days 8am-10pm</a:t>
            </a:r>
            <a:b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b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When we reach our capacity limit, we will redirect patients to other services, including:</a:t>
            </a:r>
          </a:p>
          <a:p>
            <a:pPr marL="342900" marR="0" lvl="0" indent="-342900" algn="l" defTabSz="914400" rtl="0" eaLnBrk="1" fontAlgn="base" latinLnBrk="0" hangingPunct="1">
              <a:lnSpc>
                <a:spcPct val="110000"/>
              </a:lnSpc>
              <a:spcBef>
                <a:spcPct val="20000"/>
              </a:spcBef>
              <a:spcAft>
                <a:spcPct val="0"/>
              </a:spcAft>
              <a:buClr>
                <a:srgbClr val="BACE32"/>
              </a:buClr>
              <a:buSzTx/>
              <a:buFontTx/>
              <a:buChar char="-"/>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Virtual Emergency Care Service</a:t>
            </a:r>
          </a:p>
          <a:p>
            <a:pPr marL="342900" marR="0" lvl="0" indent="-342900" algn="l" defTabSz="914400" rtl="0" eaLnBrk="1" fontAlgn="base" latinLnBrk="0" hangingPunct="1">
              <a:lnSpc>
                <a:spcPct val="110000"/>
              </a:lnSpc>
              <a:spcBef>
                <a:spcPct val="20000"/>
              </a:spcBef>
              <a:spcAft>
                <a:spcPct val="0"/>
              </a:spcAft>
              <a:buClr>
                <a:srgbClr val="BACE32"/>
              </a:buClr>
              <a:buSzTx/>
              <a:buFontTx/>
              <a:buChar char="-"/>
              <a:tabLst/>
              <a:defRPr/>
            </a:pPr>
            <a:r>
              <a:rPr kumimoji="0" lang="en-AU"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Medicare Urgent Care Centres – Ipswich and Goodna</a:t>
            </a:r>
            <a:endPar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 Placeholder 5">
            <a:extLst>
              <a:ext uri="{FF2B5EF4-FFF2-40B4-BE49-F238E27FC236}">
                <a16:creationId xmlns:a16="http://schemas.microsoft.com/office/drawing/2014/main" id="{05519AAE-5B28-F91D-78B1-FC2639CC66BC}"/>
              </a:ext>
            </a:extLst>
          </p:cNvPr>
          <p:cNvSpPr txBox="1">
            <a:spLocks/>
          </p:cNvSpPr>
          <p:nvPr/>
        </p:nvSpPr>
        <p:spPr>
          <a:xfrm>
            <a:off x="2017204" y="1160463"/>
            <a:ext cx="8157592" cy="630238"/>
          </a:xfrm>
          <a:prstGeom prst="rect">
            <a:avLst/>
          </a:prstGeom>
        </p:spPr>
        <p:txBody>
          <a:bodyPr/>
          <a:lstStyle>
            <a:lvl1pPr marL="0" indent="0" algn="l" rtl="0" eaLnBrk="1" fontAlgn="base" hangingPunct="1">
              <a:spcBef>
                <a:spcPct val="20000"/>
              </a:spcBef>
              <a:spcAft>
                <a:spcPct val="0"/>
              </a:spcAft>
              <a:buClr>
                <a:srgbClr val="BACE32"/>
              </a:buClr>
              <a:buFont typeface="Arial" panose="020B0604020202020204" pitchFamily="34" charset="0"/>
              <a:buNone/>
              <a:defRPr sz="2600" b="1">
                <a:solidFill>
                  <a:srgbClr val="0A9892"/>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BACE32"/>
              </a:buClr>
              <a:buSzTx/>
              <a:buFont typeface="Arial" panose="020B0604020202020204" pitchFamily="34" charset="0"/>
              <a:buNone/>
              <a:tabLst/>
              <a:defRPr/>
            </a:pPr>
            <a:r>
              <a:rPr kumimoji="0" lang="en-AU" sz="2600" b="1" i="0" u="none" strike="noStrike" kern="0" cap="none" spc="0" normalizeH="0" baseline="0" noProof="0">
                <a:ln>
                  <a:noFill/>
                </a:ln>
                <a:solidFill>
                  <a:srgbClr val="0A9892"/>
                </a:solidFill>
                <a:effectLst/>
                <a:uLnTx/>
                <a:uFillTx/>
                <a:latin typeface="Arial"/>
                <a:ea typeface="+mn-ea"/>
                <a:cs typeface="+mn-cs"/>
              </a:rPr>
              <a:t>Referrals – phone us first</a:t>
            </a:r>
            <a:endParaRPr kumimoji="0" lang="en-AU" sz="2600" b="1" i="0" u="none" strike="noStrike" kern="0" cap="none" spc="0" normalizeH="0" baseline="0" noProof="0" dirty="0">
              <a:ln>
                <a:noFill/>
              </a:ln>
              <a:solidFill>
                <a:srgbClr val="0A9892"/>
              </a:solidFill>
              <a:effectLst/>
              <a:uLnTx/>
              <a:uFillTx/>
              <a:latin typeface="Arial"/>
              <a:ea typeface="+mn-ea"/>
              <a:cs typeface="+mn-cs"/>
            </a:endParaRPr>
          </a:p>
        </p:txBody>
      </p:sp>
      <p:pic>
        <p:nvPicPr>
          <p:cNvPr id="14" name="Picture 13" descr="A group of people in scrubs&#10;&#10;AI-generated content may be incorrect.">
            <a:extLst>
              <a:ext uri="{FF2B5EF4-FFF2-40B4-BE49-F238E27FC236}">
                <a16:creationId xmlns:a16="http://schemas.microsoft.com/office/drawing/2014/main" id="{901D0F31-507F-80AC-024A-33B3824853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620" y="2024087"/>
            <a:ext cx="4330316" cy="3247737"/>
          </a:xfrm>
          <a:prstGeom prst="rect">
            <a:avLst/>
          </a:prstGeom>
        </p:spPr>
      </p:pic>
      <p:pic>
        <p:nvPicPr>
          <p:cNvPr id="15" name="Picture 14" descr="A screen shot of a computer&#10;&#10;AI-generated content may be incorrect.">
            <a:extLst>
              <a:ext uri="{FF2B5EF4-FFF2-40B4-BE49-F238E27FC236}">
                <a16:creationId xmlns:a16="http://schemas.microsoft.com/office/drawing/2014/main" id="{0DF25C6E-85D8-6B79-D140-73D1DF3AF2D7}"/>
              </a:ext>
            </a:extLst>
          </p:cNvPr>
          <p:cNvPicPr>
            <a:picLocks noChangeAspect="1"/>
          </p:cNvPicPr>
          <p:nvPr/>
        </p:nvPicPr>
        <p:blipFill>
          <a:blip r:embed="rId4"/>
          <a:stretch>
            <a:fillRect/>
          </a:stretch>
        </p:blipFill>
        <p:spPr>
          <a:xfrm>
            <a:off x="3810" y="0"/>
            <a:ext cx="12188190" cy="6860144"/>
          </a:xfrm>
          <a:prstGeom prst="rect">
            <a:avLst/>
          </a:prstGeom>
        </p:spPr>
      </p:pic>
    </p:spTree>
    <p:extLst>
      <p:ext uri="{BB962C8B-B14F-4D97-AF65-F5344CB8AC3E}">
        <p14:creationId xmlns:p14="http://schemas.microsoft.com/office/powerpoint/2010/main" val="167511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7F80-B459-EA70-C06F-8FA72BCED5B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F8DB996-3034-2247-1193-283CD2AFD4F5}"/>
              </a:ext>
            </a:extLst>
          </p:cNvPr>
          <p:cNvPicPr>
            <a:picLocks noChangeAspect="1"/>
          </p:cNvPicPr>
          <p:nvPr/>
        </p:nvPicPr>
        <p:blipFill rotWithShape="1">
          <a:blip r:embed="rId2">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A267AD0F-8E52-80A1-5537-D5D9347516F6}"/>
              </a:ext>
            </a:extLst>
          </p:cNvPr>
          <p:cNvPicPr>
            <a:picLocks noChangeAspect="1"/>
          </p:cNvPicPr>
          <p:nvPr/>
        </p:nvPicPr>
        <p:blipFill rotWithShape="1">
          <a:blip r:embed="rId2">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5A06C0B5-4C73-8227-0103-51088814D37A}"/>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98B6A50-6DC0-F43F-56B7-231B4D4DA06B}"/>
              </a:ext>
            </a:extLst>
          </p:cNvPr>
          <p:cNvPicPr>
            <a:picLocks noChangeAspect="1"/>
          </p:cNvPicPr>
          <p:nvPr/>
        </p:nvPicPr>
        <p:blipFill rotWithShape="1">
          <a:blip r:embed="rId2">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C6B31A41-C10D-281A-35B1-A13A7EE40E07}"/>
              </a:ext>
            </a:extLst>
          </p:cNvPr>
          <p:cNvPicPr>
            <a:picLocks noChangeAspect="1"/>
          </p:cNvPicPr>
          <p:nvPr/>
        </p:nvPicPr>
        <p:blipFill rotWithShape="1">
          <a:blip r:embed="rId2">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7" name="Rectangle 16">
            <a:extLst>
              <a:ext uri="{FF2B5EF4-FFF2-40B4-BE49-F238E27FC236}">
                <a16:creationId xmlns:a16="http://schemas.microsoft.com/office/drawing/2014/main" id="{6EB366AA-59A4-654D-EB37-66F56BB492CF}"/>
              </a:ext>
            </a:extLst>
          </p:cNvPr>
          <p:cNvSpPr/>
          <p:nvPr/>
        </p:nvSpPr>
        <p:spPr>
          <a:xfrm>
            <a:off x="7247964" y="1143323"/>
            <a:ext cx="3961373" cy="2168469"/>
          </a:xfrm>
          <a:prstGeom prst="rect">
            <a:avLst/>
          </a:prstGeom>
          <a:solidFill>
            <a:srgbClr val="303D54"/>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 name="Text Placeholder 1">
            <a:extLst>
              <a:ext uri="{FF2B5EF4-FFF2-40B4-BE49-F238E27FC236}">
                <a16:creationId xmlns:a16="http://schemas.microsoft.com/office/drawing/2014/main" id="{02B4A952-8584-CAEC-B534-AFD5F6DA0896}"/>
              </a:ext>
            </a:extLst>
          </p:cNvPr>
          <p:cNvSpPr txBox="1">
            <a:spLocks/>
          </p:cNvSpPr>
          <p:nvPr/>
        </p:nvSpPr>
        <p:spPr>
          <a:xfrm>
            <a:off x="947738" y="1143323"/>
            <a:ext cx="5615980" cy="449803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WM general practice snapshot</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mn-ea"/>
                <a:cs typeface="+mn-cs"/>
              </a:rPr>
              <a:t>2.2 million consults in 2023 </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mn-ea"/>
                <a:cs typeface="+mn-cs"/>
              </a:rPr>
              <a:t>780 GP’s = 370 FTE </a:t>
            </a:r>
          </a:p>
          <a:p>
            <a:pPr marL="285750" marR="0" lvl="0" indent="-285750" algn="l" defTabSz="914400" rtl="0" eaLnBrk="0" fontAlgn="base" latinLnBrk="0" hangingPunct="0">
              <a:lnSpc>
                <a:spcPct val="100000"/>
              </a:lnSpc>
              <a:spcBef>
                <a:spcPct val="20000"/>
              </a:spcBef>
              <a:spcAft>
                <a:spcPts val="12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mn-ea"/>
                <a:cs typeface="+mn-cs"/>
              </a:rPr>
              <a:t>Approx. 9000 consults / day in General practice</a:t>
            </a:r>
          </a:p>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400" b="1" i="0" u="none" strike="noStrike" kern="0" cap="none" spc="0" normalizeH="0" baseline="0" noProof="0" dirty="0">
                <a:ln>
                  <a:noFill/>
                </a:ln>
                <a:solidFill>
                  <a:srgbClr val="303D54"/>
                </a:solidFill>
                <a:effectLst/>
                <a:uLnTx/>
                <a:uFillTx/>
                <a:latin typeface="Arial"/>
                <a:ea typeface="+mn-ea"/>
                <a:cs typeface="+mn-cs"/>
              </a:rPr>
              <a:t>LUMOS study - discharged patients who saw their GP’s:</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Calibri" panose="020F0502020204030204" pitchFamily="34" charset="0"/>
                <a:cs typeface="+mn-cs"/>
              </a:rPr>
              <a:t>within 2 days after discharge had  32% fewer readmissions</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Calibri" panose="020F0502020204030204" pitchFamily="34" charset="0"/>
                <a:cs typeface="+mn-cs"/>
              </a:rPr>
              <a:t>7% fewer readmissions in the first 4 weeks</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Calibri" panose="020F0502020204030204" pitchFamily="34" charset="0"/>
                <a:cs typeface="+mn-cs"/>
              </a:rPr>
              <a:t>13% fewer readmissions down the track (1-3 months)</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1600" b="0" i="0" u="none" strike="noStrike" kern="0" cap="none" spc="0" normalizeH="0" baseline="0" noProof="0" dirty="0">
                <a:ln>
                  <a:noFill/>
                </a:ln>
                <a:solidFill>
                  <a:srgbClr val="303D54"/>
                </a:solidFill>
                <a:effectLst/>
                <a:uLnTx/>
                <a:uFillTx/>
                <a:latin typeface="Arial"/>
                <a:ea typeface="Calibri" panose="020F0502020204030204" pitchFamily="34" charset="0"/>
                <a:cs typeface="+mn-cs"/>
              </a:rPr>
              <a:t>GP’s time is valuable – Cheat Sheets</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
        <p:nvSpPr>
          <p:cNvPr id="19" name="TextBox 18">
            <a:extLst>
              <a:ext uri="{FF2B5EF4-FFF2-40B4-BE49-F238E27FC236}">
                <a16:creationId xmlns:a16="http://schemas.microsoft.com/office/drawing/2014/main" id="{38B2AEDE-A236-E83E-1ADB-D456BF8BCD28}"/>
              </a:ext>
            </a:extLst>
          </p:cNvPr>
          <p:cNvSpPr txBox="1"/>
          <p:nvPr/>
        </p:nvSpPr>
        <p:spPr>
          <a:xfrm>
            <a:off x="7453284" y="1757781"/>
            <a:ext cx="2232248" cy="939553"/>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0" cap="none" spc="0" normalizeH="0" baseline="0" noProof="0" dirty="0" err="1">
                <a:ln>
                  <a:noFill/>
                </a:ln>
                <a:solidFill>
                  <a:srgbClr val="FFFFFF"/>
                </a:solidFill>
                <a:effectLst/>
                <a:uLnTx/>
                <a:uFillTx/>
                <a:latin typeface="Arial"/>
                <a:ea typeface="+mn-ea"/>
                <a:cs typeface="+mn-cs"/>
              </a:rPr>
              <a:t>HealthPathways</a:t>
            </a:r>
            <a:endParaRPr kumimoji="0" lang="en-US" sz="1800" b="1"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Login: </a:t>
            </a:r>
            <a:r>
              <a:rPr kumimoji="0" lang="en-US" sz="1400" b="0" i="0" u="none" strike="noStrike" kern="0" cap="none" spc="0" normalizeH="0" baseline="0" noProof="0" dirty="0" err="1">
                <a:ln>
                  <a:noFill/>
                </a:ln>
                <a:solidFill>
                  <a:srgbClr val="FFFFFF"/>
                </a:solidFill>
                <a:effectLst/>
                <a:uLnTx/>
                <a:uFillTx/>
                <a:latin typeface="Arial"/>
                <a:ea typeface="+mn-ea"/>
                <a:cs typeface="+mn-cs"/>
              </a:rPr>
              <a:t>wmuser</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n-ea"/>
                <a:cs typeface="+mn-cs"/>
              </a:rPr>
              <a:t>Password: </a:t>
            </a:r>
            <a:r>
              <a:rPr kumimoji="0" lang="en-US" sz="1400" b="0" i="0" u="none" strike="noStrike" kern="0" cap="none" spc="0" normalizeH="0" baseline="0" noProof="0" dirty="0" err="1">
                <a:ln>
                  <a:noFill/>
                </a:ln>
                <a:solidFill>
                  <a:srgbClr val="FFFFFF"/>
                </a:solidFill>
                <a:effectLst/>
                <a:uLnTx/>
                <a:uFillTx/>
                <a:latin typeface="Arial"/>
                <a:ea typeface="+mn-ea"/>
                <a:cs typeface="+mn-cs"/>
              </a:rPr>
              <a:t>wmpassword</a:t>
            </a: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C4B38E97-105C-06DD-EAD4-6329B00065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82670" y="1521131"/>
            <a:ext cx="1412852" cy="1412852"/>
          </a:xfrm>
          <a:prstGeom prst="rect">
            <a:avLst/>
          </a:prstGeom>
        </p:spPr>
      </p:pic>
      <p:sp>
        <p:nvSpPr>
          <p:cNvPr id="21" name="Rectangle 20">
            <a:extLst>
              <a:ext uri="{FF2B5EF4-FFF2-40B4-BE49-F238E27FC236}">
                <a16:creationId xmlns:a16="http://schemas.microsoft.com/office/drawing/2014/main" id="{63010B33-A8D2-64A7-2D34-8C29ED1B9046}"/>
              </a:ext>
            </a:extLst>
          </p:cNvPr>
          <p:cNvSpPr/>
          <p:nvPr/>
        </p:nvSpPr>
        <p:spPr>
          <a:xfrm>
            <a:off x="7247964" y="3472892"/>
            <a:ext cx="3996298" cy="2168469"/>
          </a:xfrm>
          <a:prstGeom prst="rect">
            <a:avLst/>
          </a:prstGeom>
          <a:solidFill>
            <a:srgbClr val="303D54"/>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A5EB5CBA-B29B-E905-DCBA-76885FA4F26F}"/>
              </a:ext>
            </a:extLst>
          </p:cNvPr>
          <p:cNvSpPr txBox="1"/>
          <p:nvPr/>
        </p:nvSpPr>
        <p:spPr>
          <a:xfrm>
            <a:off x="7453284" y="4010823"/>
            <a:ext cx="1961328" cy="109260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Grand Rounds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rPr>
              <a:t>Last Tuesday of every month at 12-1pm via MS Teams</a:t>
            </a:r>
          </a:p>
        </p:txBody>
      </p:sp>
      <p:pic>
        <p:nvPicPr>
          <p:cNvPr id="23" name="Picture 22">
            <a:extLst>
              <a:ext uri="{FF2B5EF4-FFF2-40B4-BE49-F238E27FC236}">
                <a16:creationId xmlns:a16="http://schemas.microsoft.com/office/drawing/2014/main" id="{D1E4DE2A-F956-7547-C73F-63CBFCF464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82670" y="3850700"/>
            <a:ext cx="1412852" cy="1412852"/>
          </a:xfrm>
          <a:prstGeom prst="rect">
            <a:avLst/>
          </a:prstGeom>
        </p:spPr>
      </p:pic>
    </p:spTree>
    <p:extLst>
      <p:ext uri="{BB962C8B-B14F-4D97-AF65-F5344CB8AC3E}">
        <p14:creationId xmlns:p14="http://schemas.microsoft.com/office/powerpoint/2010/main" val="2917233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6672C-CD1A-11C3-1EFD-FCB71ACB485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159835D-12BB-4DD5-B584-8A06FBFF7C52}"/>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6B9BB56C-B28C-57B4-06B2-929DB7C66E9A}"/>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0D011CE6-3028-1CDA-98ED-632C1C1AF15A}"/>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A8961FD5-F9B1-CAC7-118C-C90B3428C270}"/>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F8DB5850-6328-0DC9-BCAC-919D9BDC694F}"/>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F64E9277-8C72-3194-BF50-82AB1720F6F7}"/>
              </a:ext>
            </a:extLst>
          </p:cNvPr>
          <p:cNvSpPr txBox="1">
            <a:spLocks/>
          </p:cNvSpPr>
          <p:nvPr/>
        </p:nvSpPr>
        <p:spPr>
          <a:xfrm>
            <a:off x="947738" y="1143323"/>
            <a:ext cx="7443227" cy="449803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The Viewer and My Health record workflow</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My Health Record – Queensland Pathology and Dr verified Radiology reports, ED event and Discharge summaries. Medication list, Immunisations. Can be incorporated into Practice software. </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The Viewer- an option for patients without MHR. Additionally,  appointments, Mental health notes, Oncology Care plans. </a:t>
            </a:r>
            <a:b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24/7 </a:t>
            </a:r>
            <a:r>
              <a:rPr kumimoji="0" lang="en-AU" sz="2000" b="0" i="0" u="none" strike="noStrike" kern="1200" cap="none" spc="0" normalizeH="0" baseline="0" noProof="0" dirty="0" err="1">
                <a:ln>
                  <a:noFill/>
                </a:ln>
                <a:solidFill>
                  <a:srgbClr val="303D54"/>
                </a:solidFill>
                <a:effectLst/>
                <a:uLnTx/>
                <a:uFillTx/>
                <a:latin typeface="Aptos" panose="02110004020202020204"/>
                <a:ea typeface="+mn-ea"/>
                <a:cs typeface="+mn-cs"/>
              </a:rPr>
              <a:t>Helpcentre</a:t>
            </a: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 </a:t>
            </a: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1300 478 439.</a:t>
            </a:r>
          </a:p>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STS directory update for patients who see multiple GP’s in the practice. Need to contact medical objects (vendor) set up a generic practice inbox that is checked BD.</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CBE04432-1F35-3322-E53B-297EE1EB37C5}"/>
              </a:ext>
            </a:extLst>
          </p:cNvPr>
          <p:cNvPicPr>
            <a:picLocks noChangeAspect="1"/>
          </p:cNvPicPr>
          <p:nvPr/>
        </p:nvPicPr>
        <p:blipFill>
          <a:blip r:embed="rId4"/>
          <a:srcRect/>
          <a:stretch/>
        </p:blipFill>
        <p:spPr>
          <a:xfrm>
            <a:off x="8525984" y="2535681"/>
            <a:ext cx="2904139" cy="2904139"/>
          </a:xfrm>
          <a:prstGeom prst="rect">
            <a:avLst/>
          </a:prstGeom>
        </p:spPr>
      </p:pic>
    </p:spTree>
    <p:extLst>
      <p:ext uri="{BB962C8B-B14F-4D97-AF65-F5344CB8AC3E}">
        <p14:creationId xmlns:p14="http://schemas.microsoft.com/office/powerpoint/2010/main" val="356639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3D0C2-4100-24AD-2CAA-DE1A78FB45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3EE7FA-A008-E669-DC69-7D85F2CB3756}"/>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A05EEE96-0CD5-C084-1B80-FBEFF7EDB14F}"/>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05C0DE9A-716E-FA53-7B65-FD26145A3A69}"/>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4D513E0-B98E-2BF5-9059-83AD7FF1870B}"/>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E3808E2C-9968-82A1-377F-F665E5BC95F3}"/>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4C6313F7-B44C-BAED-67CF-1FE91A4C05E1}"/>
              </a:ext>
            </a:extLst>
          </p:cNvPr>
          <p:cNvSpPr txBox="1">
            <a:spLocks/>
          </p:cNvSpPr>
          <p:nvPr/>
        </p:nvSpPr>
        <p:spPr>
          <a:xfrm>
            <a:off x="971044" y="2716255"/>
            <a:ext cx="2414026" cy="389641"/>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Scan to download</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5EEFE7DF-A7E7-565B-B824-D4EA03DA665F}"/>
              </a:ext>
            </a:extLst>
          </p:cNvPr>
          <p:cNvPicPr>
            <a:picLocks noChangeAspect="1"/>
          </p:cNvPicPr>
          <p:nvPr/>
        </p:nvPicPr>
        <p:blipFill>
          <a:blip r:embed="rId4"/>
          <a:srcRect/>
          <a:stretch/>
        </p:blipFill>
        <p:spPr>
          <a:xfrm>
            <a:off x="785948" y="3041473"/>
            <a:ext cx="2904139" cy="2904139"/>
          </a:xfrm>
          <a:prstGeom prst="rect">
            <a:avLst/>
          </a:prstGeom>
        </p:spPr>
      </p:pic>
      <p:pic>
        <p:nvPicPr>
          <p:cNvPr id="2" name="Picture 1">
            <a:extLst>
              <a:ext uri="{FF2B5EF4-FFF2-40B4-BE49-F238E27FC236}">
                <a16:creationId xmlns:a16="http://schemas.microsoft.com/office/drawing/2014/main" id="{F82308B2-8697-3905-194C-D78C2EB4F91D}"/>
              </a:ext>
            </a:extLst>
          </p:cNvPr>
          <p:cNvPicPr>
            <a:picLocks noChangeAspect="1"/>
          </p:cNvPicPr>
          <p:nvPr/>
        </p:nvPicPr>
        <p:blipFill>
          <a:blip r:embed="rId5"/>
          <a:srcRect l="-3073" t="-1344" r="-3542" b="24486"/>
          <a:stretch/>
        </p:blipFill>
        <p:spPr>
          <a:xfrm>
            <a:off x="5996365" y="751310"/>
            <a:ext cx="5224592" cy="5329960"/>
          </a:xfrm>
          <a:prstGeom prst="rect">
            <a:avLst/>
          </a:prstGeom>
        </p:spPr>
      </p:pic>
      <p:sp>
        <p:nvSpPr>
          <p:cNvPr id="3" name="Text Placeholder 1">
            <a:extLst>
              <a:ext uri="{FF2B5EF4-FFF2-40B4-BE49-F238E27FC236}">
                <a16:creationId xmlns:a16="http://schemas.microsoft.com/office/drawing/2014/main" id="{C7FF3854-9E46-D4EF-56D6-09073F99C52D}"/>
              </a:ext>
            </a:extLst>
          </p:cNvPr>
          <p:cNvSpPr txBox="1">
            <a:spLocks/>
          </p:cNvSpPr>
          <p:nvPr/>
        </p:nvSpPr>
        <p:spPr>
          <a:xfrm>
            <a:off x="947738" y="1143323"/>
            <a:ext cx="4268839" cy="449803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Alternatives to ED</a:t>
            </a:r>
          </a:p>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 MRAC         - VECS</a:t>
            </a:r>
          </a:p>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 PICS            - </a:t>
            </a:r>
            <a:r>
              <a:rPr kumimoji="0" lang="en-AU" sz="2800" b="1" i="0" u="none" strike="noStrike" kern="0" cap="none" spc="0" normalizeH="0" baseline="0" noProof="0" dirty="0" err="1">
                <a:ln>
                  <a:noFill/>
                </a:ln>
                <a:solidFill>
                  <a:srgbClr val="303D54"/>
                </a:solidFill>
                <a:effectLst/>
                <a:uLnTx/>
                <a:uFillTx/>
                <a:latin typeface="Arial"/>
                <a:ea typeface="+mn-ea"/>
                <a:cs typeface="+mn-cs"/>
              </a:rPr>
              <a:t>HiTH</a:t>
            </a:r>
            <a:endParaRPr kumimoji="0" lang="en-AU" sz="2800" b="1" i="0" u="none" strike="noStrike" kern="0" cap="none" spc="0" normalizeH="0" baseline="0" noProof="0" dirty="0">
              <a:ln>
                <a:noFill/>
              </a:ln>
              <a:solidFill>
                <a:srgbClr val="303D54"/>
              </a:solidFill>
              <a:effectLst/>
              <a:uLnTx/>
              <a:uFillTx/>
              <a:latin typeface="Arial"/>
              <a:ea typeface="+mn-ea"/>
              <a:cs typeface="+mn-cs"/>
            </a:endParaRPr>
          </a:p>
        </p:txBody>
      </p:sp>
    </p:spTree>
    <p:extLst>
      <p:ext uri="{BB962C8B-B14F-4D97-AF65-F5344CB8AC3E}">
        <p14:creationId xmlns:p14="http://schemas.microsoft.com/office/powerpoint/2010/main" val="2007467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09B6A-2010-D7D6-0A81-3A7DAC6692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D7CED69-8954-5204-E66A-A640E5DEAA8E}"/>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A931D185-5DDC-B5A3-3D75-744835FFEF20}"/>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C0EA2557-F61A-2E08-2AA8-4F45EE98268A}"/>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63D48990-E80C-B10F-D78A-AA02F9B6C7C2}"/>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D4E29B78-4574-272C-8212-7586B5F6E3D4}"/>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99995978-FDD2-4EDC-FCB1-E9B59816C1FA}"/>
              </a:ext>
            </a:extLst>
          </p:cNvPr>
          <p:cNvSpPr txBox="1">
            <a:spLocks/>
          </p:cNvSpPr>
          <p:nvPr/>
        </p:nvSpPr>
        <p:spPr>
          <a:xfrm>
            <a:off x="947738" y="1143322"/>
            <a:ext cx="3879756" cy="2178101"/>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Antenatal </a:t>
            </a:r>
          </a:p>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0" i="0" u="none" strike="noStrike" kern="0" cap="none" spc="0" normalizeH="0" baseline="0" noProof="0" dirty="0">
                <a:ln>
                  <a:noFill/>
                </a:ln>
                <a:solidFill>
                  <a:srgbClr val="303D54"/>
                </a:solidFill>
                <a:effectLst/>
                <a:uLnTx/>
                <a:uFillTx/>
                <a:latin typeface="Arial"/>
                <a:ea typeface="+mn-ea"/>
                <a:cs typeface="+mn-cs"/>
              </a:rPr>
              <a:t>Maternity and Maternity Shared Care </a:t>
            </a:r>
          </a:p>
        </p:txBody>
      </p:sp>
      <p:pic>
        <p:nvPicPr>
          <p:cNvPr id="2" name="Picture 1">
            <a:extLst>
              <a:ext uri="{FF2B5EF4-FFF2-40B4-BE49-F238E27FC236}">
                <a16:creationId xmlns:a16="http://schemas.microsoft.com/office/drawing/2014/main" id="{44A16E04-CB06-61D7-E485-CB1EFD694897}"/>
              </a:ext>
            </a:extLst>
          </p:cNvPr>
          <p:cNvPicPr>
            <a:picLocks noChangeAspect="1"/>
          </p:cNvPicPr>
          <p:nvPr/>
        </p:nvPicPr>
        <p:blipFill>
          <a:blip r:embed="rId4"/>
          <a:srcRect l="4487" t="53726" r="66094" b="25485"/>
          <a:stretch/>
        </p:blipFill>
        <p:spPr>
          <a:xfrm>
            <a:off x="5414143" y="1160463"/>
            <a:ext cx="4770159" cy="4770159"/>
          </a:xfrm>
          <a:prstGeom prst="rect">
            <a:avLst/>
          </a:prstGeom>
        </p:spPr>
      </p:pic>
    </p:spTree>
    <p:extLst>
      <p:ext uri="{BB962C8B-B14F-4D97-AF65-F5344CB8AC3E}">
        <p14:creationId xmlns:p14="http://schemas.microsoft.com/office/powerpoint/2010/main" val="2712548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7467F-2354-B8D2-1D96-C198E3E4E7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0B95784-7EDF-0EE6-1C5E-516D5927E7A7}"/>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4829CCC8-69FE-9625-F25E-973E0E3A171A}"/>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6E826CDF-8A95-36FD-F29B-A96E5EF3806B}"/>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94E9615-A070-73F7-D50B-64F08660C669}"/>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D3711F2E-8850-8F96-43C3-CA72F9D37A95}"/>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3" name="Text Placeholder 1">
            <a:extLst>
              <a:ext uri="{FF2B5EF4-FFF2-40B4-BE49-F238E27FC236}">
                <a16:creationId xmlns:a16="http://schemas.microsoft.com/office/drawing/2014/main" id="{670A2AB2-B26D-51A5-5A44-D3F24138C0BC}"/>
              </a:ext>
            </a:extLst>
          </p:cNvPr>
          <p:cNvSpPr txBox="1">
            <a:spLocks/>
          </p:cNvSpPr>
          <p:nvPr/>
        </p:nvSpPr>
        <p:spPr>
          <a:xfrm>
            <a:off x="971044" y="2716255"/>
            <a:ext cx="2414026" cy="389641"/>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Scan to download</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pic>
        <p:nvPicPr>
          <p:cNvPr id="4" name="Picture 3">
            <a:extLst>
              <a:ext uri="{FF2B5EF4-FFF2-40B4-BE49-F238E27FC236}">
                <a16:creationId xmlns:a16="http://schemas.microsoft.com/office/drawing/2014/main" id="{916D52F5-1D62-5B0D-5479-14010A7AA2D6}"/>
              </a:ext>
            </a:extLst>
          </p:cNvPr>
          <p:cNvPicPr>
            <a:picLocks noChangeAspect="1"/>
          </p:cNvPicPr>
          <p:nvPr/>
        </p:nvPicPr>
        <p:blipFill>
          <a:blip r:embed="rId4"/>
          <a:srcRect/>
          <a:stretch/>
        </p:blipFill>
        <p:spPr>
          <a:xfrm>
            <a:off x="785948" y="3041473"/>
            <a:ext cx="2904139" cy="2904139"/>
          </a:xfrm>
          <a:prstGeom prst="rect">
            <a:avLst/>
          </a:prstGeom>
        </p:spPr>
      </p:pic>
      <p:sp>
        <p:nvSpPr>
          <p:cNvPr id="8" name="Text Placeholder 1">
            <a:extLst>
              <a:ext uri="{FF2B5EF4-FFF2-40B4-BE49-F238E27FC236}">
                <a16:creationId xmlns:a16="http://schemas.microsoft.com/office/drawing/2014/main" id="{6F3BA790-A700-B9E9-17F7-C06661BBA3F2}"/>
              </a:ext>
            </a:extLst>
          </p:cNvPr>
          <p:cNvSpPr txBox="1">
            <a:spLocks/>
          </p:cNvSpPr>
          <p:nvPr/>
        </p:nvSpPr>
        <p:spPr>
          <a:xfrm>
            <a:off x="947738" y="1143323"/>
            <a:ext cx="4268839" cy="1135182"/>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GP Checklist: Child Development</a:t>
            </a:r>
          </a:p>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endParaRPr kumimoji="0" lang="en-AU" sz="2800" b="1" i="0" u="none" strike="noStrike" kern="0" cap="none" spc="0" normalizeH="0" baseline="0" noProof="0" dirty="0">
              <a:ln>
                <a:noFill/>
              </a:ln>
              <a:solidFill>
                <a:srgbClr val="303D54"/>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BC618668-E2F9-D344-4359-2F4BC9BC7CE3}"/>
              </a:ext>
            </a:extLst>
          </p:cNvPr>
          <p:cNvPicPr>
            <a:picLocks noChangeAspect="1"/>
          </p:cNvPicPr>
          <p:nvPr/>
        </p:nvPicPr>
        <p:blipFill>
          <a:blip r:embed="rId5"/>
          <a:srcRect/>
          <a:stretch/>
        </p:blipFill>
        <p:spPr>
          <a:xfrm>
            <a:off x="6093868" y="794480"/>
            <a:ext cx="3887561" cy="5501388"/>
          </a:xfrm>
          <a:prstGeom prst="rect">
            <a:avLst/>
          </a:prstGeom>
          <a:effectLst>
            <a:outerShdw blurRad="348355" dist="38100" dir="2700000" algn="tl" rotWithShape="0">
              <a:prstClr val="black">
                <a:alpha val="13010"/>
              </a:prstClr>
            </a:outerShdw>
          </a:effectLst>
        </p:spPr>
      </p:pic>
    </p:spTree>
    <p:extLst>
      <p:ext uri="{BB962C8B-B14F-4D97-AF65-F5344CB8AC3E}">
        <p14:creationId xmlns:p14="http://schemas.microsoft.com/office/powerpoint/2010/main" val="1307015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D130-DFCF-801B-3F29-DC7D721C523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2D7CF2-98D6-FAC2-A3F5-16A8088F6BD8}"/>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2F70875A-0692-D405-ECCC-46FC58AFBC9B}"/>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5D144A88-6BE1-32C5-F583-B120D15A335F}"/>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FC5941F-757E-05EA-302A-DEFC8A403FD8}"/>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0EF22E07-71EA-53AF-166A-4C4252ABAAE8}"/>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3" name="Text Placeholder 1">
            <a:extLst>
              <a:ext uri="{FF2B5EF4-FFF2-40B4-BE49-F238E27FC236}">
                <a16:creationId xmlns:a16="http://schemas.microsoft.com/office/drawing/2014/main" id="{836A81EB-F4D9-ACBC-B018-0BBFCD09156F}"/>
              </a:ext>
            </a:extLst>
          </p:cNvPr>
          <p:cNvSpPr txBox="1">
            <a:spLocks/>
          </p:cNvSpPr>
          <p:nvPr/>
        </p:nvSpPr>
        <p:spPr>
          <a:xfrm>
            <a:off x="971044" y="2716255"/>
            <a:ext cx="2414026" cy="389641"/>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Scan to download</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pic>
        <p:nvPicPr>
          <p:cNvPr id="4" name="Picture 3">
            <a:extLst>
              <a:ext uri="{FF2B5EF4-FFF2-40B4-BE49-F238E27FC236}">
                <a16:creationId xmlns:a16="http://schemas.microsoft.com/office/drawing/2014/main" id="{2F584447-16D0-4197-7428-977E550882F5}"/>
              </a:ext>
            </a:extLst>
          </p:cNvPr>
          <p:cNvPicPr>
            <a:picLocks noChangeAspect="1"/>
          </p:cNvPicPr>
          <p:nvPr/>
        </p:nvPicPr>
        <p:blipFill>
          <a:blip r:embed="rId4"/>
          <a:srcRect/>
          <a:stretch/>
        </p:blipFill>
        <p:spPr>
          <a:xfrm>
            <a:off x="785948" y="3041473"/>
            <a:ext cx="2904139" cy="2904139"/>
          </a:xfrm>
          <a:prstGeom prst="rect">
            <a:avLst/>
          </a:prstGeom>
        </p:spPr>
      </p:pic>
      <p:sp>
        <p:nvSpPr>
          <p:cNvPr id="8" name="Text Placeholder 1">
            <a:extLst>
              <a:ext uri="{FF2B5EF4-FFF2-40B4-BE49-F238E27FC236}">
                <a16:creationId xmlns:a16="http://schemas.microsoft.com/office/drawing/2014/main" id="{D2BD0A9D-7079-DE9B-D5B7-1C7CD8620420}"/>
              </a:ext>
            </a:extLst>
          </p:cNvPr>
          <p:cNvSpPr txBox="1">
            <a:spLocks/>
          </p:cNvSpPr>
          <p:nvPr/>
        </p:nvSpPr>
        <p:spPr>
          <a:xfrm>
            <a:off x="947738" y="1143323"/>
            <a:ext cx="4268839" cy="1437274"/>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West Moreton GP Contacts for Mental Health Services</a:t>
            </a:r>
          </a:p>
          <a:p>
            <a:pPr marL="0" marR="0" lvl="0" indent="0" algn="l" defTabSz="914400" rtl="0" eaLnBrk="0" fontAlgn="base" latinLnBrk="0" hangingPunct="0">
              <a:lnSpc>
                <a:spcPct val="100000"/>
              </a:lnSpc>
              <a:spcBef>
                <a:spcPct val="20000"/>
              </a:spcBef>
              <a:spcAft>
                <a:spcPct val="0"/>
              </a:spcAft>
              <a:buClr>
                <a:srgbClr val="BACE32"/>
              </a:buClr>
              <a:buSzTx/>
              <a:buFont typeface="Arial" panose="020B0604020202020204" pitchFamily="34" charset="0"/>
              <a:buNone/>
              <a:tabLst/>
              <a:defRPr/>
            </a:pPr>
            <a:endParaRPr kumimoji="0" lang="en-AU" sz="2800" b="1" i="0" u="none" strike="noStrike" kern="0" cap="none" spc="0" normalizeH="0" baseline="0" noProof="0" dirty="0">
              <a:ln>
                <a:noFill/>
              </a:ln>
              <a:solidFill>
                <a:srgbClr val="303D54"/>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AAE87F55-858F-C04E-416F-C7C65EF822AA}"/>
              </a:ext>
            </a:extLst>
          </p:cNvPr>
          <p:cNvPicPr>
            <a:picLocks noChangeAspect="1"/>
          </p:cNvPicPr>
          <p:nvPr/>
        </p:nvPicPr>
        <p:blipFill>
          <a:blip r:embed="rId5"/>
          <a:srcRect/>
          <a:stretch/>
        </p:blipFill>
        <p:spPr>
          <a:xfrm>
            <a:off x="6093868" y="797746"/>
            <a:ext cx="3887561" cy="5494855"/>
          </a:xfrm>
          <a:prstGeom prst="rect">
            <a:avLst/>
          </a:prstGeom>
          <a:effectLst>
            <a:outerShdw blurRad="348355" dist="38100" dir="2700000" algn="tl" rotWithShape="0">
              <a:prstClr val="black">
                <a:alpha val="13010"/>
              </a:prstClr>
            </a:outerShdw>
          </a:effectLst>
        </p:spPr>
      </p:pic>
    </p:spTree>
    <p:extLst>
      <p:ext uri="{BB962C8B-B14F-4D97-AF65-F5344CB8AC3E}">
        <p14:creationId xmlns:p14="http://schemas.microsoft.com/office/powerpoint/2010/main" val="185964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92E8-8895-07B6-0CE9-3B68374BBC9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8E5222-03A9-75A3-F2BA-CD61C773955D}"/>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4354" y="1"/>
            <a:ext cx="9144000" cy="492124"/>
          </a:xfrm>
          <a:prstGeom prst="rect">
            <a:avLst/>
          </a:prstGeom>
        </p:spPr>
      </p:pic>
      <p:pic>
        <p:nvPicPr>
          <p:cNvPr id="6" name="Picture 5">
            <a:extLst>
              <a:ext uri="{FF2B5EF4-FFF2-40B4-BE49-F238E27FC236}">
                <a16:creationId xmlns:a16="http://schemas.microsoft.com/office/drawing/2014/main" id="{7A626259-6581-5FD6-71AC-DF8A19477E8F}"/>
              </a:ext>
            </a:extLst>
          </p:cNvPr>
          <p:cNvPicPr>
            <a:picLocks noChangeAspect="1"/>
          </p:cNvPicPr>
          <p:nvPr/>
        </p:nvPicPr>
        <p:blipFill rotWithShape="1">
          <a:blip r:embed="rId3">
            <a:extLst>
              <a:ext uri="{28A0092B-C50C-407E-A947-70E740481C1C}">
                <a14:useLocalDpi xmlns:a14="http://schemas.microsoft.com/office/drawing/2010/main" val="0"/>
              </a:ext>
            </a:extLst>
          </a:blip>
          <a:srcRect b="92824"/>
          <a:stretch/>
        </p:blipFill>
        <p:spPr>
          <a:xfrm>
            <a:off x="3048000" y="1"/>
            <a:ext cx="9144000" cy="492124"/>
          </a:xfrm>
          <a:prstGeom prst="rect">
            <a:avLst/>
          </a:prstGeom>
        </p:spPr>
      </p:pic>
      <p:sp>
        <p:nvSpPr>
          <p:cNvPr id="9" name="Rectangle 8">
            <a:extLst>
              <a:ext uri="{FF2B5EF4-FFF2-40B4-BE49-F238E27FC236}">
                <a16:creationId xmlns:a16="http://schemas.microsoft.com/office/drawing/2014/main" id="{54EBF938-20D7-8E99-6895-5EC68B435B69}"/>
              </a:ext>
            </a:extLst>
          </p:cNvPr>
          <p:cNvSpPr/>
          <p:nvPr/>
        </p:nvSpPr>
        <p:spPr>
          <a:xfrm>
            <a:off x="0" y="5930622"/>
            <a:ext cx="12192000" cy="947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85D3636-3509-E10A-6BE5-EF6220A27263}"/>
              </a:ext>
            </a:extLst>
          </p:cNvPr>
          <p:cNvPicPr>
            <a:picLocks noChangeAspect="1"/>
          </p:cNvPicPr>
          <p:nvPr/>
        </p:nvPicPr>
        <p:blipFill rotWithShape="1">
          <a:blip r:embed="rId3">
            <a:extLst>
              <a:ext uri="{28A0092B-C50C-407E-A947-70E740481C1C}">
                <a14:useLocalDpi xmlns:a14="http://schemas.microsoft.com/office/drawing/2010/main" val="0"/>
              </a:ext>
            </a:extLst>
          </a:blip>
          <a:srcRect t="88791" r="66095"/>
          <a:stretch/>
        </p:blipFill>
        <p:spPr>
          <a:xfrm>
            <a:off x="686441" y="6081270"/>
            <a:ext cx="3100251" cy="768748"/>
          </a:xfrm>
          <a:prstGeom prst="rect">
            <a:avLst/>
          </a:prstGeom>
        </p:spPr>
      </p:pic>
      <p:pic>
        <p:nvPicPr>
          <p:cNvPr id="10" name="Picture 9">
            <a:extLst>
              <a:ext uri="{FF2B5EF4-FFF2-40B4-BE49-F238E27FC236}">
                <a16:creationId xmlns:a16="http://schemas.microsoft.com/office/drawing/2014/main" id="{626456F3-A98D-65F2-7F16-D15C4AFFD673}"/>
              </a:ext>
            </a:extLst>
          </p:cNvPr>
          <p:cNvPicPr>
            <a:picLocks noChangeAspect="1"/>
          </p:cNvPicPr>
          <p:nvPr/>
        </p:nvPicPr>
        <p:blipFill rotWithShape="1">
          <a:blip r:embed="rId3">
            <a:extLst>
              <a:ext uri="{28A0092B-C50C-407E-A947-70E740481C1C}">
                <a14:useLocalDpi xmlns:a14="http://schemas.microsoft.com/office/drawing/2010/main" val="0"/>
              </a:ext>
            </a:extLst>
          </a:blip>
          <a:srcRect l="88381" t="87334" r="972"/>
          <a:stretch/>
        </p:blipFill>
        <p:spPr>
          <a:xfrm>
            <a:off x="10456560" y="5981350"/>
            <a:ext cx="973563" cy="868668"/>
          </a:xfrm>
          <a:prstGeom prst="rect">
            <a:avLst/>
          </a:prstGeom>
        </p:spPr>
      </p:pic>
      <p:sp>
        <p:nvSpPr>
          <p:cNvPr id="18" name="Text Placeholder 1">
            <a:extLst>
              <a:ext uri="{FF2B5EF4-FFF2-40B4-BE49-F238E27FC236}">
                <a16:creationId xmlns:a16="http://schemas.microsoft.com/office/drawing/2014/main" id="{3D30DC0B-08E1-97A0-1506-FC9568676DEC}"/>
              </a:ext>
            </a:extLst>
          </p:cNvPr>
          <p:cNvSpPr txBox="1">
            <a:spLocks/>
          </p:cNvSpPr>
          <p:nvPr/>
        </p:nvSpPr>
        <p:spPr>
          <a:xfrm>
            <a:off x="947740" y="1817880"/>
            <a:ext cx="4658582" cy="4328088"/>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Eating Disorder Speciality services </a:t>
            </a:r>
            <a:r>
              <a:rPr kumimoji="0" lang="en-AU" sz="2000" b="1" i="0" u="none" strike="noStrike" kern="1200" cap="none" spc="0" normalizeH="0" baseline="0" noProof="0" dirty="0">
                <a:ln>
                  <a:noFill/>
                </a:ln>
                <a:solidFill>
                  <a:srgbClr val="FF0000"/>
                </a:solidFill>
                <a:effectLst/>
                <a:uLnTx/>
                <a:uFillTx/>
                <a:latin typeface="Aptos" panose="02110004020202020204"/>
                <a:ea typeface="+mn-ea"/>
                <a:cs typeface="+mn-cs"/>
              </a:rPr>
              <a:t>SMO </a:t>
            </a:r>
            <a:r>
              <a:rPr kumimoji="0" lang="en-AU" sz="2400" b="0" i="0" u="none" strike="noStrike" kern="1200" cap="none" spc="0" normalizeH="0" baseline="0" noProof="0" dirty="0">
                <a:ln>
                  <a:noFill/>
                </a:ln>
                <a:solidFill>
                  <a:srgbClr val="FF0000"/>
                </a:solidFill>
                <a:effectLst/>
                <a:uLnTx/>
                <a:uFillTx/>
                <a:latin typeface="Aptos" panose="02110004020202020204"/>
                <a:ea typeface="+mn-ea"/>
                <a:cs typeface="+mn-cs"/>
              </a:rPr>
              <a:t>3813 6258</a:t>
            </a:r>
            <a:endParaRPr kumimoji="0" lang="en-AU" sz="20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342900" marR="0" lvl="0" indent="-342900" algn="l" defTabSz="914400" rtl="0" eaLnBrk="0" fontAlgn="base" latinLnBrk="0" hangingPunct="0">
              <a:lnSpc>
                <a:spcPct val="100000"/>
              </a:lnSpc>
              <a:spcBef>
                <a:spcPct val="20000"/>
              </a:spcBef>
              <a:spcAft>
                <a:spcPts val="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WMH Request for Advice </a:t>
            </a:r>
            <a:b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 ONLY via Smart Referrals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Older persons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Respiratory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Endocrinology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Paediatrics as of 4 August 2025</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Cardiology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Rheumatology</a:t>
            </a:r>
            <a:endPar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CD5DBC46-6BEA-6795-BC4E-1BC19DF7C072}"/>
              </a:ext>
            </a:extLst>
          </p:cNvPr>
          <p:cNvSpPr txBox="1"/>
          <p:nvPr/>
        </p:nvSpPr>
        <p:spPr>
          <a:xfrm>
            <a:off x="947737" y="1160582"/>
            <a:ext cx="68021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AU" sz="2800" b="1" i="0" u="none" strike="noStrike" kern="0" cap="none" spc="0" normalizeH="0" baseline="0" noProof="0" dirty="0">
                <a:ln>
                  <a:noFill/>
                </a:ln>
                <a:solidFill>
                  <a:srgbClr val="303D54"/>
                </a:solidFill>
                <a:effectLst/>
                <a:uLnTx/>
                <a:uFillTx/>
                <a:latin typeface="Arial"/>
                <a:ea typeface="+mn-ea"/>
                <a:cs typeface="+mn-cs"/>
              </a:rPr>
              <a:t>New services for West Moreton GP’s</a:t>
            </a:r>
          </a:p>
        </p:txBody>
      </p:sp>
      <p:sp>
        <p:nvSpPr>
          <p:cNvPr id="8" name="Text Placeholder 1">
            <a:extLst>
              <a:ext uri="{FF2B5EF4-FFF2-40B4-BE49-F238E27FC236}">
                <a16:creationId xmlns:a16="http://schemas.microsoft.com/office/drawing/2014/main" id="{F7CE6A4D-CE1D-B73A-4195-C0D3E88B06E0}"/>
              </a:ext>
            </a:extLst>
          </p:cNvPr>
          <p:cNvSpPr txBox="1">
            <a:spLocks/>
          </p:cNvSpPr>
          <p:nvPr/>
        </p:nvSpPr>
        <p:spPr>
          <a:xfrm>
            <a:off x="6239267" y="1817879"/>
            <a:ext cx="4928405" cy="3879539"/>
          </a:xfrm>
          <a:prstGeom prst="rect">
            <a:avLst/>
          </a:prstGeom>
        </p:spPr>
        <p:txBody>
          <a:bodyPr/>
          <a:lstStyle>
            <a:lvl1pPr marL="342900" indent="-342900" algn="l" rtl="0" eaLnBrk="0" fontAlgn="base" hangingPunct="0">
              <a:spcBef>
                <a:spcPct val="20000"/>
              </a:spcBef>
              <a:spcAft>
                <a:spcPts val="600"/>
              </a:spcAft>
              <a:buClr>
                <a:srgbClr val="BACE32"/>
              </a:buClr>
              <a:buFont typeface="Arial" panose="020B0604020202020204" pitchFamily="34" charset="0"/>
              <a:buChar char="•"/>
              <a:defRPr sz="1600">
                <a:solidFill>
                  <a:srgbClr val="303D54"/>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Post Operative Discharge Support Service PODSS </a:t>
            </a:r>
          </a:p>
          <a:p>
            <a:pPr marL="742950" marR="0" lvl="1" indent="-285750" algn="l" defTabSz="914400" rtl="0" eaLnBrk="0" fontAlgn="base" latinLnBrk="0" hangingPunct="0">
              <a:lnSpc>
                <a:spcPct val="11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Phone </a:t>
            </a:r>
            <a:r>
              <a:rPr kumimoji="0" lang="en-AU" sz="2000" b="0" i="0" u="none" strike="noStrike" kern="1200" cap="none" spc="0" normalizeH="0" baseline="0" noProof="0" dirty="0">
                <a:ln>
                  <a:noFill/>
                </a:ln>
                <a:solidFill>
                  <a:srgbClr val="303D54"/>
                </a:solidFill>
                <a:effectLst/>
                <a:uLnTx/>
                <a:uFillTx/>
                <a:latin typeface="Aptos" panose="02110004020202020204"/>
                <a:ea typeface="+mn-ea"/>
                <a:cs typeface="+mn-cs"/>
              </a:rPr>
              <a:t>0439‑032‑970</a:t>
            </a:r>
          </a:p>
          <a:p>
            <a:pPr marL="342900" marR="0" lvl="0" indent="-342900" algn="l" defTabSz="914400" rtl="0" eaLnBrk="0" fontAlgn="base" latinLnBrk="0" hangingPunct="0">
              <a:lnSpc>
                <a:spcPct val="110000"/>
              </a:lnSpc>
              <a:spcBef>
                <a:spcPct val="20000"/>
              </a:spcBef>
              <a:spcAft>
                <a:spcPts val="600"/>
              </a:spcAft>
              <a:buClr>
                <a:srgbClr val="BACE32"/>
              </a:buClr>
              <a:buSzTx/>
              <a:buFont typeface="Arial" panose="020B0604020202020204" pitchFamily="34" charset="0"/>
              <a:buChar char="•"/>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Infusions Service Update</a:t>
            </a:r>
          </a:p>
          <a:p>
            <a:pPr marL="742950" marR="0" lvl="1" indent="-285750" algn="l" defTabSz="914400" rtl="0" eaLnBrk="0" fontAlgn="base" latinLnBrk="0" hangingPunct="0">
              <a:lnSpc>
                <a:spcPct val="110000"/>
              </a:lnSpc>
              <a:spcBef>
                <a:spcPct val="20000"/>
              </a:spcBef>
              <a:spcAft>
                <a:spcPct val="0"/>
              </a:spcAft>
              <a:buClrTx/>
              <a:buSzTx/>
              <a:buFontTx/>
              <a:buChar char="-"/>
              <a:tabLst/>
              <a:defRPr/>
            </a:pPr>
            <a:r>
              <a:rPr kumimoji="0" lang="en-AU" sz="1800" b="1" i="0" u="none" strike="noStrike" kern="1200" cap="none" spc="0" normalizeH="0" baseline="0" noProof="0" dirty="0">
                <a:ln>
                  <a:noFill/>
                </a:ln>
                <a:solidFill>
                  <a:srgbClr val="FF0000"/>
                </a:solidFill>
                <a:effectLst/>
                <a:uLnTx/>
                <a:uFillTx/>
                <a:latin typeface="Aptos" panose="02110004020202020204"/>
                <a:ea typeface="+mn-ea"/>
                <a:cs typeface="+mn-cs"/>
              </a:rPr>
              <a:t>RMO  07 3413 5866</a:t>
            </a:r>
          </a:p>
          <a:p>
            <a:pPr marL="742950" marR="0" lvl="1" indent="-285750" algn="l" defTabSz="914400" rtl="0" eaLnBrk="0" fontAlgn="base" latinLnBrk="0" hangingPunct="0">
              <a:lnSpc>
                <a:spcPct val="11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Clinic Ph: 3413 7298</a:t>
            </a:r>
          </a:p>
          <a:p>
            <a:pPr marL="457200" marR="0" lvl="1" indent="0" algn="l" defTabSz="914400" rtl="0" eaLnBrk="0" fontAlgn="base" latinLnBrk="0" hangingPunct="0">
              <a:lnSpc>
                <a:spcPct val="110000"/>
              </a:lnSpc>
              <a:spcBef>
                <a:spcPct val="20000"/>
              </a:spcBef>
              <a:spcAft>
                <a:spcPts val="600"/>
              </a:spcAft>
              <a:buClrTx/>
              <a:buSzTx/>
              <a:buFontTx/>
              <a:buNone/>
              <a:tabLst/>
              <a:defRPr/>
            </a:pPr>
            <a:r>
              <a:rPr kumimoji="0" lang="en-AU" sz="2000" b="1" i="0" u="none" strike="noStrike" kern="1200" cap="none" spc="0" normalizeH="0" baseline="0" noProof="0" dirty="0">
                <a:ln>
                  <a:noFill/>
                </a:ln>
                <a:solidFill>
                  <a:srgbClr val="303D54"/>
                </a:solidFill>
                <a:effectLst/>
                <a:uLnTx/>
                <a:uFillTx/>
                <a:latin typeface="Aptos" panose="02110004020202020204"/>
                <a:ea typeface="+mn-ea"/>
                <a:cs typeface="+mn-cs"/>
              </a:rPr>
              <a:t>2 options:</a:t>
            </a:r>
          </a:p>
          <a:p>
            <a:pPr marL="1143000" marR="0" lvl="2" indent="-228600" algn="l" defTabSz="914400" rtl="0" eaLnBrk="0" fontAlgn="base" latinLnBrk="0" hangingPunct="0">
              <a:lnSpc>
                <a:spcPct val="11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Fax 38101762         </a:t>
            </a:r>
          </a:p>
          <a:p>
            <a:pPr marL="1143000" marR="0" lvl="2" indent="-228600" algn="l" defTabSz="914400" rtl="0" eaLnBrk="0" fontAlgn="base" latinLnBrk="0" hangingPunct="0">
              <a:lnSpc>
                <a:spcPct val="110000"/>
              </a:lnSpc>
              <a:spcBef>
                <a:spcPct val="20000"/>
              </a:spcBef>
              <a:spcAft>
                <a:spcPct val="0"/>
              </a:spcAft>
              <a:buClrTx/>
              <a:buSzTx/>
              <a:buFontTx/>
              <a:buChar char="•"/>
              <a:tabLst/>
              <a:defRPr/>
            </a:pP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Smart Referrals to Day </a:t>
            </a:r>
            <a:b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br>
            <a:r>
              <a:rPr kumimoji="0" lang="en-AU" sz="1800" b="0" i="0" u="none" strike="noStrike" kern="1200" cap="none" spc="0" normalizeH="0" baseline="0" noProof="0" dirty="0">
                <a:ln>
                  <a:noFill/>
                </a:ln>
                <a:solidFill>
                  <a:srgbClr val="303D54"/>
                </a:solidFill>
                <a:effectLst/>
                <a:uLnTx/>
                <a:uFillTx/>
                <a:latin typeface="Aptos" panose="02110004020202020204"/>
                <a:ea typeface="+mn-ea"/>
                <a:cs typeface="+mn-cs"/>
              </a:rPr>
              <a:t>Infusion Service</a:t>
            </a:r>
          </a:p>
          <a:p>
            <a:pPr marL="285750" marR="0" lvl="0" indent="-285750" algn="l" defTabSz="914400" rtl="0" eaLnBrk="0" fontAlgn="base" latinLnBrk="0" hangingPunct="0">
              <a:lnSpc>
                <a:spcPct val="100000"/>
              </a:lnSpc>
              <a:spcBef>
                <a:spcPct val="20000"/>
              </a:spcBef>
              <a:spcAft>
                <a:spcPts val="600"/>
              </a:spcAft>
              <a:buClr>
                <a:srgbClr val="BACE32"/>
              </a:buClr>
              <a:buSzTx/>
              <a:buFont typeface="Arial" panose="020B0604020202020204" pitchFamily="34" charset="0"/>
              <a:buChar char="•"/>
              <a:tabLst/>
              <a:defRPr/>
            </a:pPr>
            <a:endParaRPr kumimoji="0" lang="en-AU" sz="1600" b="0" i="0" u="none" strike="noStrike" kern="0" cap="none" spc="0" normalizeH="0" baseline="0" noProof="0" dirty="0">
              <a:ln>
                <a:noFill/>
              </a:ln>
              <a:solidFill>
                <a:srgbClr val="303D54"/>
              </a:solidFill>
              <a:effectLst/>
              <a:uLnTx/>
              <a:uFillTx/>
              <a:latin typeface="Arial"/>
              <a:ea typeface="+mn-ea"/>
              <a:cs typeface="+mn-cs"/>
            </a:endParaRPr>
          </a:p>
        </p:txBody>
      </p:sp>
    </p:spTree>
    <p:extLst>
      <p:ext uri="{BB962C8B-B14F-4D97-AF65-F5344CB8AC3E}">
        <p14:creationId xmlns:p14="http://schemas.microsoft.com/office/powerpoint/2010/main" val="276487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8.8|2.1|1.7|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cf7a36-f8b5-4e77-a319-3a31141a92ea" xsi:nil="true"/>
    <lcf76f155ced4ddcb4097134ff3c332f xmlns="80e4cb83-a8b8-4474-9846-9def654b56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FFF997CD70EC4E8D57F42A9D1D9458" ma:contentTypeVersion="14" ma:contentTypeDescription="Create a new document." ma:contentTypeScope="" ma:versionID="be68b92c2594d1fdc601c6644606c405">
  <xsd:schema xmlns:xsd="http://www.w3.org/2001/XMLSchema" xmlns:xs="http://www.w3.org/2001/XMLSchema" xmlns:p="http://schemas.microsoft.com/office/2006/metadata/properties" xmlns:ns2="80e4cb83-a8b8-4474-9846-9def654b56d4" xmlns:ns3="aacf7a36-f8b5-4e77-a319-3a31141a92ea" targetNamespace="http://schemas.microsoft.com/office/2006/metadata/properties" ma:root="true" ma:fieldsID="384464cdc7e75677606814e2e2a8bb35" ns2:_="" ns3:_="">
    <xsd:import namespace="80e4cb83-a8b8-4474-9846-9def654b56d4"/>
    <xsd:import namespace="aacf7a36-f8b5-4e77-a319-3a31141a92e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4cb83-a8b8-4474-9846-9def654b5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99e12f-6be7-4a0b-a875-b5ef68f499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f7a36-f8b5-4e77-a319-3a31141a9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d5c6b9-7be5-45e3-b894-d65c27699658}" ma:internalName="TaxCatchAll" ma:showField="CatchAllData" ma:web="aacf7a36-f8b5-4e77-a319-3a31141a9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B51D2E-6309-4F9D-A491-9B4908B244A3}">
  <ds:schemaRefs>
    <ds:schemaRef ds:uri="http://purl.org/dc/terms/"/>
    <ds:schemaRef ds:uri="http://schemas.microsoft.com/office/2006/documentManagement/types"/>
    <ds:schemaRef ds:uri="http://www.w3.org/XML/1998/namespace"/>
    <ds:schemaRef ds:uri="http://schemas.microsoft.com/office/infopath/2007/PartnerControls"/>
    <ds:schemaRef ds:uri="80e4cb83-a8b8-4474-9846-9def654b56d4"/>
    <ds:schemaRef ds:uri="aacf7a36-f8b5-4e77-a319-3a31141a92ea"/>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77E35B4-1BDB-41C2-ABC2-2ADADED55BE5}">
  <ds:schemaRefs>
    <ds:schemaRef ds:uri="http://schemas.microsoft.com/sharepoint/v3/contenttype/forms"/>
  </ds:schemaRefs>
</ds:datastoreItem>
</file>

<file path=customXml/itemProps3.xml><?xml version="1.0" encoding="utf-8"?>
<ds:datastoreItem xmlns:ds="http://schemas.openxmlformats.org/officeDocument/2006/customXml" ds:itemID="{477629FD-7DD4-4D54-BDA8-3A00703036AE}">
  <ds:schemaRefs>
    <ds:schemaRef ds:uri="80e4cb83-a8b8-4474-9846-9def654b56d4"/>
    <ds:schemaRef ds:uri="aacf7a36-f8b5-4e77-a319-3a31141a92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12811</TotalTime>
  <Words>1289</Words>
  <Application>Microsoft Macintosh PowerPoint</Application>
  <PresentationFormat>Widescreen</PresentationFormat>
  <Paragraphs>195</Paragraphs>
  <Slides>25</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Aptos</vt:lpstr>
      <vt:lpstr>Aptos Display</vt:lpstr>
      <vt:lpstr>Arial</vt:lpstr>
      <vt:lpstr>Calibri</vt:lpstr>
      <vt:lpstr>Courier New</vt:lpstr>
      <vt:lpstr>Poppins</vt:lpstr>
      <vt:lpstr>Poppins SemiBold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Wheeler</dc:creator>
  <cp:lastModifiedBy>Tamara Williams</cp:lastModifiedBy>
  <cp:revision>29</cp:revision>
  <dcterms:created xsi:type="dcterms:W3CDTF">2024-04-16T00:29:15Z</dcterms:created>
  <dcterms:modified xsi:type="dcterms:W3CDTF">2025-08-06T05:26:33Z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0x010100E6FFF997CD70EC4E8D57F42A9D1D9458</vt:lpwstr>
  </property>
  <property fmtid="{D5CDD505-2E9C-101B-9397-08002B2CF9AE}" pid="3" name="MediaServiceImageTags">
    <vt:lpwstr/>
  </property>
</Properties>
</file>