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  <p:sldMasterId id="2147483650" r:id="rId3"/>
    <p:sldMasterId id="2147483691" r:id="rId4"/>
    <p:sldMasterId id="2147483703" r:id="rId5"/>
    <p:sldMasterId id="2147483708" r:id="rId6"/>
    <p:sldMasterId id="2147483714" r:id="rId7"/>
    <p:sldMasterId id="2147483717" r:id="rId8"/>
  </p:sldMasterIdLst>
  <p:notesMasterIdLst>
    <p:notesMasterId r:id="rId40"/>
  </p:notesMasterIdLst>
  <p:sldIdLst>
    <p:sldId id="261" r:id="rId9"/>
    <p:sldId id="263" r:id="rId10"/>
    <p:sldId id="264" r:id="rId11"/>
    <p:sldId id="282" r:id="rId12"/>
    <p:sldId id="283" r:id="rId13"/>
    <p:sldId id="284" r:id="rId14"/>
    <p:sldId id="377" r:id="rId15"/>
    <p:sldId id="378" r:id="rId16"/>
    <p:sldId id="429" r:id="rId17"/>
    <p:sldId id="430" r:id="rId18"/>
    <p:sldId id="380" r:id="rId19"/>
    <p:sldId id="265" r:id="rId20"/>
    <p:sldId id="266" r:id="rId21"/>
    <p:sldId id="267" r:id="rId22"/>
    <p:sldId id="442" r:id="rId23"/>
    <p:sldId id="443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436" r:id="rId32"/>
    <p:sldId id="277" r:id="rId33"/>
    <p:sldId id="278" r:id="rId34"/>
    <p:sldId id="279" r:id="rId35"/>
    <p:sldId id="280" r:id="rId36"/>
    <p:sldId id="446" r:id="rId37"/>
    <p:sldId id="445" r:id="rId38"/>
    <p:sldId id="444" r:id="rId39"/>
  </p:sldIdLst>
  <p:sldSz cx="12192000" cy="6858000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169" autoAdjust="0"/>
  </p:normalViewPr>
  <p:slideViewPr>
    <p:cSldViewPr>
      <p:cViewPr varScale="1">
        <p:scale>
          <a:sx n="102" d="100"/>
          <a:sy n="102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8E31-C32B-4E47-B4B7-3AC9B6E6E266}" type="datetimeFigureOut">
              <a:rPr lang="en-AU" smtClean="0"/>
              <a:t>3/02/2020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9B56-CCB9-4ED7-BFA4-7DB9588B7B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7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Fomites and surfaces can be cleaned with ordinary products. </a:t>
            </a:r>
            <a:r>
              <a:rPr lang="en-US" dirty="0" err="1"/>
              <a:t>nCoV</a:t>
            </a:r>
            <a:r>
              <a:rPr lang="en-US" dirty="0"/>
              <a:t> lasts 1 – 2 days on surfaces</a:t>
            </a:r>
          </a:p>
          <a:p>
            <a:r>
              <a:rPr lang="en-US" dirty="0"/>
              <a:t>We actually know a great deal about coronaviruses</a:t>
            </a:r>
          </a:p>
          <a:p>
            <a:r>
              <a:rPr lang="en-US" dirty="0"/>
              <a:t>Empiric</a:t>
            </a:r>
            <a:r>
              <a:rPr lang="en-US" baseline="0" dirty="0"/>
              <a:t> antibiotics are recommended for severe acute respiratory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person has another respiratory virus, </a:t>
            </a:r>
            <a:r>
              <a:rPr lang="en-US" dirty="0" err="1"/>
              <a:t>nCoV</a:t>
            </a:r>
            <a:r>
              <a:rPr lang="en-US" dirty="0"/>
              <a:t> is unlikely</a:t>
            </a:r>
          </a:p>
          <a:p>
            <a:r>
              <a:rPr lang="en-US" dirty="0"/>
              <a:t>Soon </a:t>
            </a:r>
            <a:r>
              <a:rPr lang="en-US" dirty="0" err="1"/>
              <a:t>nCoV</a:t>
            </a:r>
            <a:r>
              <a:rPr lang="en-US" dirty="0"/>
              <a:t> will be added to the normal respiratory virus panel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slow expansion because IP and serial interval longer than flu; initial control efforts will help</a:t>
            </a:r>
          </a:p>
          <a:p>
            <a:r>
              <a:rPr lang="en-US" dirty="0" err="1"/>
              <a:t>Emphasise</a:t>
            </a:r>
            <a:r>
              <a:rPr lang="en-US" dirty="0"/>
              <a:t> brief pre-symptomatic transmission is a common feature of respiratory viruses.</a:t>
            </a:r>
          </a:p>
          <a:p>
            <a:r>
              <a:rPr lang="en-US" dirty="0"/>
              <a:t>But</a:t>
            </a:r>
            <a:r>
              <a:rPr lang="en-US" baseline="0" dirty="0"/>
              <a:t> t</a:t>
            </a:r>
            <a:r>
              <a:rPr lang="en-US" dirty="0"/>
              <a:t>his as another reason why it will not be permanently contained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4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Basic Reproductive Ratio</a:t>
            </a:r>
            <a:r>
              <a:rPr lang="en-US" baseline="0" dirty="0"/>
              <a:t>s (‘rates’) depend on the setting AND the virus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DAF0C-D1DD-4382-984D-18919BB5843E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Depends on several factors, not just the virus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large number of milder cases are likely omitted from early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49C0B-9CA3-494F-8C4B-62D341FC89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15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Heroic containment measures can and will come to an end</a:t>
            </a:r>
          </a:p>
          <a:p>
            <a:r>
              <a:rPr lang="en-US" dirty="0"/>
              <a:t>Most of us will be exposed to this virus over coming months /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</a:t>
            </a:r>
            <a:r>
              <a:rPr lang="en-US" baseline="0" dirty="0"/>
              <a:t> models (of flu) show social distancing and hygiene likely to make more difference than an even an effective vaccine.</a:t>
            </a:r>
          </a:p>
          <a:p>
            <a:r>
              <a:rPr lang="en-US" baseline="0" dirty="0"/>
              <a:t>We need to do much better at Health Promotion of social distancing as the primary strategy</a:t>
            </a:r>
          </a:p>
          <a:p>
            <a:r>
              <a:rPr lang="en-US" baseline="0" dirty="0"/>
              <a:t>Many of the quarantine / travel restrictions are not sustainable beyond initial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1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mask is just a filter for coughed droplets; it also ‘flags’ the patient</a:t>
            </a:r>
          </a:p>
          <a:p>
            <a:r>
              <a:rPr lang="en-US" dirty="0"/>
              <a:t>Testing should be approved</a:t>
            </a:r>
            <a:r>
              <a:rPr lang="en-US" baseline="0" dirty="0"/>
              <a:t> by PHP or IDP</a:t>
            </a:r>
          </a:p>
          <a:p>
            <a:r>
              <a:rPr lang="en-US" baseline="0" dirty="0"/>
              <a:t>Monitoring ‘contacts of suspects’ may be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hygiene means hand wash OR alcohol-based rub</a:t>
            </a:r>
          </a:p>
          <a:p>
            <a:r>
              <a:rPr lang="en-US" dirty="0"/>
              <a:t>Actions BEFORE</a:t>
            </a:r>
            <a:r>
              <a:rPr lang="en-US" baseline="0" dirty="0"/>
              <a:t> and AFTER leaving room</a:t>
            </a:r>
          </a:p>
          <a:p>
            <a:r>
              <a:rPr lang="en-US" baseline="0" dirty="0"/>
              <a:t>This is not a complete infection control lecture. Talks about rationale, and how precautions likely to </a:t>
            </a:r>
            <a:r>
              <a:rPr lang="en-US" baseline="0" dirty="0" err="1"/>
              <a:t>normalise</a:t>
            </a:r>
            <a:r>
              <a:rPr lang="en-US" baseline="0" dirty="0"/>
              <a:t> in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9C0B-9CA3-494F-8C4B-62D341FC89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B81B6BB-691B-43E3-A2A1-621329370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6981E9F-E40D-4692-B142-04C5BC36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85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76475"/>
            <a:ext cx="36862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0912" y="2276475"/>
            <a:ext cx="3751312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88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800600"/>
            <a:ext cx="74888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340767"/>
            <a:ext cx="7488832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5367338"/>
            <a:ext cx="748883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42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99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98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636912"/>
            <a:ext cx="10972800" cy="39607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9D8EF0-6435-4E44-A4AC-EABC6A905E26}"/>
              </a:ext>
            </a:extLst>
          </p:cNvPr>
          <p:cNvSpPr txBox="1">
            <a:spLocks/>
          </p:cNvSpPr>
          <p:nvPr userDrawn="1"/>
        </p:nvSpPr>
        <p:spPr>
          <a:xfrm>
            <a:off x="914400" y="1484784"/>
            <a:ext cx="10363200" cy="10040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89345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42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2664C2-3097-4E3B-8358-B5214B4E9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6912"/>
            <a:ext cx="5384800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90C23E-FF47-48EC-BCBC-3250DAD74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636912"/>
            <a:ext cx="5384800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E150B8-6EE4-49CF-9018-366E622F3A30}"/>
              </a:ext>
            </a:extLst>
          </p:cNvPr>
          <p:cNvSpPr txBox="1">
            <a:spLocks/>
          </p:cNvSpPr>
          <p:nvPr userDrawn="1"/>
        </p:nvSpPr>
        <p:spPr>
          <a:xfrm>
            <a:off x="914400" y="1484784"/>
            <a:ext cx="10363200" cy="10040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0095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40767"/>
            <a:ext cx="73152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941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894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9480-2F7B-47E3-8F1D-924192CF2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688" y="1122363"/>
            <a:ext cx="854396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900C6-E5FB-4D6B-9F55-73115AE3D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7688" y="3602038"/>
            <a:ext cx="85439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21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5BAD-25B2-4D90-8172-A4FB8E55E5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2636912"/>
            <a:ext cx="10972800" cy="3960738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AEB670-49FB-483B-BCB8-56283C98394C}"/>
              </a:ext>
            </a:extLst>
          </p:cNvPr>
          <p:cNvSpPr txBox="1">
            <a:spLocks/>
          </p:cNvSpPr>
          <p:nvPr userDrawn="1"/>
        </p:nvSpPr>
        <p:spPr>
          <a:xfrm>
            <a:off x="914400" y="1484784"/>
            <a:ext cx="10363200" cy="10040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559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93A6-3114-405D-A888-4C397B4CC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2733-F659-4C99-9E24-58E82A625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7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25150-12FB-409B-8DC0-F5A0DF0B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1709738"/>
            <a:ext cx="85689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F79A8-D19E-463E-B39B-FB6707C8F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7688" y="4589463"/>
            <a:ext cx="856895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74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2897-3351-4BF2-8B9C-E52A5C76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0205-8FF5-45A8-93D2-43C29379B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688" y="1825625"/>
            <a:ext cx="3960440" cy="39796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AD8EB-D286-4C97-A5A5-FDA52F136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4152" y="1825625"/>
            <a:ext cx="4367808" cy="39796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0365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94B3-7B2D-4986-84BF-1D94F4E8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832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712A-140D-4CCE-9023-6B73AD20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820891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0B837-60BB-43C3-9E8F-FF1272D7A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02038"/>
            <a:ext cx="82089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786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2C8B-57DF-4801-BE09-DCA598A5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73546"/>
            <a:ext cx="835292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39D73-6921-4D2F-9974-5986752E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534046"/>
            <a:ext cx="8352928" cy="3847282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807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F4EB-6240-48EC-B1BE-D771AF13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60" y="1709738"/>
            <a:ext cx="828335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BD823-5950-435B-A8F8-77F6982E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960" y="4589463"/>
            <a:ext cx="828335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221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9797-D877-4643-A3FC-B14FE50E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073546"/>
            <a:ext cx="842493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EAC5-5611-4CDD-8F8B-9EF815501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2534046"/>
            <a:ext cx="3960440" cy="38472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C0BB3-EEFE-492B-B9E4-1448B09F7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72" y="2534046"/>
            <a:ext cx="4032448" cy="38472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7809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712A-140D-4CCE-9023-6B73AD20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1704" y="1122363"/>
            <a:ext cx="5328592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0B837-60BB-43C3-9E8F-FF1272D7A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1704" y="3602038"/>
            <a:ext cx="532859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814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2C8B-57DF-4801-BE09-DCA598A5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1073546"/>
            <a:ext cx="561662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39D73-6921-4D2F-9974-5986752E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688" y="2534046"/>
            <a:ext cx="5616624" cy="3847282"/>
          </a:xfrm>
          <a:prstGeom prst="rect">
            <a:avLst/>
          </a:prstGeo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5D42DF-8529-412D-9AD3-7E01861B9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B0EF9C-3E7E-44F7-AC0E-8ED88FC3D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652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F4EB-6240-48EC-B1BE-D771AF13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1709738"/>
            <a:ext cx="561662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634B7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BD823-5950-435B-A8F8-77F6982E6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7688" y="4589463"/>
            <a:ext cx="561662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448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94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0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2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9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6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8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92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45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661CE-0C66-4DAB-BF4D-26E6D5D9C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636912"/>
            <a:ext cx="5384800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53B78-64A0-4F89-9264-E11113081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636912"/>
            <a:ext cx="5384800" cy="316835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117397-1C47-4A74-AA5A-90826340256F}"/>
              </a:ext>
            </a:extLst>
          </p:cNvPr>
          <p:cNvSpPr txBox="1">
            <a:spLocks/>
          </p:cNvSpPr>
          <p:nvPr userDrawn="1"/>
        </p:nvSpPr>
        <p:spPr>
          <a:xfrm>
            <a:off x="914400" y="1484784"/>
            <a:ext cx="10363200" cy="10040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588356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7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2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25D8AD-6304-4043-928F-0B40F8C7E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2D70EE9-1921-422F-AF82-602B4A974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717" y="1340767"/>
            <a:ext cx="7315200" cy="338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1704170-8099-4B64-A32A-81EB61A40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2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4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60809B-A1A3-4FC5-A133-8A60428D4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1432794"/>
            <a:ext cx="7488832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9AD4F9-4D06-434F-8530-01139066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158" y="3188568"/>
            <a:ext cx="616727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818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8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406901"/>
            <a:ext cx="7488832" cy="1454884"/>
          </a:xfrm>
        </p:spPr>
        <p:txBody>
          <a:bodyPr anchor="t">
            <a:noAutofit/>
          </a:bodyPr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2906713"/>
            <a:ext cx="7488832" cy="160240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2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4" r:id="rId2"/>
    <p:sldLayoutId id="2147483685" r:id="rId3"/>
    <p:sldLayoutId id="2147483686" r:id="rId4"/>
    <p:sldLayoutId id="2147483653" r:id="rId5"/>
    <p:sldLayoutId id="2147483683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A68F4FE3-4F33-4C07-A6FD-EE74116E6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69330"/>
            <a:ext cx="75026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</a:p>
        </p:txBody>
      </p:sp>
      <p:sp>
        <p:nvSpPr>
          <p:cNvPr id="2051" name="Rectangle 8">
            <a:extLst>
              <a:ext uri="{FF2B5EF4-FFF2-40B4-BE49-F238E27FC236}">
                <a16:creationId xmlns:a16="http://schemas.microsoft.com/office/drawing/2014/main" id="{9E8838AB-C92F-4708-91A2-A5C699251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64730"/>
            <a:ext cx="7502624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1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9E90415-3E51-4AE0-9D0A-B4C78B765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6792"/>
            <a:ext cx="10972800" cy="504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2" r:id="rId5"/>
    <p:sldLayoutId id="214748367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FA9EB-0B8B-494C-9C38-28706022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365125"/>
            <a:ext cx="8544272" cy="1278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310F1-8B19-4A53-9924-5456F45E5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7688" y="1825625"/>
            <a:ext cx="8544272" cy="41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55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634B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DB66A7A-3D01-46DB-80ED-9157D34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052736"/>
            <a:ext cx="8544272" cy="1278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44B8F10-0301-4C23-86BB-E8B76642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2513236"/>
            <a:ext cx="8544272" cy="394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237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4B7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DB66A7A-3D01-46DB-80ED-9157D34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1052736"/>
            <a:ext cx="5807968" cy="1278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44B8F10-0301-4C23-86BB-E8B76642A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680" y="2513236"/>
            <a:ext cx="5807968" cy="3940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37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4B7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4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4723-5C38-43CF-8343-246039CEF90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386A5-AC87-4140-838B-F5C109F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Catherine.Quagliotto@health.qld.gov.au" TargetMode="Externa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enny.Hutchinson@health.qld.gov.au" TargetMode="External"/><Relationship Id="rId2" Type="http://schemas.openxmlformats.org/officeDocument/2006/relationships/hyperlink" Target="mailto:WM_PHN@health.qld.gov.au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qld.gov.au/clinical-practice/guidelines-procedures/diseases-infection/diseases/coronavirus" TargetMode="External"/><Relationship Id="rId2" Type="http://schemas.openxmlformats.org/officeDocument/2006/relationships/hyperlink" Target="https://www.health.gov.au/health-topics/novel-coronavirus-2019-ncov" TargetMode="Externa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A97E-3887-4CED-A703-11979C83B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Novel coronavirus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18F07-717F-45D5-9242-8F2DE0A2E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-42732"/>
            <a:ext cx="3886201" cy="69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162800" cy="1143000"/>
          </a:xfrm>
        </p:spPr>
        <p:txBody>
          <a:bodyPr/>
          <a:lstStyle/>
          <a:p>
            <a:r>
              <a:rPr lang="en-AU" dirty="0">
                <a:solidFill>
                  <a:srgbClr val="634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67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Containment: stamp it out? </a:t>
            </a:r>
            <a:r>
              <a:rPr lang="en-US" b="1" dirty="0" err="1"/>
              <a:t>Unlikey</a:t>
            </a:r>
            <a:endParaRPr lang="en-US" b="1" dirty="0"/>
          </a:p>
          <a:p>
            <a:r>
              <a:rPr lang="en-US" dirty="0"/>
              <a:t>Slow it down</a:t>
            </a:r>
          </a:p>
          <a:p>
            <a:r>
              <a:rPr lang="en-US" dirty="0"/>
              <a:t>Spread it out over time</a:t>
            </a:r>
          </a:p>
          <a:p>
            <a:r>
              <a:rPr lang="en-US" dirty="0"/>
              <a:t>Get better info, tests, drugs, vaccine…</a:t>
            </a:r>
          </a:p>
          <a:p>
            <a:r>
              <a:rPr lang="en-US" dirty="0"/>
              <a:t>Reduce the burden, prepare H services</a:t>
            </a:r>
          </a:p>
          <a:p>
            <a:r>
              <a:rPr lang="en-US" dirty="0"/>
              <a:t>Reduce complications and deaths:</a:t>
            </a:r>
          </a:p>
          <a:p>
            <a:pPr lvl="1"/>
            <a:r>
              <a:rPr lang="en-US" dirty="0"/>
              <a:t>Bed and clinical capacity, supportive care</a:t>
            </a:r>
          </a:p>
          <a:p>
            <a:pPr lvl="1"/>
            <a:r>
              <a:rPr lang="en-US" dirty="0"/>
              <a:t>ICU, ventilators,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7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073" y="17172"/>
            <a:ext cx="8229600" cy="1143000"/>
          </a:xfrm>
        </p:spPr>
        <p:txBody>
          <a:bodyPr/>
          <a:lstStyle/>
          <a:p>
            <a:r>
              <a:rPr lang="en-AU" dirty="0">
                <a:solidFill>
                  <a:srgbClr val="634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works in order…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916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Social distancing + hygiene </a:t>
            </a:r>
            <a:br>
              <a:rPr lang="en-US" b="1" dirty="0"/>
            </a:br>
            <a:r>
              <a:rPr lang="en-US" b="1" dirty="0"/>
              <a:t>+ cough etiquette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Vaccine (will take months)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Supportive (clinical)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other burden: flu, gastro…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Temporary benefits? </a:t>
            </a:r>
            <a:r>
              <a:rPr lang="en-US" b="1" dirty="0"/>
              <a:t>Quarantine (well people)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travel bans, restricting gatherings, testing all suspects..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Sustained</a:t>
            </a:r>
            <a:r>
              <a:rPr lang="en-US" dirty="0"/>
              <a:t> benefit: </a:t>
            </a:r>
            <a:r>
              <a:rPr lang="en-US" b="1" dirty="0"/>
              <a:t>isolation of cases (stay home)</a:t>
            </a:r>
          </a:p>
          <a:p>
            <a:r>
              <a:rPr lang="en-US" dirty="0"/>
              <a:t>May require special clinics @ hospital, community </a:t>
            </a:r>
          </a:p>
          <a:p>
            <a:r>
              <a:rPr lang="en-US" b="1" dirty="0"/>
              <a:t>Syndromic</a:t>
            </a:r>
            <a:r>
              <a:rPr lang="en-US" dirty="0"/>
              <a:t> management of less severe at home</a:t>
            </a:r>
          </a:p>
          <a:p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94" y="1219200"/>
            <a:ext cx="3174207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1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728F-1B0C-4688-8FED-612459EE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definition – suspect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17E7-2BEC-440C-BDC2-87A98D82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Epidemiological Criteria</a:t>
            </a:r>
          </a:p>
          <a:p>
            <a:r>
              <a:rPr lang="en-AU" dirty="0"/>
              <a:t>Travel to (including transit through) mainland China in the 14 days before the onset of illness</a:t>
            </a:r>
          </a:p>
          <a:p>
            <a:r>
              <a:rPr lang="en-AU" dirty="0"/>
              <a:t>OR </a:t>
            </a:r>
          </a:p>
          <a:p>
            <a:r>
              <a:rPr lang="en-AU" dirty="0"/>
              <a:t>Close contact in 14 days before illness onset with a confirmed or suspected case of 2019-nCoV</a:t>
            </a:r>
          </a:p>
        </p:txBody>
      </p:sp>
    </p:spTree>
    <p:extLst>
      <p:ext uri="{BB962C8B-B14F-4D97-AF65-F5344CB8AC3E}">
        <p14:creationId xmlns:p14="http://schemas.microsoft.com/office/powerpoint/2010/main" val="131722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3464-E860-485D-ACF8-96036610E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2211-D577-4C38-A25D-1BC21444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Clinical Criteria</a:t>
            </a:r>
          </a:p>
          <a:p>
            <a:r>
              <a:rPr lang="en-AU" dirty="0"/>
              <a:t>Acute respiratory infection (respiratory infection with at least one of:  shortness of breath, cough or sore throat) with or without fever or history of fever</a:t>
            </a:r>
          </a:p>
        </p:txBody>
      </p:sp>
    </p:spTree>
    <p:extLst>
      <p:ext uri="{BB962C8B-B14F-4D97-AF65-F5344CB8AC3E}">
        <p14:creationId xmlns:p14="http://schemas.microsoft.com/office/powerpoint/2010/main" val="311222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050B-5A22-4DF1-9162-1042F890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Confirmed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CF7A-FD27-4948-86EC-71E262557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Test positive to a specific 2019-nCov PCR test  or has the virus identified by electron microscopy or viral culture, at a reference laboratory</a:t>
            </a:r>
          </a:p>
          <a:p>
            <a:r>
              <a:rPr lang="en-AU" dirty="0"/>
              <a:t>QHFSS able to test for 2019-nCoV</a:t>
            </a:r>
          </a:p>
        </p:txBody>
      </p:sp>
    </p:spTree>
    <p:extLst>
      <p:ext uri="{BB962C8B-B14F-4D97-AF65-F5344CB8AC3E}">
        <p14:creationId xmlns:p14="http://schemas.microsoft.com/office/powerpoint/2010/main" val="4026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188640"/>
            <a:ext cx="8686800" cy="1143000"/>
          </a:xfrm>
        </p:spPr>
        <p:txBody>
          <a:bodyPr/>
          <a:lstStyle/>
          <a:p>
            <a:r>
              <a:rPr lang="en-US" dirty="0"/>
              <a:t>What to do with </a:t>
            </a:r>
            <a:r>
              <a:rPr lang="en-US" b="1" dirty="0"/>
              <a:t>suspected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308372"/>
            <a:ext cx="9144000" cy="5410200"/>
          </a:xfrm>
        </p:spPr>
        <p:txBody>
          <a:bodyPr/>
          <a:lstStyle/>
          <a:p>
            <a:r>
              <a:rPr lang="en-US" dirty="0"/>
              <a:t>Check they meet current criteria</a:t>
            </a:r>
          </a:p>
          <a:p>
            <a:r>
              <a:rPr lang="en-US" dirty="0"/>
              <a:t>Isolate, give a surgical mask (as </a:t>
            </a:r>
            <a:r>
              <a:rPr lang="en-US" i="1" dirty="0"/>
              <a:t>filter</a:t>
            </a:r>
            <a:r>
              <a:rPr lang="en-US" dirty="0"/>
              <a:t> + </a:t>
            </a:r>
            <a:r>
              <a:rPr lang="en-US" i="1" dirty="0"/>
              <a:t>flag</a:t>
            </a:r>
            <a:r>
              <a:rPr lang="en-US" dirty="0"/>
              <a:t>)</a:t>
            </a:r>
          </a:p>
          <a:p>
            <a:r>
              <a:rPr lang="en-US" dirty="0"/>
              <a:t>Single room (alt: </a:t>
            </a:r>
            <a:r>
              <a:rPr lang="en-US" dirty="0" err="1"/>
              <a:t>neg</a:t>
            </a:r>
            <a:r>
              <a:rPr lang="en-US" dirty="0"/>
              <a:t> pressure to outdoor..)</a:t>
            </a:r>
          </a:p>
          <a:p>
            <a:r>
              <a:rPr lang="en-US" dirty="0"/>
              <a:t>Call Public Health </a:t>
            </a:r>
          </a:p>
          <a:p>
            <a:r>
              <a:rPr lang="en-US" dirty="0"/>
              <a:t>Travel, movements, </a:t>
            </a:r>
            <a:r>
              <a:rPr lang="en-US" b="1" dirty="0"/>
              <a:t>in-contact people</a:t>
            </a:r>
            <a:r>
              <a:rPr lang="en-US" dirty="0"/>
              <a:t>, phone..</a:t>
            </a:r>
          </a:p>
          <a:p>
            <a:r>
              <a:rPr lang="en-US" b="1" dirty="0"/>
              <a:t>Notifiable: </a:t>
            </a:r>
            <a:r>
              <a:rPr lang="en-US" dirty="0"/>
              <a:t>clinical, testing, confirmed</a:t>
            </a:r>
          </a:p>
          <a:p>
            <a:r>
              <a:rPr lang="en-US" dirty="0"/>
              <a:t>Specimens as required, with airborne PPE</a:t>
            </a:r>
          </a:p>
          <a:p>
            <a:r>
              <a:rPr lang="en-US" dirty="0"/>
              <a:t>Home isolation or admit on clinical grounds</a:t>
            </a:r>
          </a:p>
        </p:txBody>
      </p:sp>
    </p:spTree>
    <p:extLst>
      <p:ext uri="{BB962C8B-B14F-4D97-AF65-F5344CB8AC3E}">
        <p14:creationId xmlns:p14="http://schemas.microsoft.com/office/powerpoint/2010/main" val="25276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4D43-D2A6-471B-8BD7-F76333A4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3611"/>
            <a:ext cx="9295184" cy="1143000"/>
          </a:xfrm>
        </p:spPr>
        <p:txBody>
          <a:bodyPr/>
          <a:lstStyle/>
          <a:p>
            <a:r>
              <a:rPr lang="en-AU" dirty="0"/>
              <a:t>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6BB0-29BD-45D0-B677-59D8E49E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051" y="1159541"/>
            <a:ext cx="9113949" cy="5715000"/>
          </a:xfrm>
        </p:spPr>
        <p:txBody>
          <a:bodyPr/>
          <a:lstStyle/>
          <a:p>
            <a:r>
              <a:rPr lang="en-AU" b="1" dirty="0"/>
              <a:t>Quarantine: </a:t>
            </a:r>
            <a:r>
              <a:rPr lang="en-AU" dirty="0"/>
              <a:t>people who are NOT yet sick</a:t>
            </a:r>
          </a:p>
          <a:p>
            <a:r>
              <a:rPr lang="en-AU" b="1" dirty="0"/>
              <a:t>Isolation: </a:t>
            </a:r>
            <a:r>
              <a:rPr lang="en-AU" dirty="0"/>
              <a:t>people who are sick</a:t>
            </a:r>
          </a:p>
          <a:p>
            <a:r>
              <a:rPr lang="en-AU" dirty="0"/>
              <a:t>Standard: hand hygiene, cleaning, sharps, disposal..</a:t>
            </a:r>
          </a:p>
          <a:p>
            <a:r>
              <a:rPr lang="en-AU" dirty="0"/>
              <a:t>+Contact: hand hygiene, gown, (non sterile) gloves.. </a:t>
            </a:r>
          </a:p>
          <a:p>
            <a:r>
              <a:rPr lang="en-AU" dirty="0"/>
              <a:t>+Droplet: surgical mask, (+ eye protection) </a:t>
            </a:r>
          </a:p>
          <a:p>
            <a:r>
              <a:rPr lang="en-AU" dirty="0"/>
              <a:t>+Airborne: N95/P2 mask, fit check,</a:t>
            </a:r>
            <a:br>
              <a:rPr lang="en-AU" dirty="0"/>
            </a:br>
            <a:r>
              <a:rPr lang="en-AU" dirty="0"/>
              <a:t>goggles, close door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7890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4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0934-5971-4089-B8BA-68D54336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2E703-D3BA-4741-B180-4F56FDBB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collecting specimens a PPE plus</a:t>
            </a:r>
          </a:p>
          <a:p>
            <a:r>
              <a:rPr lang="en-AU" dirty="0"/>
              <a:t>Airborne precautions:</a:t>
            </a:r>
          </a:p>
          <a:p>
            <a:r>
              <a:rPr lang="en-AU" dirty="0"/>
              <a:t>P2/N95 mask</a:t>
            </a:r>
          </a:p>
          <a:p>
            <a:r>
              <a:rPr lang="en-AU" dirty="0"/>
              <a:t>Eye protection</a:t>
            </a:r>
          </a:p>
          <a:p>
            <a:r>
              <a:rPr lang="en-AU" dirty="0"/>
              <a:t>Single room</a:t>
            </a:r>
          </a:p>
        </p:txBody>
      </p:sp>
    </p:spTree>
    <p:extLst>
      <p:ext uri="{BB962C8B-B14F-4D97-AF65-F5344CB8AC3E}">
        <p14:creationId xmlns:p14="http://schemas.microsoft.com/office/powerpoint/2010/main" val="61075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1CEC-F7BA-4FC1-A451-E6D5D10E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A1-87FD-465A-B62F-D99A4B2B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Routine tests for acute pneumonia/ pneumonitis to be performed when indicated</a:t>
            </a:r>
          </a:p>
          <a:p>
            <a:r>
              <a:rPr lang="en-AU" dirty="0"/>
              <a:t>Upper respiratory tract samples</a:t>
            </a:r>
          </a:p>
          <a:p>
            <a:r>
              <a:rPr lang="en-AU" dirty="0"/>
              <a:t>Lower respiratory tract samples if lower tract is involved</a:t>
            </a:r>
          </a:p>
          <a:p>
            <a:r>
              <a:rPr lang="en-AU" dirty="0"/>
              <a:t>Serum (to be stored pending serology availability)</a:t>
            </a:r>
          </a:p>
        </p:txBody>
      </p:sp>
    </p:spTree>
    <p:extLst>
      <p:ext uri="{BB962C8B-B14F-4D97-AF65-F5344CB8AC3E}">
        <p14:creationId xmlns:p14="http://schemas.microsoft.com/office/powerpoint/2010/main" val="330022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BAF4-634D-4306-B26D-7F8AC527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URT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E9A5A-3D87-40A9-AE46-2C74DD632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Nasopharyngeal swab and / or swab, Dacron or rayon, flock preferred.</a:t>
            </a:r>
          </a:p>
          <a:p>
            <a:r>
              <a:rPr lang="en-AU" dirty="0"/>
              <a:t>nasopharyngeal: insert a swab into each nostril parallel to the palate, leave the swab in place for a few seconds to absorb secretions </a:t>
            </a:r>
          </a:p>
          <a:p>
            <a:pPr marL="0" indent="0">
              <a:buNone/>
            </a:pPr>
            <a:r>
              <a:rPr lang="en-AU" dirty="0"/>
              <a:t>• oropharyngeal: swab the tonsillar beds, avoiding the tongue </a:t>
            </a:r>
          </a:p>
          <a:p>
            <a:pPr marL="0" indent="0">
              <a:buNone/>
            </a:pPr>
            <a:r>
              <a:rPr lang="en-AU" dirty="0"/>
              <a:t>• place swabs back into the accompanying transport media </a:t>
            </a:r>
          </a:p>
        </p:txBody>
      </p:sp>
    </p:spTree>
    <p:extLst>
      <p:ext uri="{BB962C8B-B14F-4D97-AF65-F5344CB8AC3E}">
        <p14:creationId xmlns:p14="http://schemas.microsoft.com/office/powerpoint/2010/main" val="277556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20B266-49E8-45CE-88C5-E1922D88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EC4B2A-474E-4810-9549-3673B182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31/12/19:  China advised the WHO of a cluster of pneumonia in Wuhan city, Hubei province, China</a:t>
            </a:r>
          </a:p>
          <a:p>
            <a:r>
              <a:rPr lang="en-AU" dirty="0"/>
              <a:t>Associated with a live animal market</a:t>
            </a:r>
          </a:p>
          <a:p>
            <a:r>
              <a:rPr lang="en-AU" dirty="0"/>
              <a:t>7/1/20:  confirmed novel coronavirus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9A23-4629-4BFC-A469-93F7D8C4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Nasal wash/ aspirates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8001-C456-4AF7-AF48-E55EBDBC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collect 2-3 mL into a sterile, leak-proof, screw-top dry sterile container </a:t>
            </a:r>
          </a:p>
        </p:txBody>
      </p:sp>
    </p:spTree>
    <p:extLst>
      <p:ext uri="{BB962C8B-B14F-4D97-AF65-F5344CB8AC3E}">
        <p14:creationId xmlns:p14="http://schemas.microsoft.com/office/powerpoint/2010/main" val="211019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0D1A-B774-412C-9D9F-6E20684C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Lower respiratory tract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6F9F-A596-442D-84DA-06A52EE98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Bronchoalveolar lavage, tracheal aspirate, pleural fluid </a:t>
            </a:r>
          </a:p>
          <a:p>
            <a:r>
              <a:rPr lang="en-AU" dirty="0"/>
              <a:t>collect 2-3 mL into a sterile, leak-proof, screw-top sputum collection cup or dry sterile container </a:t>
            </a:r>
          </a:p>
          <a:p>
            <a:r>
              <a:rPr lang="en-AU" b="1" dirty="0"/>
              <a:t>Sputum </a:t>
            </a:r>
          </a:p>
          <a:p>
            <a:r>
              <a:rPr lang="en-AU" dirty="0"/>
              <a:t>patient should rinse his/her mouth with water before collection </a:t>
            </a:r>
          </a:p>
          <a:p>
            <a:r>
              <a:rPr lang="en-AU" dirty="0"/>
              <a:t>expectorate deep cough sputum directly into a sterile, leak-proof, screw-top dry sterile container.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33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8112-EA69-4075-A38D-E4A57361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5C5E-8037-49A6-AE8C-DB5F89B3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Serum should be collected during the acute phase of illness (preferably within the first 7 days of symptoms onset)</a:t>
            </a:r>
          </a:p>
          <a:p>
            <a:r>
              <a:rPr lang="en-AU" dirty="0"/>
              <a:t>Convalescent serum to be collected 3 or more weeks after acute sample </a:t>
            </a:r>
          </a:p>
        </p:txBody>
      </p:sp>
    </p:spTree>
    <p:extLst>
      <p:ext uri="{BB962C8B-B14F-4D97-AF65-F5344CB8AC3E}">
        <p14:creationId xmlns:p14="http://schemas.microsoft.com/office/powerpoint/2010/main" val="401746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AA7C-3F0F-4992-AE42-633F0467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Testing can be performed by the private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460C-6DF4-4D8F-A8A9-A396CC472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to order</a:t>
            </a:r>
          </a:p>
          <a:p>
            <a:r>
              <a:rPr lang="en-AU" b="1" dirty="0"/>
              <a:t>Swabs:</a:t>
            </a:r>
          </a:p>
          <a:p>
            <a:r>
              <a:rPr lang="en-AU" dirty="0"/>
              <a:t>Multiplex PCR</a:t>
            </a:r>
          </a:p>
          <a:p>
            <a:r>
              <a:rPr lang="en-AU" dirty="0"/>
              <a:t>2019-nCov PCR</a:t>
            </a:r>
          </a:p>
          <a:p>
            <a:r>
              <a:rPr lang="en-AU" b="1" dirty="0"/>
              <a:t>Serum: </a:t>
            </a:r>
          </a:p>
          <a:p>
            <a:r>
              <a:rPr lang="en-AU" dirty="0"/>
              <a:t>Serology</a:t>
            </a:r>
          </a:p>
        </p:txBody>
      </p:sp>
    </p:spTree>
    <p:extLst>
      <p:ext uri="{BB962C8B-B14F-4D97-AF65-F5344CB8AC3E}">
        <p14:creationId xmlns:p14="http://schemas.microsoft.com/office/powerpoint/2010/main" val="694810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34" y="2132856"/>
            <a:ext cx="2420937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73" y="137621"/>
            <a:ext cx="9143999" cy="18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472" y="1844824"/>
            <a:ext cx="8458200" cy="4525963"/>
          </a:xfrm>
        </p:spPr>
        <p:txBody>
          <a:bodyPr>
            <a:normAutofit/>
          </a:bodyPr>
          <a:lstStyle/>
          <a:p>
            <a:r>
              <a:rPr lang="en-US" b="1" dirty="0"/>
              <a:t>2 Nasopharyngeal swabs </a:t>
            </a:r>
          </a:p>
          <a:p>
            <a:pPr marL="457200" lvl="1" indent="0">
              <a:buNone/>
            </a:pPr>
            <a:r>
              <a:rPr lang="en-US" dirty="0"/>
              <a:t>1 for </a:t>
            </a:r>
            <a:r>
              <a:rPr lang="en-US" dirty="0" err="1"/>
              <a:t>resp</a:t>
            </a:r>
            <a:r>
              <a:rPr lang="en-US" dirty="0"/>
              <a:t> virus PCR</a:t>
            </a:r>
          </a:p>
          <a:p>
            <a:pPr marL="457200" lvl="1" indent="0">
              <a:buNone/>
            </a:pPr>
            <a:r>
              <a:rPr lang="en-US" dirty="0"/>
              <a:t>1 for </a:t>
            </a:r>
            <a:r>
              <a:rPr lang="en-US" dirty="0" err="1"/>
              <a:t>nCoV</a:t>
            </a:r>
            <a:r>
              <a:rPr lang="en-US" dirty="0"/>
              <a:t> PCR</a:t>
            </a:r>
            <a:br>
              <a:rPr lang="en-US" dirty="0"/>
            </a:br>
            <a:endParaRPr lang="en-US" dirty="0"/>
          </a:p>
          <a:p>
            <a:r>
              <a:rPr lang="en-AU" b="1" dirty="0">
                <a:solidFill>
                  <a:prstClr val="black"/>
                </a:solidFill>
              </a:rPr>
              <a:t>Lower </a:t>
            </a:r>
            <a:r>
              <a:rPr lang="en-AU" b="1" dirty="0" err="1">
                <a:solidFill>
                  <a:prstClr val="black"/>
                </a:solidFill>
              </a:rPr>
              <a:t>resp</a:t>
            </a:r>
            <a:r>
              <a:rPr lang="en-AU" b="1" dirty="0">
                <a:solidFill>
                  <a:prstClr val="black"/>
                </a:solidFill>
              </a:rPr>
              <a:t> tract sample </a:t>
            </a:r>
            <a:br>
              <a:rPr lang="en-AU" b="1" dirty="0">
                <a:solidFill>
                  <a:prstClr val="black"/>
                </a:solidFill>
              </a:rPr>
            </a:br>
            <a:r>
              <a:rPr lang="en-AU" dirty="0">
                <a:solidFill>
                  <a:prstClr val="black"/>
                </a:solidFill>
              </a:rPr>
              <a:t>(sputum) if available – for </a:t>
            </a:r>
            <a:r>
              <a:rPr lang="en-AU" dirty="0" err="1">
                <a:solidFill>
                  <a:prstClr val="black"/>
                </a:solidFill>
              </a:rPr>
              <a:t>nCoV</a:t>
            </a:r>
            <a:r>
              <a:rPr lang="en-AU" dirty="0">
                <a:solidFill>
                  <a:prstClr val="black"/>
                </a:solidFill>
              </a:rPr>
              <a:t> PCR</a:t>
            </a:r>
            <a:br>
              <a:rPr lang="en-AU" dirty="0">
                <a:solidFill>
                  <a:prstClr val="black"/>
                </a:solidFill>
              </a:rPr>
            </a:br>
            <a:endParaRPr lang="en-AU" dirty="0">
              <a:solidFill>
                <a:prstClr val="black"/>
              </a:solidFill>
            </a:endParaRPr>
          </a:p>
          <a:p>
            <a:r>
              <a:rPr lang="en-AU" b="1" dirty="0">
                <a:solidFill>
                  <a:prstClr val="black"/>
                </a:solidFill>
              </a:rPr>
              <a:t>Serum </a:t>
            </a:r>
            <a:r>
              <a:rPr lang="en-AU" dirty="0">
                <a:solidFill>
                  <a:prstClr val="black"/>
                </a:solidFill>
              </a:rPr>
              <a:t>– ideally, store </a:t>
            </a:r>
            <a:br>
              <a:rPr lang="en-AU" dirty="0">
                <a:solidFill>
                  <a:prstClr val="black"/>
                </a:solidFill>
              </a:rPr>
            </a:br>
            <a:r>
              <a:rPr lang="en-AU" dirty="0">
                <a:solidFill>
                  <a:prstClr val="black"/>
                </a:solidFill>
              </a:rPr>
              <a:t>for Ab when available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697019"/>
            <a:ext cx="24384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9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85F4-488B-44C4-A309-88CEA3E6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Contacts - 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16DD-E866-417E-A787-E6409ED7B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Close Contact</a:t>
            </a:r>
          </a:p>
          <a:p>
            <a:r>
              <a:rPr lang="en-AU" dirty="0"/>
              <a:t>&gt; 15 minutes face-to-face contact with a symptomatic confirmed case in any setting</a:t>
            </a:r>
          </a:p>
          <a:p>
            <a:r>
              <a:rPr lang="en-AU" dirty="0"/>
              <a:t>OR</a:t>
            </a:r>
          </a:p>
          <a:p>
            <a:r>
              <a:rPr lang="en-AU" dirty="0"/>
              <a:t>Sharing of a closed space with symptomatic confirmed case for a prolonged period</a:t>
            </a:r>
          </a:p>
        </p:txBody>
      </p:sp>
    </p:spTree>
    <p:extLst>
      <p:ext uri="{BB962C8B-B14F-4D97-AF65-F5344CB8AC3E}">
        <p14:creationId xmlns:p14="http://schemas.microsoft.com/office/powerpoint/2010/main" val="283811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009C-6DC6-4994-BCAA-F74045431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Contact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8D46-6206-456D-8E48-C3D69CE5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Living in the same household or household like setting e.g. boarding house or hostel</a:t>
            </a:r>
          </a:p>
          <a:p>
            <a:r>
              <a:rPr lang="en-AU" dirty="0"/>
              <a:t>Direct contact with body fluids or laboratory specimens without recommended PPE</a:t>
            </a:r>
          </a:p>
          <a:p>
            <a:r>
              <a:rPr lang="en-AU" dirty="0"/>
              <a:t>A person who spent 2 hours or more in the same room</a:t>
            </a:r>
          </a:p>
          <a:p>
            <a:r>
              <a:rPr lang="en-AU" dirty="0"/>
              <a:t>A person in the same hospital room when an aerosol generating procedure is undertake on a case W/O recommended PPE</a:t>
            </a:r>
          </a:p>
          <a:p>
            <a:r>
              <a:rPr lang="en-AU" dirty="0"/>
              <a:t>Face-to-face contact for more than 15 minutes with the case in any other setting</a:t>
            </a:r>
          </a:p>
        </p:txBody>
      </p:sp>
    </p:spTree>
    <p:extLst>
      <p:ext uri="{BB962C8B-B14F-4D97-AF65-F5344CB8AC3E}">
        <p14:creationId xmlns:p14="http://schemas.microsoft.com/office/powerpoint/2010/main" val="359800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39E3-BDA2-4AA4-9E66-FAA9A974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to do with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191D-8BA9-45BD-ACF4-91BC9B72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Those people who meet the criteria for a contact will need to be placed in quarantine for 14 days from the last contact with a symptomatic confirmed case.</a:t>
            </a:r>
          </a:p>
          <a:p>
            <a:r>
              <a:rPr lang="en-AU" dirty="0"/>
              <a:t>During this time to contact will be followed up daily to determine their condition.</a:t>
            </a:r>
          </a:p>
          <a:p>
            <a:r>
              <a:rPr lang="en-AU" dirty="0"/>
              <a:t>Any contact who develops symptoms will need to be medically assessed and tested</a:t>
            </a:r>
          </a:p>
          <a:p>
            <a:r>
              <a:rPr lang="en-AU" dirty="0"/>
              <a:t>If they test positive to 2019-nCoV they will then need to be isolated until they are no longer infectious which at this stage is 24 hours after the cessation of symptoms </a:t>
            </a:r>
          </a:p>
        </p:txBody>
      </p:sp>
    </p:spTree>
    <p:extLst>
      <p:ext uri="{BB962C8B-B14F-4D97-AF65-F5344CB8AC3E}">
        <p14:creationId xmlns:p14="http://schemas.microsoft.com/office/powerpoint/2010/main" val="350208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10C4-6353-46A2-B103-E6BF58B1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If you have any questions or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2A43-C851-418C-8F6E-E6561C2D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Please contact public health (NOT Emergency Department!)</a:t>
            </a:r>
          </a:p>
          <a:p>
            <a:r>
              <a:rPr lang="en-AU" dirty="0"/>
              <a:t>Please be advised that it is now mandatory to report any suspect cases to the Public Health Unit</a:t>
            </a:r>
          </a:p>
          <a:p>
            <a:r>
              <a:rPr lang="en-AU" dirty="0"/>
              <a:t>Contact for the Public Health Unit</a:t>
            </a:r>
          </a:p>
          <a:p>
            <a:r>
              <a:rPr lang="en-AU" dirty="0"/>
              <a:t>Phone:  07 38184700 </a:t>
            </a:r>
          </a:p>
          <a:p>
            <a:r>
              <a:rPr lang="en-AU" dirty="0"/>
              <a:t>Email:  </a:t>
            </a:r>
            <a:r>
              <a:rPr lang="en-AU" dirty="0">
                <a:hlinkClick r:id="rId2"/>
              </a:rPr>
              <a:t>Catherine.Quagliotto@health.qld.gov.au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486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5C7D1-FDC3-4409-83CF-14D683F0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PHU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A0C9A-80ED-45AD-A14D-D5E497145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West Morton PHU</a:t>
            </a:r>
          </a:p>
          <a:p>
            <a:r>
              <a:rPr lang="en-AU" dirty="0"/>
              <a:t>Phone:  07 38184700 </a:t>
            </a:r>
          </a:p>
          <a:p>
            <a:r>
              <a:rPr lang="en-AU" dirty="0"/>
              <a:t>Email:  </a:t>
            </a:r>
            <a:r>
              <a:rPr lang="en-AU" dirty="0">
                <a:hlinkClick r:id="rId2"/>
              </a:rPr>
              <a:t>WM_PHN@health.qld.gov.au</a:t>
            </a:r>
            <a:endParaRPr lang="en-AU" dirty="0"/>
          </a:p>
          <a:p>
            <a:r>
              <a:rPr lang="en-AU" dirty="0"/>
              <a:t>Darling Downs PHU</a:t>
            </a:r>
          </a:p>
          <a:p>
            <a:r>
              <a:rPr lang="en-AU" dirty="0"/>
              <a:t>Phone:  07 46998240</a:t>
            </a:r>
          </a:p>
          <a:p>
            <a:r>
              <a:rPr lang="en-AU" dirty="0"/>
              <a:t>Email:  </a:t>
            </a:r>
            <a:r>
              <a:rPr lang="en-AU" dirty="0">
                <a:hlinkClick r:id="rId3"/>
              </a:rPr>
              <a:t>Penny.Hutchinson@health.qld.gov.au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973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0972-457E-4342-9327-433D98A3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 of 2</a:t>
            </a:r>
            <a:r>
              <a:rPr lang="en-AU" baseline="30000" dirty="0"/>
              <a:t>nd</a:t>
            </a:r>
            <a:r>
              <a:rPr lang="en-AU" dirty="0"/>
              <a:t> February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5A39-9B3C-4C70-ACBB-26C6D9B5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11,955 confirmed cases world-wide</a:t>
            </a:r>
          </a:p>
          <a:p>
            <a:r>
              <a:rPr lang="en-AU" dirty="0"/>
              <a:t>259 deaths world-wide (all except one in mainland China)</a:t>
            </a:r>
          </a:p>
          <a:p>
            <a:r>
              <a:rPr lang="en-AU" dirty="0"/>
              <a:t>12 cases in Australia</a:t>
            </a:r>
          </a:p>
          <a:p>
            <a:r>
              <a:rPr lang="en-AU" dirty="0"/>
              <a:t>2 cases in Queensland</a:t>
            </a:r>
          </a:p>
          <a:p>
            <a:r>
              <a:rPr lang="en-AU" dirty="0"/>
              <a:t>No confirmed cases in West Moreton HHS </a:t>
            </a:r>
            <a:r>
              <a:rPr lang="en-AU"/>
              <a:t>or Darling Downs Health regions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01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9F02-1E8E-43BD-9E73-A4E31890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FC9C-2D7C-4584-8B1C-0669F9C7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Commonwealth</a:t>
            </a:r>
          </a:p>
          <a:p>
            <a:r>
              <a:rPr lang="en-AU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https://www.health.gov.au/health-topics/novel-coronavirus-2019-ncov</a:t>
            </a:r>
            <a:endParaRPr lang="en-AU" dirty="0"/>
          </a:p>
          <a:p>
            <a:r>
              <a:rPr lang="en-AU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Queensland Health</a:t>
            </a:r>
          </a:p>
          <a:p>
            <a:r>
              <a:rPr lang="en-AU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https://www.health.qld.gov.au/clinical-practice/guidelines-procedures/diseases-infection/diseases/coronavirus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23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D0B1-541D-457F-B94B-EE72091CD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A860-6EF6-4122-815A-5BE92A154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26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055"/>
            <a:ext cx="8229600" cy="1143000"/>
          </a:xfrm>
        </p:spPr>
        <p:txBody>
          <a:bodyPr/>
          <a:lstStyle/>
          <a:p>
            <a:r>
              <a:rPr lang="en-US" dirty="0"/>
              <a:t>Respiratory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56" y="1484784"/>
            <a:ext cx="8534400" cy="4983162"/>
          </a:xfrm>
        </p:spPr>
        <p:txBody>
          <a:bodyPr>
            <a:normAutofit/>
          </a:bodyPr>
          <a:lstStyle/>
          <a:p>
            <a:r>
              <a:rPr lang="en-US" dirty="0"/>
              <a:t>Spread by coughing / sneezing / contact</a:t>
            </a:r>
          </a:p>
          <a:p>
            <a:r>
              <a:rPr lang="en-US" dirty="0"/>
              <a:t>Inert, don’t grow outside cells. Cannot jump! </a:t>
            </a:r>
          </a:p>
          <a:p>
            <a:r>
              <a:rPr lang="en-US" dirty="0"/>
              <a:t>Enveloped, RNA, fragile. </a:t>
            </a:r>
            <a:r>
              <a:rPr lang="en-US" b="1" dirty="0"/>
              <a:t>Detergent kills them</a:t>
            </a:r>
          </a:p>
          <a:p>
            <a:r>
              <a:rPr lang="en-US" dirty="0"/>
              <a:t>Receptor targets in URT, LRT may differ</a:t>
            </a:r>
          </a:p>
          <a:p>
            <a:r>
              <a:rPr lang="en-US" dirty="0"/>
              <a:t>Dozens of coronaviruses, human &amp; animal</a:t>
            </a:r>
          </a:p>
          <a:p>
            <a:r>
              <a:rPr lang="en-US" dirty="0"/>
              <a:t>Common cold – mostly very mild </a:t>
            </a:r>
          </a:p>
          <a:p>
            <a:r>
              <a:rPr lang="en-US" dirty="0"/>
              <a:t>Antibiotics don’t kill it, but..</a:t>
            </a:r>
          </a:p>
          <a:p>
            <a:r>
              <a:rPr lang="en-US" dirty="0"/>
              <a:t>Good infection control works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505186"/>
            <a:ext cx="365235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3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Spread and outbreaks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1412776"/>
            <a:ext cx="89154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Force of infection: How easily AND how quickly </a:t>
            </a:r>
          </a:p>
          <a:p>
            <a:r>
              <a:rPr lang="en-US" dirty="0"/>
              <a:t>R</a:t>
            </a:r>
            <a:r>
              <a:rPr lang="en-US" baseline="-25000" dirty="0"/>
              <a:t>0</a:t>
            </a:r>
            <a:r>
              <a:rPr lang="en-US" dirty="0"/>
              <a:t> –average transmits per case </a:t>
            </a:r>
            <a:r>
              <a:rPr lang="en-US" i="1" dirty="0"/>
              <a:t>in non-immune population: </a:t>
            </a:r>
            <a:r>
              <a:rPr lang="en-US" dirty="0"/>
              <a:t>varies by time and place. Non-immunes slow it down.</a:t>
            </a:r>
          </a:p>
          <a:p>
            <a:r>
              <a:rPr lang="en-US" dirty="0"/>
              <a:t>Incubation period 5 to 7 days (1 – 14 max). </a:t>
            </a:r>
          </a:p>
          <a:p>
            <a:r>
              <a:rPr lang="en-US" u="sng" dirty="0"/>
              <a:t>Mild</a:t>
            </a:r>
            <a:r>
              <a:rPr lang="en-US" dirty="0"/>
              <a:t> vs </a:t>
            </a:r>
            <a:r>
              <a:rPr lang="en-US" u="sng" dirty="0"/>
              <a:t>pre</a:t>
            </a:r>
            <a:r>
              <a:rPr lang="en-US" dirty="0"/>
              <a:t>-symptomatic vs </a:t>
            </a:r>
            <a:r>
              <a:rPr lang="en-US" u="sng" dirty="0"/>
              <a:t>a</a:t>
            </a:r>
            <a:r>
              <a:rPr lang="en-US" dirty="0"/>
              <a:t>symptomatic transmission? Many viruses 1 day prior. 2 days </a:t>
            </a:r>
            <a:r>
              <a:rPr lang="en-US" dirty="0" err="1"/>
              <a:t>nCoV</a:t>
            </a:r>
            <a:r>
              <a:rPr lang="en-US" dirty="0"/>
              <a:t>?</a:t>
            </a:r>
          </a:p>
          <a:p>
            <a:r>
              <a:rPr lang="en-US" b="1" dirty="0"/>
              <a:t>Most spread is from the sick</a:t>
            </a:r>
          </a:p>
          <a:p>
            <a:r>
              <a:rPr lang="en-US" dirty="0"/>
              <a:t>Duration of infectivity ?about a week, till afebrile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Widespread</a:t>
            </a:r>
            <a:r>
              <a:rPr lang="en-US" dirty="0"/>
              <a:t> now in China and beyond. Underestimates…</a:t>
            </a:r>
          </a:p>
          <a:p>
            <a:r>
              <a:rPr lang="en-US" dirty="0"/>
              <a:t>We lack means to completely stop it, so</a:t>
            </a:r>
          </a:p>
          <a:p>
            <a:r>
              <a:rPr lang="en-US" b="1" dirty="0"/>
              <a:t>Expect a pandemic </a:t>
            </a:r>
            <a:r>
              <a:rPr lang="en-US" dirty="0"/>
              <a:t>(may be slow), then </a:t>
            </a:r>
            <a:r>
              <a:rPr lang="en-US" b="1" dirty="0"/>
              <a:t>persistence</a:t>
            </a:r>
          </a:p>
        </p:txBody>
      </p:sp>
    </p:spTree>
    <p:extLst>
      <p:ext uri="{BB962C8B-B14F-4D97-AF65-F5344CB8AC3E}">
        <p14:creationId xmlns:p14="http://schemas.microsoft.com/office/powerpoint/2010/main" val="28999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0971-43C1-4D68-87D1-7D49FBB0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99" y="30998"/>
            <a:ext cx="8229600" cy="1143000"/>
          </a:xfrm>
        </p:spPr>
        <p:txBody>
          <a:bodyPr/>
          <a:lstStyle/>
          <a:p>
            <a:r>
              <a:rPr lang="en-AU" dirty="0"/>
              <a:t>Reproductive ratios: </a:t>
            </a:r>
            <a:r>
              <a:rPr lang="en-AU" dirty="0" err="1"/>
              <a:t>nCoV</a:t>
            </a:r>
            <a:r>
              <a:rPr lang="en-AU" dirty="0"/>
              <a:t> etc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84C7-B739-46A8-905C-DE0A79A5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D1DA7-FA8C-44A2-9976-2D03EAF97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4" y="897097"/>
            <a:ext cx="6453187" cy="5960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1076981"/>
            <a:ext cx="32004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Uncertain &amp; variable</a:t>
            </a:r>
          </a:p>
        </p:txBody>
      </p:sp>
    </p:spTree>
    <p:extLst>
      <p:ext uri="{BB962C8B-B14F-4D97-AF65-F5344CB8AC3E}">
        <p14:creationId xmlns:p14="http://schemas.microsoft.com/office/powerpoint/2010/main" val="42027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How will the pandemic behave?</a:t>
            </a:r>
            <a:endParaRPr lang="en-GB" altLang="en-US" dirty="0">
              <a:latin typeface="Arial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124200" y="1981200"/>
            <a:ext cx="5981700" cy="4343400"/>
            <a:chOff x="1008" y="1059"/>
            <a:chExt cx="3768" cy="2733"/>
          </a:xfrm>
        </p:grpSpPr>
        <p:sp>
          <p:nvSpPr>
            <p:cNvPr id="23557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1008" y="3234"/>
              <a:ext cx="1116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334" y="1059"/>
              <a:ext cx="1116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</a:endParaRPr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3660" y="3234"/>
              <a:ext cx="1116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</a:endParaRPr>
            </a:p>
          </p:txBody>
        </p:sp>
      </p:grp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546726" y="2174876"/>
            <a:ext cx="1039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HOST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413126" y="5603876"/>
            <a:ext cx="1244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AGENT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315200" y="5715001"/>
            <a:ext cx="1890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17413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10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Uncertainties suggest less severe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664" y="1246792"/>
            <a:ext cx="8763000" cy="5334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HOSTS</a:t>
            </a:r>
            <a:r>
              <a:rPr lang="en-US" dirty="0"/>
              <a:t> 	Elderly and chronic diseases - many</a:t>
            </a:r>
          </a:p>
          <a:p>
            <a:pPr marL="0" indent="0">
              <a:buNone/>
            </a:pPr>
            <a:r>
              <a:rPr lang="en-US" dirty="0"/>
              <a:t>		No-one immune initially</a:t>
            </a:r>
          </a:p>
          <a:p>
            <a:pPr marL="0" indent="0">
              <a:buNone/>
            </a:pPr>
            <a:r>
              <a:rPr lang="en-US" dirty="0"/>
              <a:t>		Nutrition, education, wealth, smoking…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AGENT</a:t>
            </a:r>
            <a:r>
              <a:rPr lang="en-US" dirty="0"/>
              <a:t>	Only one strain, typical coronavirus</a:t>
            </a:r>
          </a:p>
          <a:p>
            <a:pPr marL="0" indent="0">
              <a:buNone/>
            </a:pPr>
            <a:r>
              <a:rPr lang="en-US" dirty="0"/>
              <a:t>		No current drugs or vaccines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ENVIRONMENT</a:t>
            </a:r>
            <a:r>
              <a:rPr lang="en-US" dirty="0"/>
              <a:t>	Australia v. different to Wuhan &amp; China</a:t>
            </a:r>
          </a:p>
          <a:p>
            <a:pPr marL="0" indent="0">
              <a:buNone/>
            </a:pPr>
            <a:r>
              <a:rPr lang="en-US" dirty="0"/>
              <a:t>		Crowding, pollution, health services, access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Data: </a:t>
            </a:r>
            <a:r>
              <a:rPr lang="en-US" dirty="0"/>
              <a:t>China vs outside numerators and denominators…</a:t>
            </a:r>
          </a:p>
          <a:p>
            <a:r>
              <a:rPr lang="en-US" b="1" dirty="0"/>
              <a:t>Deaths</a:t>
            </a:r>
            <a:r>
              <a:rPr lang="en-US" dirty="0"/>
              <a:t> vs cases, </a:t>
            </a:r>
            <a:r>
              <a:rPr lang="en-US" b="1" dirty="0"/>
              <a:t>proven</a:t>
            </a:r>
            <a:r>
              <a:rPr lang="en-US" dirty="0"/>
              <a:t> vs unproven, incentives to hide?</a:t>
            </a:r>
          </a:p>
          <a:p>
            <a:r>
              <a:rPr lang="en-US" b="1" dirty="0"/>
              <a:t>Large early bias to severe / hospital cases </a:t>
            </a:r>
          </a:p>
        </p:txBody>
      </p:sp>
    </p:spTree>
    <p:extLst>
      <p:ext uri="{BB962C8B-B14F-4D97-AF65-F5344CB8AC3E}">
        <p14:creationId xmlns:p14="http://schemas.microsoft.com/office/powerpoint/2010/main" val="339353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634B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 of the iceberg?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E380F5-B765-4F28-90E2-8E397699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1828800"/>
            <a:ext cx="6553755" cy="457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547290" y="2057400"/>
            <a:ext cx="2044511" cy="481780"/>
            <a:chOff x="5296111" y="1162149"/>
            <a:chExt cx="2044511" cy="481780"/>
          </a:xfrm>
        </p:grpSpPr>
        <p:sp>
          <p:nvSpPr>
            <p:cNvPr id="21" name="Arrow: Right 28">
              <a:extLst>
                <a:ext uri="{FF2B5EF4-FFF2-40B4-BE49-F238E27FC236}">
                  <a16:creationId xmlns:a16="http://schemas.microsoft.com/office/drawing/2014/main" id="{618A6505-F302-4FF1-9DCF-0D3D56B14F2C}"/>
                </a:ext>
              </a:extLst>
            </p:cNvPr>
            <p:cNvSpPr/>
            <p:nvPr/>
          </p:nvSpPr>
          <p:spPr>
            <a:xfrm rot="10800000">
              <a:off x="5296111" y="1162149"/>
              <a:ext cx="616258" cy="481780"/>
            </a:xfrm>
            <a:prstGeom prst="rightArrow">
              <a:avLst/>
            </a:prstGeom>
            <a:solidFill>
              <a:srgbClr val="E7DF4A">
                <a:lumMod val="60000"/>
                <a:lumOff val="40000"/>
              </a:srgbClr>
            </a:solidFill>
            <a:ln w="12700" cap="flat" cmpd="sng" algn="ctr">
              <a:solidFill>
                <a:srgbClr val="24455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AU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E98D9D-43BC-4595-B17F-47C19AF933A2}"/>
                </a:ext>
              </a:extLst>
            </p:cNvPr>
            <p:cNvSpPr txBox="1"/>
            <p:nvPr/>
          </p:nvSpPr>
          <p:spPr>
            <a:xfrm>
              <a:off x="5873554" y="1223093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Being tested</a:t>
              </a:r>
              <a:endParaRPr lang="en-AU" sz="1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547290" y="2895600"/>
            <a:ext cx="2044511" cy="481780"/>
            <a:chOff x="5296111" y="1162149"/>
            <a:chExt cx="2044511" cy="481780"/>
          </a:xfrm>
        </p:grpSpPr>
        <p:sp>
          <p:nvSpPr>
            <p:cNvPr id="25" name="Arrow: Right 28">
              <a:extLst>
                <a:ext uri="{FF2B5EF4-FFF2-40B4-BE49-F238E27FC236}">
                  <a16:creationId xmlns:a16="http://schemas.microsoft.com/office/drawing/2014/main" id="{618A6505-F302-4FF1-9DCF-0D3D56B14F2C}"/>
                </a:ext>
              </a:extLst>
            </p:cNvPr>
            <p:cNvSpPr/>
            <p:nvPr/>
          </p:nvSpPr>
          <p:spPr>
            <a:xfrm rot="10800000">
              <a:off x="5296111" y="1162149"/>
              <a:ext cx="616258" cy="481780"/>
            </a:xfrm>
            <a:prstGeom prst="rightArrow">
              <a:avLst/>
            </a:prstGeom>
            <a:solidFill>
              <a:srgbClr val="E7DF4A">
                <a:lumMod val="60000"/>
                <a:lumOff val="40000"/>
              </a:srgbClr>
            </a:solidFill>
            <a:ln w="12700" cap="flat" cmpd="sng" algn="ctr">
              <a:solidFill>
                <a:srgbClr val="24455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AU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E98D9D-43BC-4595-B17F-47C19AF933A2}"/>
                </a:ext>
              </a:extLst>
            </p:cNvPr>
            <p:cNvSpPr txBox="1"/>
            <p:nvPr/>
          </p:nvSpPr>
          <p:spPr>
            <a:xfrm>
              <a:off x="5873554" y="1223093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Being tested</a:t>
              </a:r>
              <a:endParaRPr lang="en-AU" sz="1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525808" y="4114800"/>
            <a:ext cx="2065992" cy="481780"/>
            <a:chOff x="5296111" y="1162149"/>
            <a:chExt cx="2065992" cy="481780"/>
          </a:xfrm>
        </p:grpSpPr>
        <p:sp>
          <p:nvSpPr>
            <p:cNvPr id="28" name="Arrow: Right 28">
              <a:extLst>
                <a:ext uri="{FF2B5EF4-FFF2-40B4-BE49-F238E27FC236}">
                  <a16:creationId xmlns:a16="http://schemas.microsoft.com/office/drawing/2014/main" id="{618A6505-F302-4FF1-9DCF-0D3D56B14F2C}"/>
                </a:ext>
              </a:extLst>
            </p:cNvPr>
            <p:cNvSpPr/>
            <p:nvPr/>
          </p:nvSpPr>
          <p:spPr>
            <a:xfrm rot="10800000">
              <a:off x="5296111" y="1162149"/>
              <a:ext cx="616258" cy="481780"/>
            </a:xfrm>
            <a:prstGeom prst="rightArrow">
              <a:avLst/>
            </a:prstGeom>
            <a:solidFill>
              <a:srgbClr val="E7DF4A">
                <a:lumMod val="60000"/>
                <a:lumOff val="40000"/>
              </a:srgbClr>
            </a:solidFill>
            <a:ln w="12700" cap="flat" cmpd="sng" algn="ctr">
              <a:solidFill>
                <a:srgbClr val="24455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AU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E98D9D-43BC-4595-B17F-47C19AF933A2}"/>
                </a:ext>
              </a:extLst>
            </p:cNvPr>
            <p:cNvSpPr txBox="1"/>
            <p:nvPr/>
          </p:nvSpPr>
          <p:spPr>
            <a:xfrm>
              <a:off x="5873554" y="1223093"/>
              <a:ext cx="1488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NOT tested?</a:t>
              </a:r>
              <a:endParaRPr lang="en-AU" sz="1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36692" y="5480325"/>
            <a:ext cx="2131309" cy="646331"/>
            <a:chOff x="5296111" y="1079873"/>
            <a:chExt cx="2131309" cy="646331"/>
          </a:xfrm>
        </p:grpSpPr>
        <p:sp>
          <p:nvSpPr>
            <p:cNvPr id="31" name="Arrow: Right 28">
              <a:extLst>
                <a:ext uri="{FF2B5EF4-FFF2-40B4-BE49-F238E27FC236}">
                  <a16:creationId xmlns:a16="http://schemas.microsoft.com/office/drawing/2014/main" id="{618A6505-F302-4FF1-9DCF-0D3D56B14F2C}"/>
                </a:ext>
              </a:extLst>
            </p:cNvPr>
            <p:cNvSpPr/>
            <p:nvPr/>
          </p:nvSpPr>
          <p:spPr>
            <a:xfrm rot="10800000">
              <a:off x="5296111" y="1162149"/>
              <a:ext cx="616258" cy="481780"/>
            </a:xfrm>
            <a:prstGeom prst="rightArrow">
              <a:avLst/>
            </a:prstGeom>
            <a:solidFill>
              <a:srgbClr val="E7DF4A">
                <a:lumMod val="60000"/>
                <a:lumOff val="40000"/>
              </a:srgbClr>
            </a:solidFill>
            <a:ln w="12700" cap="flat" cmpd="sng" algn="ctr">
              <a:solidFill>
                <a:srgbClr val="24455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AU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E98D9D-43BC-4595-B17F-47C19AF933A2}"/>
                </a:ext>
              </a:extLst>
            </p:cNvPr>
            <p:cNvSpPr txBox="1"/>
            <p:nvPr/>
          </p:nvSpPr>
          <p:spPr>
            <a:xfrm>
              <a:off x="5873554" y="1079873"/>
              <a:ext cx="1553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NOT tested? Not counted?</a:t>
              </a:r>
              <a:endParaRPr lang="en-AU" sz="1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958124" y="6596390"/>
            <a:ext cx="1709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Thanks: Ian Mackay</a:t>
            </a:r>
          </a:p>
        </p:txBody>
      </p:sp>
    </p:spTree>
    <p:extLst>
      <p:ext uri="{BB962C8B-B14F-4D97-AF65-F5344CB8AC3E}">
        <p14:creationId xmlns:p14="http://schemas.microsoft.com/office/powerpoint/2010/main" val="4012576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1">
  <a:themeElements>
    <a:clrScheme name="DarlingDownsHealth">
      <a:dk1>
        <a:srgbClr val="636569"/>
      </a:dk1>
      <a:lt1>
        <a:srgbClr val="FFFFFF"/>
      </a:lt1>
      <a:dk2>
        <a:srgbClr val="634B78"/>
      </a:dk2>
      <a:lt2>
        <a:srgbClr val="FBAF54"/>
      </a:lt2>
      <a:accent1>
        <a:srgbClr val="A70240"/>
      </a:accent1>
      <a:accent2>
        <a:srgbClr val="E65E49"/>
      </a:accent2>
      <a:accent3>
        <a:srgbClr val="A3B496"/>
      </a:accent3>
      <a:accent4>
        <a:srgbClr val="FBAF54"/>
      </a:accent4>
      <a:accent5>
        <a:srgbClr val="000000"/>
      </a:accent5>
      <a:accent6>
        <a:srgbClr val="000000"/>
      </a:accent6>
      <a:hlink>
        <a:srgbClr val="E65E49"/>
      </a:hlink>
      <a:folHlink>
        <a:srgbClr val="636569"/>
      </a:folHlink>
    </a:clrScheme>
    <a:fontScheme name="Powerpoint Shell -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Shell -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hell - 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hell - 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hell - 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hell - 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Shell - 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hell - 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hell - 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hell - 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hell - 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hell - 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Shell - 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 2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 1">
  <a:themeElements>
    <a:clrScheme name="DarlingDownsHealth">
      <a:dk1>
        <a:srgbClr val="636569"/>
      </a:dk1>
      <a:lt1>
        <a:srgbClr val="FFFFFF"/>
      </a:lt1>
      <a:dk2>
        <a:srgbClr val="634B78"/>
      </a:dk2>
      <a:lt2>
        <a:srgbClr val="FBAF54"/>
      </a:lt2>
      <a:accent1>
        <a:srgbClr val="A70240"/>
      </a:accent1>
      <a:accent2>
        <a:srgbClr val="E65E49"/>
      </a:accent2>
      <a:accent3>
        <a:srgbClr val="A3B496"/>
      </a:accent3>
      <a:accent4>
        <a:srgbClr val="FBAF54"/>
      </a:accent4>
      <a:accent5>
        <a:srgbClr val="000000"/>
      </a:accent5>
      <a:accent6>
        <a:srgbClr val="000000"/>
      </a:accent6>
      <a:hlink>
        <a:srgbClr val="E65E49"/>
      </a:hlink>
      <a:folHlink>
        <a:srgbClr val="6365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DarlingDownsHealth">
      <a:dk1>
        <a:srgbClr val="636569"/>
      </a:dk1>
      <a:lt1>
        <a:srgbClr val="FFFFFF"/>
      </a:lt1>
      <a:dk2>
        <a:srgbClr val="634B78"/>
      </a:dk2>
      <a:lt2>
        <a:srgbClr val="FBAF54"/>
      </a:lt2>
      <a:accent1>
        <a:srgbClr val="A70240"/>
      </a:accent1>
      <a:accent2>
        <a:srgbClr val="E65E49"/>
      </a:accent2>
      <a:accent3>
        <a:srgbClr val="A3B496"/>
      </a:accent3>
      <a:accent4>
        <a:srgbClr val="FBAF54"/>
      </a:accent4>
      <a:accent5>
        <a:srgbClr val="000000"/>
      </a:accent5>
      <a:accent6>
        <a:srgbClr val="000000"/>
      </a:accent6>
      <a:hlink>
        <a:srgbClr val="E65E49"/>
      </a:hlink>
      <a:folHlink>
        <a:srgbClr val="6365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DarlingDownsHealth">
      <a:dk1>
        <a:srgbClr val="636569"/>
      </a:dk1>
      <a:lt1>
        <a:srgbClr val="FFFFFF"/>
      </a:lt1>
      <a:dk2>
        <a:srgbClr val="634B78"/>
      </a:dk2>
      <a:lt2>
        <a:srgbClr val="FBAF54"/>
      </a:lt2>
      <a:accent1>
        <a:srgbClr val="A70240"/>
      </a:accent1>
      <a:accent2>
        <a:srgbClr val="E65E49"/>
      </a:accent2>
      <a:accent3>
        <a:srgbClr val="A3B496"/>
      </a:accent3>
      <a:accent4>
        <a:srgbClr val="FBAF54"/>
      </a:accent4>
      <a:accent5>
        <a:srgbClr val="000000"/>
      </a:accent5>
      <a:accent6>
        <a:srgbClr val="000000"/>
      </a:accent6>
      <a:hlink>
        <a:srgbClr val="E65E49"/>
      </a:hlink>
      <a:folHlink>
        <a:srgbClr val="6365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DarlingDownsHealth">
      <a:dk1>
        <a:srgbClr val="636569"/>
      </a:dk1>
      <a:lt1>
        <a:srgbClr val="FFFFFF"/>
      </a:lt1>
      <a:dk2>
        <a:srgbClr val="634B78"/>
      </a:dk2>
      <a:lt2>
        <a:srgbClr val="FBAF54"/>
      </a:lt2>
      <a:accent1>
        <a:srgbClr val="A70240"/>
      </a:accent1>
      <a:accent2>
        <a:srgbClr val="E65E49"/>
      </a:accent2>
      <a:accent3>
        <a:srgbClr val="A3B496"/>
      </a:accent3>
      <a:accent4>
        <a:srgbClr val="FBAF54"/>
      </a:accent4>
      <a:accent5>
        <a:srgbClr val="000000"/>
      </a:accent5>
      <a:accent6>
        <a:srgbClr val="000000"/>
      </a:accent6>
      <a:hlink>
        <a:srgbClr val="E65E49"/>
      </a:hlink>
      <a:folHlink>
        <a:srgbClr val="6365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luding_Slid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powerpoint-shell-multi</Template>
  <TotalTime>1865</TotalTime>
  <Words>1436</Words>
  <Application>Microsoft Office PowerPoint</Application>
  <PresentationFormat>Widescreen</PresentationFormat>
  <Paragraphs>207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Title slide 1</vt:lpstr>
      <vt:lpstr>Title Slide 2</vt:lpstr>
      <vt:lpstr>Content slide 1</vt:lpstr>
      <vt:lpstr>Custom Design</vt:lpstr>
      <vt:lpstr>1_Custom Design</vt:lpstr>
      <vt:lpstr>2_Custom Design</vt:lpstr>
      <vt:lpstr>Concluding_Slide2</vt:lpstr>
      <vt:lpstr>Office Theme</vt:lpstr>
      <vt:lpstr>Novel coronavirus</vt:lpstr>
      <vt:lpstr>Background</vt:lpstr>
      <vt:lpstr>As of 2nd February 2020</vt:lpstr>
      <vt:lpstr>Respiratory viruses</vt:lpstr>
      <vt:lpstr>Spread and outbreaks</vt:lpstr>
      <vt:lpstr>Reproductive ratios: nCoV etc</vt:lpstr>
      <vt:lpstr>How will the pandemic behave?</vt:lpstr>
      <vt:lpstr>Uncertainties suggest less severe</vt:lpstr>
      <vt:lpstr>Tip of the iceberg?</vt:lpstr>
      <vt:lpstr>Objectives</vt:lpstr>
      <vt:lpstr>What works in order…</vt:lpstr>
      <vt:lpstr>Case definition – suspect case</vt:lpstr>
      <vt:lpstr>Case definition</vt:lpstr>
      <vt:lpstr>Confirmed case</vt:lpstr>
      <vt:lpstr>What to do with suspected case</vt:lpstr>
      <vt:lpstr>Infection control</vt:lpstr>
      <vt:lpstr>Clinical samples</vt:lpstr>
      <vt:lpstr>Samples</vt:lpstr>
      <vt:lpstr>URT samples</vt:lpstr>
      <vt:lpstr>Nasal wash/ aspirates</vt:lpstr>
      <vt:lpstr>Lower respiratory tract samples</vt:lpstr>
      <vt:lpstr>Serology</vt:lpstr>
      <vt:lpstr>Testing can be performed by the private labs</vt:lpstr>
      <vt:lpstr>PowerPoint Presentation</vt:lpstr>
      <vt:lpstr>Contacts -  definition</vt:lpstr>
      <vt:lpstr>Contact Criteria</vt:lpstr>
      <vt:lpstr>What to do with contacts</vt:lpstr>
      <vt:lpstr>If you have any questions or concerns</vt:lpstr>
      <vt:lpstr>PHU contacts</vt:lpstr>
      <vt:lpstr>Websites</vt:lpstr>
      <vt:lpstr>QUESTIONS?</vt:lpstr>
    </vt:vector>
  </TitlesOfParts>
  <Company>Queensland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Darling Downs Health</dc:title>
  <dc:creator>Jessica Birt</dc:creator>
  <cp:keywords>Darling Downs Health, DDH,</cp:keywords>
  <cp:lastModifiedBy>Penny Hutchinson</cp:lastModifiedBy>
  <cp:revision>42</cp:revision>
  <cp:lastPrinted>2020-02-03T01:33:54Z</cp:lastPrinted>
  <dcterms:created xsi:type="dcterms:W3CDTF">2018-07-17T06:39:18Z</dcterms:created>
  <dcterms:modified xsi:type="dcterms:W3CDTF">2020-02-03T06:46:17Z</dcterms:modified>
</cp:coreProperties>
</file>