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sldIdLst>
    <p:sldId id="256" r:id="rId2"/>
    <p:sldId id="287" r:id="rId3"/>
    <p:sldId id="301" r:id="rId4"/>
    <p:sldId id="288" r:id="rId5"/>
    <p:sldId id="299" r:id="rId6"/>
    <p:sldId id="304" r:id="rId7"/>
    <p:sldId id="300" r:id="rId8"/>
    <p:sldId id="290" r:id="rId9"/>
    <p:sldId id="305" r:id="rId10"/>
    <p:sldId id="306" r:id="rId11"/>
    <p:sldId id="307" r:id="rId12"/>
    <p:sldId id="302" r:id="rId13"/>
    <p:sldId id="291" r:id="rId14"/>
    <p:sldId id="296" r:id="rId15"/>
    <p:sldId id="308" r:id="rId16"/>
    <p:sldId id="297" r:id="rId17"/>
    <p:sldId id="298" r:id="rId18"/>
    <p:sldId id="278" r:id="rId19"/>
    <p:sldId id="262" r:id="rId20"/>
    <p:sldId id="257" r:id="rId21"/>
    <p:sldId id="259" r:id="rId22"/>
    <p:sldId id="260" r:id="rId23"/>
    <p:sldId id="261"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7" r:id="rId38"/>
    <p:sldId id="276" r:id="rId39"/>
    <p:sldId id="280" r:id="rId40"/>
    <p:sldId id="281" r:id="rId41"/>
    <p:sldId id="282" r:id="rId42"/>
    <p:sldId id="283" r:id="rId43"/>
    <p:sldId id="284" r:id="rId44"/>
    <p:sldId id="285" r:id="rId45"/>
    <p:sldId id="28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7"/>
  </p:normalViewPr>
  <p:slideViewPr>
    <p:cSldViewPr snapToGrid="0">
      <p:cViewPr varScale="1">
        <p:scale>
          <a:sx n="105" d="100"/>
          <a:sy n="105" d="100"/>
        </p:scale>
        <p:origin x="798" y="96"/>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3254-6F1A-6D07-5BD5-C125E4AA9C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BCCB8B-B178-8FD6-7CF9-C9D1513CC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3550245-7AAD-C72D-40F3-8EE8538E8622}"/>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5" name="Footer Placeholder 4">
            <a:extLst>
              <a:ext uri="{FF2B5EF4-FFF2-40B4-BE49-F238E27FC236}">
                <a16:creationId xmlns:a16="http://schemas.microsoft.com/office/drawing/2014/main" id="{3763BB04-EB87-7135-954E-92B1CE626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E5396-9703-477A-444C-5AE95EB9723E}"/>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414540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6AB1-ABAB-9ADD-5843-0C4A667B71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2F7A7B-B2DD-4CB1-38E7-CD00367E4E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3733F8-6A01-882F-FF49-9004DF99E913}"/>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5" name="Footer Placeholder 4">
            <a:extLst>
              <a:ext uri="{FF2B5EF4-FFF2-40B4-BE49-F238E27FC236}">
                <a16:creationId xmlns:a16="http://schemas.microsoft.com/office/drawing/2014/main" id="{ABC47420-A02B-9341-A8A0-8B3971F34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0B86-74A0-4951-030B-5CAB4E155739}"/>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149356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58BA8-6DBD-2B4F-2DDE-BAB0861B9CC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9B2B44-B148-1072-E400-D268A467AB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7780B3-2B44-1A62-AAB6-9E14E3610D41}"/>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5" name="Footer Placeholder 4">
            <a:extLst>
              <a:ext uri="{FF2B5EF4-FFF2-40B4-BE49-F238E27FC236}">
                <a16:creationId xmlns:a16="http://schemas.microsoft.com/office/drawing/2014/main" id="{95917E82-DE51-0D3D-921A-AB428A708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C21BA-BCE5-CF11-D62B-52772B5C2DBB}"/>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338788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CB12-EB90-F798-497D-0CEF34D1CC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941516-5F0E-33A3-E1E8-738F364924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172C16-E808-87DD-707B-BD977922DC29}"/>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5" name="Footer Placeholder 4">
            <a:extLst>
              <a:ext uri="{FF2B5EF4-FFF2-40B4-BE49-F238E27FC236}">
                <a16:creationId xmlns:a16="http://schemas.microsoft.com/office/drawing/2014/main" id="{1B5157BC-2924-3AA1-5EA4-F4FC58CBF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C32D-501C-AF02-3BE5-37C46E047A6F}"/>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313976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85D6-8563-9B06-DD4A-E7EA8A34FB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C952D2-B5B7-5D18-E355-7A90D65D95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392693-7852-3A16-0F19-DB832E2F4D85}"/>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5" name="Footer Placeholder 4">
            <a:extLst>
              <a:ext uri="{FF2B5EF4-FFF2-40B4-BE49-F238E27FC236}">
                <a16:creationId xmlns:a16="http://schemas.microsoft.com/office/drawing/2014/main" id="{7482CBF8-C1FD-804A-402B-B26626B9B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47433-D169-A976-80A5-08425C933508}"/>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2885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C72A-F7CB-182F-EE5C-9C04139232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3A61CA-3652-6882-E2EE-0BF3203D4C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7CF224-660C-C990-DF6F-2785CEB23A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E8E09C-34CB-1B5F-7674-B4B83342CEFA}"/>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6" name="Footer Placeholder 5">
            <a:extLst>
              <a:ext uri="{FF2B5EF4-FFF2-40B4-BE49-F238E27FC236}">
                <a16:creationId xmlns:a16="http://schemas.microsoft.com/office/drawing/2014/main" id="{16482946-4EB0-ED30-CE69-D0CB3B82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3AE19-FA19-C7FE-3FAF-DAA8A34361BE}"/>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360932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AAD-2748-DCE9-E09F-1DC9F81B9B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05CA44-40D0-164D-8423-AD6DB4F7F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A8AD41-9789-6953-B367-153F8D8805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3EF30F-B93B-766C-2DE4-5AB03D7A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E2E4FE-35B1-8C7B-5275-8F422BAADE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B9CADC5-A4C9-6480-613C-06AC3FD989DE}"/>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8" name="Footer Placeholder 7">
            <a:extLst>
              <a:ext uri="{FF2B5EF4-FFF2-40B4-BE49-F238E27FC236}">
                <a16:creationId xmlns:a16="http://schemas.microsoft.com/office/drawing/2014/main" id="{0CF2823A-8BDA-6F65-E180-46CA0B386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774751-03D7-BC1D-5F66-2333F6C5922E}"/>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332902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0386-EE6C-F4F1-4742-96811C2DAD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563E99-E432-8330-1E6B-22D671E8A3EF}"/>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4" name="Footer Placeholder 3">
            <a:extLst>
              <a:ext uri="{FF2B5EF4-FFF2-40B4-BE49-F238E27FC236}">
                <a16:creationId xmlns:a16="http://schemas.microsoft.com/office/drawing/2014/main" id="{FB9511C5-F847-3490-8CB9-F3A2614F5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A520A-414D-E661-E68C-727E582980E4}"/>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214210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89130-43FE-605F-1413-850906B9F83A}"/>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3" name="Footer Placeholder 2">
            <a:extLst>
              <a:ext uri="{FF2B5EF4-FFF2-40B4-BE49-F238E27FC236}">
                <a16:creationId xmlns:a16="http://schemas.microsoft.com/office/drawing/2014/main" id="{5888F052-58EF-660C-0245-0DF23FEB01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18DE04-3F20-4009-1CCA-2A2A1BB87298}"/>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41155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A138-4751-6E49-C178-97B3A0F9D5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5A8DE6-2A88-B664-0A70-B2658D447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D67B72-76C7-E94C-FC0E-5171DC435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13084C-EA29-0A51-CECB-980C08D9CB9C}"/>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6" name="Footer Placeholder 5">
            <a:extLst>
              <a:ext uri="{FF2B5EF4-FFF2-40B4-BE49-F238E27FC236}">
                <a16:creationId xmlns:a16="http://schemas.microsoft.com/office/drawing/2014/main" id="{DE39D767-9F31-5EBA-2EB0-BA46D6E89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220E0-85FE-34A5-ECE3-E82223F81AA5}"/>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114479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4422-5D63-CA52-EEAA-182606C75B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4B42AB-1B4F-A442-BEAD-DB0FFA56F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D1E2E-CB9E-40DB-3F65-09A16F684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35DFE2-8F5F-E119-C578-B3CBAA7867AF}"/>
              </a:ext>
            </a:extLst>
          </p:cNvPr>
          <p:cNvSpPr>
            <a:spLocks noGrp="1"/>
          </p:cNvSpPr>
          <p:nvPr>
            <p:ph type="dt" sz="half" idx="10"/>
          </p:nvPr>
        </p:nvSpPr>
        <p:spPr/>
        <p:txBody>
          <a:bodyPr/>
          <a:lstStyle/>
          <a:p>
            <a:fld id="{81CB863E-24E5-9D4A-88C3-3B7D585A5742}" type="datetimeFigureOut">
              <a:rPr lang="en-US" smtClean="0"/>
              <a:t>7/27/2024</a:t>
            </a:fld>
            <a:endParaRPr lang="en-US"/>
          </a:p>
        </p:txBody>
      </p:sp>
      <p:sp>
        <p:nvSpPr>
          <p:cNvPr id="6" name="Footer Placeholder 5">
            <a:extLst>
              <a:ext uri="{FF2B5EF4-FFF2-40B4-BE49-F238E27FC236}">
                <a16:creationId xmlns:a16="http://schemas.microsoft.com/office/drawing/2014/main" id="{6DE4E254-3C92-E3EA-24E9-5C08C45C1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42DE3-E76D-7DC4-AE57-0E857AF61B2C}"/>
              </a:ext>
            </a:extLst>
          </p:cNvPr>
          <p:cNvSpPr>
            <a:spLocks noGrp="1"/>
          </p:cNvSpPr>
          <p:nvPr>
            <p:ph type="sldNum" sz="quarter" idx="12"/>
          </p:nvPr>
        </p:nvSpPr>
        <p:spPr/>
        <p:txBody>
          <a:bodyPr/>
          <a:lstStyle/>
          <a:p>
            <a:fld id="{3ED5AFDD-EE11-0143-A120-B29CE6B6D25F}" type="slidenum">
              <a:rPr lang="en-US" smtClean="0"/>
              <a:t>‹#›</a:t>
            </a:fld>
            <a:endParaRPr lang="en-US"/>
          </a:p>
        </p:txBody>
      </p:sp>
    </p:spTree>
    <p:extLst>
      <p:ext uri="{BB962C8B-B14F-4D97-AF65-F5344CB8AC3E}">
        <p14:creationId xmlns:p14="http://schemas.microsoft.com/office/powerpoint/2010/main" val="399183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0B10D-ACFC-7412-D383-41EEB7275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0D6641-BDF6-05BC-E6A2-E67E37CD3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FFD4D8-25B6-3D90-3CED-8DA90273F6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CB863E-24E5-9D4A-88C3-3B7D585A5742}" type="datetimeFigureOut">
              <a:rPr lang="en-US" smtClean="0"/>
              <a:t>7/27/2024</a:t>
            </a:fld>
            <a:endParaRPr lang="en-US"/>
          </a:p>
        </p:txBody>
      </p:sp>
      <p:sp>
        <p:nvSpPr>
          <p:cNvPr id="5" name="Footer Placeholder 4">
            <a:extLst>
              <a:ext uri="{FF2B5EF4-FFF2-40B4-BE49-F238E27FC236}">
                <a16:creationId xmlns:a16="http://schemas.microsoft.com/office/drawing/2014/main" id="{5E7BF38B-57EC-F9DA-A4B5-80BDDC1AC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4583E9-7A9F-6D7D-73F3-7EC74D9BA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D5AFDD-EE11-0143-A120-B29CE6B6D25F}" type="slidenum">
              <a:rPr lang="en-US" smtClean="0"/>
              <a:t>‹#›</a:t>
            </a:fld>
            <a:endParaRPr lang="en-US"/>
          </a:p>
        </p:txBody>
      </p:sp>
    </p:spTree>
    <p:extLst>
      <p:ext uri="{BB962C8B-B14F-4D97-AF65-F5344CB8AC3E}">
        <p14:creationId xmlns:p14="http://schemas.microsoft.com/office/powerpoint/2010/main" val="14225051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dr_Rizzuto@wagc.net.a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8A8D-D78D-C611-CAE8-9882BD6B9A32}"/>
              </a:ext>
            </a:extLst>
          </p:cNvPr>
          <p:cNvSpPr>
            <a:spLocks noGrp="1"/>
          </p:cNvSpPr>
          <p:nvPr>
            <p:ph type="ctrTitle"/>
          </p:nvPr>
        </p:nvSpPr>
        <p:spPr>
          <a:xfrm>
            <a:off x="543185" y="1532965"/>
            <a:ext cx="10560675" cy="1322477"/>
          </a:xfrm>
        </p:spPr>
        <p:txBody>
          <a:bodyPr>
            <a:noAutofit/>
          </a:bodyPr>
          <a:lstStyle/>
          <a:p>
            <a:r>
              <a:rPr lang="en-US" sz="3600" dirty="0"/>
              <a:t>Updates in Obstetrics part 2 </a:t>
            </a:r>
            <a:br>
              <a:rPr lang="en-US" sz="3600" dirty="0"/>
            </a:br>
            <a:r>
              <a:rPr lang="en-US" sz="3600" dirty="0"/>
              <a:t>Focus on Thyroid disease</a:t>
            </a:r>
          </a:p>
        </p:txBody>
      </p:sp>
      <p:sp>
        <p:nvSpPr>
          <p:cNvPr id="3" name="Subtitle 2">
            <a:extLst>
              <a:ext uri="{FF2B5EF4-FFF2-40B4-BE49-F238E27FC236}">
                <a16:creationId xmlns:a16="http://schemas.microsoft.com/office/drawing/2014/main" id="{0A38AC9C-6A1D-0C01-D31E-088FD93A19DE}"/>
              </a:ext>
            </a:extLst>
          </p:cNvPr>
          <p:cNvSpPr>
            <a:spLocks noGrp="1"/>
          </p:cNvSpPr>
          <p:nvPr>
            <p:ph type="subTitle" idx="1"/>
          </p:nvPr>
        </p:nvSpPr>
        <p:spPr/>
        <p:txBody>
          <a:bodyPr>
            <a:normAutofit fontScale="77500" lnSpcReduction="20000"/>
          </a:bodyPr>
          <a:lstStyle/>
          <a:p>
            <a:r>
              <a:rPr lang="en-US" dirty="0"/>
              <a:t>Dr Ivana Rizzuto</a:t>
            </a:r>
          </a:p>
          <a:p>
            <a:r>
              <a:rPr lang="en-US" dirty="0"/>
              <a:t>MD CCT(UK) FRCOG FRANZCOG</a:t>
            </a:r>
          </a:p>
          <a:p>
            <a:r>
              <a:rPr lang="en-US" dirty="0"/>
              <a:t>Consultant Obstetrician and Gynecologist</a:t>
            </a:r>
          </a:p>
          <a:p>
            <a:r>
              <a:rPr lang="en-US" dirty="0"/>
              <a:t>Ipswich Hospital</a:t>
            </a:r>
          </a:p>
          <a:p>
            <a:r>
              <a:rPr lang="en-US" b="1" dirty="0"/>
              <a:t>Annual West Moreton Maternal Symposium 27</a:t>
            </a:r>
            <a:r>
              <a:rPr lang="en-US" b="1" baseline="30000" dirty="0"/>
              <a:t>th</a:t>
            </a:r>
            <a:r>
              <a:rPr lang="en-US" b="1" dirty="0"/>
              <a:t> July 2024</a:t>
            </a:r>
          </a:p>
        </p:txBody>
      </p:sp>
    </p:spTree>
    <p:extLst>
      <p:ext uri="{BB962C8B-B14F-4D97-AF65-F5344CB8AC3E}">
        <p14:creationId xmlns:p14="http://schemas.microsoft.com/office/powerpoint/2010/main" val="257007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C309D4-84F8-43B9-4EB2-20559D2B40BB}"/>
              </a:ext>
            </a:extLst>
          </p:cNvPr>
          <p:cNvPicPr>
            <a:picLocks noChangeAspect="1"/>
          </p:cNvPicPr>
          <p:nvPr/>
        </p:nvPicPr>
        <p:blipFill>
          <a:blip r:embed="rId2"/>
          <a:stretch>
            <a:fillRect/>
          </a:stretch>
        </p:blipFill>
        <p:spPr>
          <a:xfrm>
            <a:off x="1159099" y="656823"/>
            <a:ext cx="9826580" cy="5382843"/>
          </a:xfrm>
          <a:prstGeom prst="rect">
            <a:avLst/>
          </a:prstGeom>
        </p:spPr>
      </p:pic>
    </p:spTree>
    <p:extLst>
      <p:ext uri="{BB962C8B-B14F-4D97-AF65-F5344CB8AC3E}">
        <p14:creationId xmlns:p14="http://schemas.microsoft.com/office/powerpoint/2010/main" val="106353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FEF62-BA44-8C6A-F170-BF6F53ECDD5C}"/>
              </a:ext>
            </a:extLst>
          </p:cNvPr>
          <p:cNvPicPr>
            <a:picLocks noChangeAspect="1"/>
          </p:cNvPicPr>
          <p:nvPr/>
        </p:nvPicPr>
        <p:blipFill>
          <a:blip r:embed="rId2"/>
          <a:stretch>
            <a:fillRect/>
          </a:stretch>
        </p:blipFill>
        <p:spPr>
          <a:xfrm>
            <a:off x="953037" y="489397"/>
            <a:ext cx="10238704" cy="5859888"/>
          </a:xfrm>
          <a:prstGeom prst="rect">
            <a:avLst/>
          </a:prstGeom>
        </p:spPr>
      </p:pic>
    </p:spTree>
    <p:extLst>
      <p:ext uri="{BB962C8B-B14F-4D97-AF65-F5344CB8AC3E}">
        <p14:creationId xmlns:p14="http://schemas.microsoft.com/office/powerpoint/2010/main" val="367741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3B5EAF-6712-88FC-B14E-88A1D0ED3A92}"/>
              </a:ext>
            </a:extLst>
          </p:cNvPr>
          <p:cNvSpPr>
            <a:spLocks noGrp="1"/>
          </p:cNvSpPr>
          <p:nvPr>
            <p:ph idx="1"/>
          </p:nvPr>
        </p:nvSpPr>
        <p:spPr>
          <a:xfrm>
            <a:off x="838200" y="1825625"/>
            <a:ext cx="10515600" cy="2097018"/>
          </a:xfrm>
        </p:spPr>
        <p:txBody>
          <a:bodyPr/>
          <a:lstStyle/>
          <a:p>
            <a:r>
              <a:rPr lang="en-AU" dirty="0"/>
              <a:t>An alternative approach is an empirical dose increase of 25 </a:t>
            </a:r>
            <a:r>
              <a:rPr lang="en-AU" dirty="0" err="1"/>
              <a:t>μg</a:t>
            </a:r>
            <a:r>
              <a:rPr lang="en-AU" dirty="0"/>
              <a:t> daily for women taking 100 </a:t>
            </a:r>
            <a:r>
              <a:rPr lang="en-AU" dirty="0" err="1"/>
              <a:t>μg</a:t>
            </a:r>
            <a:r>
              <a:rPr lang="en-AU" dirty="0"/>
              <a:t> or less, and 50 </a:t>
            </a:r>
            <a:r>
              <a:rPr lang="en-AU" dirty="0" err="1"/>
              <a:t>μg</a:t>
            </a:r>
            <a:r>
              <a:rPr lang="en-AU" dirty="0"/>
              <a:t> daily for women on more than100 </a:t>
            </a:r>
            <a:r>
              <a:rPr lang="en-AU" dirty="0" err="1"/>
              <a:t>μg</a:t>
            </a:r>
            <a:r>
              <a:rPr lang="en-AU" dirty="0"/>
              <a:t> of levothyroxine. TSH measurements should be carried out at 7–9 weeks of gestation and monitored regularly until 34 weeks of gestation</a:t>
            </a:r>
          </a:p>
        </p:txBody>
      </p:sp>
      <p:sp>
        <p:nvSpPr>
          <p:cNvPr id="8" name="TextBox 7">
            <a:extLst>
              <a:ext uri="{FF2B5EF4-FFF2-40B4-BE49-F238E27FC236}">
                <a16:creationId xmlns:a16="http://schemas.microsoft.com/office/drawing/2014/main" id="{BEE91905-48FC-F193-8B22-144A74707753}"/>
              </a:ext>
            </a:extLst>
          </p:cNvPr>
          <p:cNvSpPr txBox="1"/>
          <p:nvPr/>
        </p:nvSpPr>
        <p:spPr>
          <a:xfrm>
            <a:off x="6983896" y="5579165"/>
            <a:ext cx="3021495" cy="369332"/>
          </a:xfrm>
          <a:prstGeom prst="rect">
            <a:avLst/>
          </a:prstGeom>
          <a:noFill/>
        </p:spPr>
        <p:txBody>
          <a:bodyPr wrap="square" rtlCol="0">
            <a:spAutoFit/>
          </a:bodyPr>
          <a:lstStyle/>
          <a:p>
            <a:r>
              <a:rPr lang="en-AU" dirty="0">
                <a:solidFill>
                  <a:srgbClr val="FF0000"/>
                </a:solidFill>
              </a:rPr>
              <a:t>RCOG Guidelines 2022</a:t>
            </a:r>
          </a:p>
        </p:txBody>
      </p:sp>
    </p:spTree>
    <p:extLst>
      <p:ext uri="{BB962C8B-B14F-4D97-AF65-F5344CB8AC3E}">
        <p14:creationId xmlns:p14="http://schemas.microsoft.com/office/powerpoint/2010/main" val="65486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C1BB4-F0DD-FEF3-B76F-956A0F6555BD}"/>
              </a:ext>
            </a:extLst>
          </p:cNvPr>
          <p:cNvPicPr>
            <a:picLocks noChangeAspect="1"/>
          </p:cNvPicPr>
          <p:nvPr/>
        </p:nvPicPr>
        <p:blipFill>
          <a:blip r:embed="rId2"/>
          <a:stretch>
            <a:fillRect/>
          </a:stretch>
        </p:blipFill>
        <p:spPr>
          <a:xfrm>
            <a:off x="1492624" y="1156447"/>
            <a:ext cx="7906870" cy="2272553"/>
          </a:xfrm>
          <a:prstGeom prst="rect">
            <a:avLst/>
          </a:prstGeom>
        </p:spPr>
      </p:pic>
    </p:spTree>
    <p:extLst>
      <p:ext uri="{BB962C8B-B14F-4D97-AF65-F5344CB8AC3E}">
        <p14:creationId xmlns:p14="http://schemas.microsoft.com/office/powerpoint/2010/main" val="141819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04F2CE-C829-D028-4F38-9564867E15A0}"/>
              </a:ext>
            </a:extLst>
          </p:cNvPr>
          <p:cNvPicPr>
            <a:picLocks noChangeAspect="1"/>
          </p:cNvPicPr>
          <p:nvPr/>
        </p:nvPicPr>
        <p:blipFill>
          <a:blip r:embed="rId2"/>
          <a:stretch>
            <a:fillRect/>
          </a:stretch>
        </p:blipFill>
        <p:spPr>
          <a:xfrm>
            <a:off x="944980" y="927847"/>
            <a:ext cx="7849770" cy="4504765"/>
          </a:xfrm>
          <a:prstGeom prst="rect">
            <a:avLst/>
          </a:prstGeom>
        </p:spPr>
      </p:pic>
    </p:spTree>
    <p:extLst>
      <p:ext uri="{BB962C8B-B14F-4D97-AF65-F5344CB8AC3E}">
        <p14:creationId xmlns:p14="http://schemas.microsoft.com/office/powerpoint/2010/main" val="299286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65F498-1E5D-4909-C205-E6DA2D2CEEA6}"/>
              </a:ext>
            </a:extLst>
          </p:cNvPr>
          <p:cNvPicPr>
            <a:picLocks noChangeAspect="1"/>
          </p:cNvPicPr>
          <p:nvPr/>
        </p:nvPicPr>
        <p:blipFill>
          <a:blip r:embed="rId2"/>
          <a:stretch>
            <a:fillRect/>
          </a:stretch>
        </p:blipFill>
        <p:spPr>
          <a:xfrm>
            <a:off x="1197735" y="489397"/>
            <a:ext cx="9646276" cy="5795493"/>
          </a:xfrm>
          <a:prstGeom prst="rect">
            <a:avLst/>
          </a:prstGeom>
        </p:spPr>
      </p:pic>
    </p:spTree>
    <p:extLst>
      <p:ext uri="{BB962C8B-B14F-4D97-AF65-F5344CB8AC3E}">
        <p14:creationId xmlns:p14="http://schemas.microsoft.com/office/powerpoint/2010/main" val="202690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1236-F33B-2097-52CC-442614C9F93E}"/>
              </a:ext>
            </a:extLst>
          </p:cNvPr>
          <p:cNvSpPr>
            <a:spLocks noGrp="1"/>
          </p:cNvSpPr>
          <p:nvPr>
            <p:ph type="title"/>
          </p:nvPr>
        </p:nvSpPr>
        <p:spPr/>
        <p:txBody>
          <a:bodyPr/>
          <a:lstStyle/>
          <a:p>
            <a:r>
              <a:rPr lang="en-US" dirty="0"/>
              <a:t>Case discussion 1</a:t>
            </a:r>
          </a:p>
        </p:txBody>
      </p:sp>
      <p:sp>
        <p:nvSpPr>
          <p:cNvPr id="3" name="Content Placeholder 2">
            <a:extLst>
              <a:ext uri="{FF2B5EF4-FFF2-40B4-BE49-F238E27FC236}">
                <a16:creationId xmlns:a16="http://schemas.microsoft.com/office/drawing/2014/main" id="{E18E9F41-7384-085D-DEB8-234D10036615}"/>
              </a:ext>
            </a:extLst>
          </p:cNvPr>
          <p:cNvSpPr>
            <a:spLocks noGrp="1"/>
          </p:cNvSpPr>
          <p:nvPr>
            <p:ph idx="1"/>
          </p:nvPr>
        </p:nvSpPr>
        <p:spPr>
          <a:xfrm>
            <a:off x="838200" y="1825625"/>
            <a:ext cx="10515600" cy="769657"/>
          </a:xfrm>
        </p:spPr>
        <p:txBody>
          <a:bodyPr>
            <a:noAutofit/>
          </a:bodyPr>
          <a:lstStyle/>
          <a:p>
            <a:pPr marL="0" indent="0">
              <a:buNone/>
            </a:pPr>
            <a:r>
              <a:rPr lang="en-US" sz="2400" dirty="0">
                <a:latin typeface="Calibri" panose="020F0502020204030204" pitchFamily="34" charset="0"/>
                <a:cs typeface="Calibri" panose="020F0502020204030204" pitchFamily="34" charset="0"/>
              </a:rPr>
              <a:t>A 35 years old woman books an Antenatal appointment. She is with Type 1 DM and her BMI is 41. Not on thyroxine supplements. She is 10 weeks pregnant.</a:t>
            </a:r>
          </a:p>
        </p:txBody>
      </p:sp>
      <p:sp>
        <p:nvSpPr>
          <p:cNvPr id="4" name="TextBox 3">
            <a:extLst>
              <a:ext uri="{FF2B5EF4-FFF2-40B4-BE49-F238E27FC236}">
                <a16:creationId xmlns:a16="http://schemas.microsoft.com/office/drawing/2014/main" id="{C1E6780C-9917-1001-850B-04DB07206552}"/>
              </a:ext>
            </a:extLst>
          </p:cNvPr>
          <p:cNvSpPr txBox="1"/>
          <p:nvPr/>
        </p:nvSpPr>
        <p:spPr>
          <a:xfrm>
            <a:off x="838200" y="2750531"/>
            <a:ext cx="779929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Do we request TSH?</a:t>
            </a:r>
          </a:p>
        </p:txBody>
      </p:sp>
      <p:sp>
        <p:nvSpPr>
          <p:cNvPr id="5" name="TextBox 4">
            <a:extLst>
              <a:ext uri="{FF2B5EF4-FFF2-40B4-BE49-F238E27FC236}">
                <a16:creationId xmlns:a16="http://schemas.microsoft.com/office/drawing/2014/main" id="{4874DF89-E160-CF80-A73A-0724BD68A29B}"/>
              </a:ext>
            </a:extLst>
          </p:cNvPr>
          <p:cNvSpPr txBox="1"/>
          <p:nvPr/>
        </p:nvSpPr>
        <p:spPr>
          <a:xfrm>
            <a:off x="5356412" y="2806697"/>
            <a:ext cx="1479176"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YES</a:t>
            </a:r>
          </a:p>
        </p:txBody>
      </p:sp>
      <p:sp>
        <p:nvSpPr>
          <p:cNvPr id="6" name="TextBox 5">
            <a:extLst>
              <a:ext uri="{FF2B5EF4-FFF2-40B4-BE49-F238E27FC236}">
                <a16:creationId xmlns:a16="http://schemas.microsoft.com/office/drawing/2014/main" id="{876C1658-2F8F-EA27-C597-564FEFA3E152}"/>
              </a:ext>
            </a:extLst>
          </p:cNvPr>
          <p:cNvSpPr txBox="1"/>
          <p:nvPr/>
        </p:nvSpPr>
        <p:spPr>
          <a:xfrm>
            <a:off x="838199" y="3429000"/>
            <a:ext cx="4406153" cy="461665"/>
          </a:xfrm>
          <a:prstGeom prst="rect">
            <a:avLst/>
          </a:prstGeom>
          <a:noFill/>
        </p:spPr>
        <p:txBody>
          <a:bodyPr wrap="square" rtlCol="0">
            <a:spAutoFit/>
          </a:bodyPr>
          <a:lstStyle/>
          <a:p>
            <a:r>
              <a:rPr lang="en-US" sz="2400" dirty="0"/>
              <a:t>TSH = 3.5 </a:t>
            </a:r>
            <a:r>
              <a:rPr lang="en-US" sz="2400" dirty="0" err="1"/>
              <a:t>mIU</a:t>
            </a:r>
            <a:r>
              <a:rPr lang="en-US" sz="2400" dirty="0"/>
              <a:t>/L the next step? </a:t>
            </a:r>
          </a:p>
        </p:txBody>
      </p:sp>
      <p:sp>
        <p:nvSpPr>
          <p:cNvPr id="7" name="TextBox 6">
            <a:extLst>
              <a:ext uri="{FF2B5EF4-FFF2-40B4-BE49-F238E27FC236}">
                <a16:creationId xmlns:a16="http://schemas.microsoft.com/office/drawing/2014/main" id="{F89024C4-3282-2148-11E9-7521F7423FCC}"/>
              </a:ext>
            </a:extLst>
          </p:cNvPr>
          <p:cNvSpPr txBox="1"/>
          <p:nvPr/>
        </p:nvSpPr>
        <p:spPr>
          <a:xfrm>
            <a:off x="5459505" y="3429000"/>
            <a:ext cx="6234953"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Repeat TSH and FT4 and fT3 and antibodies antithyroid</a:t>
            </a:r>
          </a:p>
        </p:txBody>
      </p:sp>
      <p:sp>
        <p:nvSpPr>
          <p:cNvPr id="9" name="TextBox 8">
            <a:extLst>
              <a:ext uri="{FF2B5EF4-FFF2-40B4-BE49-F238E27FC236}">
                <a16:creationId xmlns:a16="http://schemas.microsoft.com/office/drawing/2014/main" id="{C113D2B1-CCC7-0992-89B2-ECB55EA68B0F}"/>
              </a:ext>
            </a:extLst>
          </p:cNvPr>
          <p:cNvSpPr txBox="1"/>
          <p:nvPr/>
        </p:nvSpPr>
        <p:spPr>
          <a:xfrm>
            <a:off x="838199" y="4249271"/>
            <a:ext cx="623495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TSH =3.6 </a:t>
            </a:r>
            <a:r>
              <a:rPr lang="en-US" sz="2400" dirty="0" err="1">
                <a:latin typeface="Calibri" panose="020F0502020204030204" pitchFamily="34" charset="0"/>
                <a:cs typeface="Calibri" panose="020F0502020204030204" pitchFamily="34" charset="0"/>
              </a:rPr>
              <a:t>mIU</a:t>
            </a:r>
            <a:r>
              <a:rPr lang="en-US" sz="2400" dirty="0">
                <a:latin typeface="Calibri" panose="020F0502020204030204" pitchFamily="34" charset="0"/>
                <a:cs typeface="Calibri" panose="020F0502020204030204" pitchFamily="34" charset="0"/>
              </a:rPr>
              <a:t>/L and positive antibodies</a:t>
            </a:r>
          </a:p>
        </p:txBody>
      </p:sp>
      <p:sp>
        <p:nvSpPr>
          <p:cNvPr id="10" name="TextBox 9">
            <a:extLst>
              <a:ext uri="{FF2B5EF4-FFF2-40B4-BE49-F238E27FC236}">
                <a16:creationId xmlns:a16="http://schemas.microsoft.com/office/drawing/2014/main" id="{4A5D7E68-CE06-F7EB-1CF2-8312091A78C5}"/>
              </a:ext>
            </a:extLst>
          </p:cNvPr>
          <p:cNvSpPr txBox="1"/>
          <p:nvPr/>
        </p:nvSpPr>
        <p:spPr>
          <a:xfrm>
            <a:off x="6602506" y="4188297"/>
            <a:ext cx="4545106"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To start Thyroxine 50 mcg daily</a:t>
            </a:r>
          </a:p>
        </p:txBody>
      </p:sp>
      <p:sp>
        <p:nvSpPr>
          <p:cNvPr id="11" name="TextBox 10">
            <a:extLst>
              <a:ext uri="{FF2B5EF4-FFF2-40B4-BE49-F238E27FC236}">
                <a16:creationId xmlns:a16="http://schemas.microsoft.com/office/drawing/2014/main" id="{2991E160-F7CE-7D50-FF85-13E08BA41082}"/>
              </a:ext>
            </a:extLst>
          </p:cNvPr>
          <p:cNvSpPr txBox="1"/>
          <p:nvPr/>
        </p:nvSpPr>
        <p:spPr>
          <a:xfrm>
            <a:off x="981635" y="5069541"/>
            <a:ext cx="5620871"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TSH= &gt;10 </a:t>
            </a:r>
            <a:r>
              <a:rPr lang="en-US" sz="2400" dirty="0" err="1">
                <a:latin typeface="Calibri" panose="020F0502020204030204" pitchFamily="34" charset="0"/>
                <a:cs typeface="Calibri" panose="020F0502020204030204" pitchFamily="34" charset="0"/>
              </a:rPr>
              <a:t>mIU</a:t>
            </a:r>
            <a:r>
              <a:rPr lang="en-US" sz="2400" dirty="0">
                <a:latin typeface="Calibri" panose="020F0502020204030204" pitchFamily="34" charset="0"/>
                <a:cs typeface="Calibri" panose="020F0502020204030204" pitchFamily="34" charset="0"/>
              </a:rPr>
              <a:t>/L </a:t>
            </a:r>
          </a:p>
        </p:txBody>
      </p:sp>
      <p:sp>
        <p:nvSpPr>
          <p:cNvPr id="12" name="TextBox 11">
            <a:extLst>
              <a:ext uri="{FF2B5EF4-FFF2-40B4-BE49-F238E27FC236}">
                <a16:creationId xmlns:a16="http://schemas.microsoft.com/office/drawing/2014/main" id="{107D7B21-10F8-292D-592F-86DC1217852A}"/>
              </a:ext>
            </a:extLst>
          </p:cNvPr>
          <p:cNvSpPr txBox="1"/>
          <p:nvPr/>
        </p:nvSpPr>
        <p:spPr>
          <a:xfrm>
            <a:off x="6001871" y="5069540"/>
            <a:ext cx="4545106"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To start Thyroxine 100 mcg daily</a:t>
            </a:r>
          </a:p>
        </p:txBody>
      </p:sp>
    </p:spTree>
    <p:extLst>
      <p:ext uri="{BB962C8B-B14F-4D97-AF65-F5344CB8AC3E}">
        <p14:creationId xmlns:p14="http://schemas.microsoft.com/office/powerpoint/2010/main" val="9103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1236-F33B-2097-52CC-442614C9F93E}"/>
              </a:ext>
            </a:extLst>
          </p:cNvPr>
          <p:cNvSpPr>
            <a:spLocks noGrp="1"/>
          </p:cNvSpPr>
          <p:nvPr>
            <p:ph type="title"/>
          </p:nvPr>
        </p:nvSpPr>
        <p:spPr/>
        <p:txBody>
          <a:bodyPr/>
          <a:lstStyle/>
          <a:p>
            <a:r>
              <a:rPr lang="en-US" dirty="0"/>
              <a:t>Case discussion 2</a:t>
            </a:r>
          </a:p>
        </p:txBody>
      </p:sp>
      <p:sp>
        <p:nvSpPr>
          <p:cNvPr id="3" name="Content Placeholder 2">
            <a:extLst>
              <a:ext uri="{FF2B5EF4-FFF2-40B4-BE49-F238E27FC236}">
                <a16:creationId xmlns:a16="http://schemas.microsoft.com/office/drawing/2014/main" id="{E18E9F41-7384-085D-DEB8-234D10036615}"/>
              </a:ext>
            </a:extLst>
          </p:cNvPr>
          <p:cNvSpPr>
            <a:spLocks noGrp="1"/>
          </p:cNvSpPr>
          <p:nvPr>
            <p:ph idx="1"/>
          </p:nvPr>
        </p:nvSpPr>
        <p:spPr>
          <a:xfrm>
            <a:off x="838200" y="1825625"/>
            <a:ext cx="10515600" cy="769657"/>
          </a:xfrm>
        </p:spPr>
        <p:txBody>
          <a:bodyPr>
            <a:noAutofit/>
          </a:bodyPr>
          <a:lstStyle/>
          <a:p>
            <a:pPr marL="0" indent="0">
              <a:buNone/>
            </a:pPr>
            <a:r>
              <a:rPr lang="en-US" sz="2400" dirty="0">
                <a:latin typeface="Calibri" panose="020F0502020204030204" pitchFamily="34" charset="0"/>
                <a:cs typeface="Calibri" panose="020F0502020204030204" pitchFamily="34" charset="0"/>
              </a:rPr>
              <a:t>A 25 years old woman books an Antenatal appointment. She is known to have hypothyroidism and she is on 50mcg thyroxine. She is now 20 weeks pregnant. </a:t>
            </a:r>
          </a:p>
        </p:txBody>
      </p:sp>
      <p:sp>
        <p:nvSpPr>
          <p:cNvPr id="4" name="TextBox 3">
            <a:extLst>
              <a:ext uri="{FF2B5EF4-FFF2-40B4-BE49-F238E27FC236}">
                <a16:creationId xmlns:a16="http://schemas.microsoft.com/office/drawing/2014/main" id="{C1E6780C-9917-1001-850B-04DB07206552}"/>
              </a:ext>
            </a:extLst>
          </p:cNvPr>
          <p:cNvSpPr txBox="1"/>
          <p:nvPr/>
        </p:nvSpPr>
        <p:spPr>
          <a:xfrm>
            <a:off x="448236" y="2798348"/>
            <a:ext cx="8641976"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TSH= 5 </a:t>
            </a:r>
            <a:r>
              <a:rPr lang="en-US" sz="2000" dirty="0" err="1">
                <a:latin typeface="Calibri" panose="020F0502020204030204" pitchFamily="34" charset="0"/>
                <a:cs typeface="Calibri" panose="020F0502020204030204" pitchFamily="34" charset="0"/>
              </a:rPr>
              <a:t>mIU</a:t>
            </a:r>
            <a:r>
              <a:rPr lang="en-US" sz="2000" dirty="0">
                <a:latin typeface="Calibri" panose="020F0502020204030204" pitchFamily="34" charset="0"/>
                <a:cs typeface="Calibri" panose="020F0502020204030204" pitchFamily="34" charset="0"/>
              </a:rPr>
              <a:t>/L with positive antibodies. Do we increase the Thyroxine to 100 mcg?</a:t>
            </a:r>
          </a:p>
        </p:txBody>
      </p:sp>
      <p:sp>
        <p:nvSpPr>
          <p:cNvPr id="5" name="TextBox 4">
            <a:extLst>
              <a:ext uri="{FF2B5EF4-FFF2-40B4-BE49-F238E27FC236}">
                <a16:creationId xmlns:a16="http://schemas.microsoft.com/office/drawing/2014/main" id="{4874DF89-E160-CF80-A73A-0724BD68A29B}"/>
              </a:ext>
            </a:extLst>
          </p:cNvPr>
          <p:cNvSpPr txBox="1"/>
          <p:nvPr/>
        </p:nvSpPr>
        <p:spPr>
          <a:xfrm>
            <a:off x="9090212" y="2757546"/>
            <a:ext cx="2474259"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Yes,  25mcg x day </a:t>
            </a:r>
          </a:p>
        </p:txBody>
      </p:sp>
      <p:sp>
        <p:nvSpPr>
          <p:cNvPr id="6" name="TextBox 5">
            <a:extLst>
              <a:ext uri="{FF2B5EF4-FFF2-40B4-BE49-F238E27FC236}">
                <a16:creationId xmlns:a16="http://schemas.microsoft.com/office/drawing/2014/main" id="{876C1658-2F8F-EA27-C597-564FEFA3E152}"/>
              </a:ext>
            </a:extLst>
          </p:cNvPr>
          <p:cNvSpPr txBox="1"/>
          <p:nvPr/>
        </p:nvSpPr>
        <p:spPr>
          <a:xfrm>
            <a:off x="838199" y="3429000"/>
            <a:ext cx="4406153" cy="461665"/>
          </a:xfrm>
          <a:prstGeom prst="rect">
            <a:avLst/>
          </a:prstGeom>
          <a:noFill/>
        </p:spPr>
        <p:txBody>
          <a:bodyPr wrap="square" rtlCol="0">
            <a:spAutoFit/>
          </a:bodyPr>
          <a:lstStyle/>
          <a:p>
            <a:r>
              <a:rPr lang="en-US" sz="2400" dirty="0"/>
              <a:t>How often we check TSH? </a:t>
            </a:r>
          </a:p>
        </p:txBody>
      </p:sp>
      <p:sp>
        <p:nvSpPr>
          <p:cNvPr id="7" name="TextBox 6">
            <a:extLst>
              <a:ext uri="{FF2B5EF4-FFF2-40B4-BE49-F238E27FC236}">
                <a16:creationId xmlns:a16="http://schemas.microsoft.com/office/drawing/2014/main" id="{F89024C4-3282-2148-11E9-7521F7423FCC}"/>
              </a:ext>
            </a:extLst>
          </p:cNvPr>
          <p:cNvSpPr txBox="1"/>
          <p:nvPr/>
        </p:nvSpPr>
        <p:spPr>
          <a:xfrm>
            <a:off x="5230907" y="3417981"/>
            <a:ext cx="6961093"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Every 4 weeks until TSH below the target . </a:t>
            </a:r>
          </a:p>
        </p:txBody>
      </p:sp>
    </p:spTree>
    <p:extLst>
      <p:ext uri="{BB962C8B-B14F-4D97-AF65-F5344CB8AC3E}">
        <p14:creationId xmlns:p14="http://schemas.microsoft.com/office/powerpoint/2010/main" val="20329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8A8D-D78D-C611-CAE8-9882BD6B9A32}"/>
              </a:ext>
            </a:extLst>
          </p:cNvPr>
          <p:cNvSpPr>
            <a:spLocks noGrp="1"/>
          </p:cNvSpPr>
          <p:nvPr>
            <p:ph type="ctrTitle"/>
          </p:nvPr>
        </p:nvSpPr>
        <p:spPr>
          <a:xfrm>
            <a:off x="570079" y="1600200"/>
            <a:ext cx="10560675" cy="1228348"/>
          </a:xfrm>
        </p:spPr>
        <p:txBody>
          <a:bodyPr>
            <a:noAutofit/>
          </a:bodyPr>
          <a:lstStyle/>
          <a:p>
            <a:r>
              <a:rPr lang="en-US" sz="3600" dirty="0"/>
              <a:t>Updates in Obstetrics part 2 </a:t>
            </a:r>
            <a:br>
              <a:rPr lang="en-US" sz="3600" dirty="0"/>
            </a:br>
            <a:r>
              <a:rPr lang="en-US" sz="3600" dirty="0"/>
              <a:t>Safer Baby bundle and postnatal check (well women)</a:t>
            </a:r>
          </a:p>
        </p:txBody>
      </p:sp>
      <p:sp>
        <p:nvSpPr>
          <p:cNvPr id="3" name="Subtitle 2">
            <a:extLst>
              <a:ext uri="{FF2B5EF4-FFF2-40B4-BE49-F238E27FC236}">
                <a16:creationId xmlns:a16="http://schemas.microsoft.com/office/drawing/2014/main" id="{0A38AC9C-6A1D-0C01-D31E-088FD93A19DE}"/>
              </a:ext>
            </a:extLst>
          </p:cNvPr>
          <p:cNvSpPr>
            <a:spLocks noGrp="1"/>
          </p:cNvSpPr>
          <p:nvPr>
            <p:ph type="subTitle" idx="1"/>
          </p:nvPr>
        </p:nvSpPr>
        <p:spPr/>
        <p:txBody>
          <a:bodyPr>
            <a:normAutofit fontScale="92500" lnSpcReduction="10000"/>
          </a:bodyPr>
          <a:lstStyle/>
          <a:p>
            <a:r>
              <a:rPr lang="en-US" dirty="0"/>
              <a:t>Dr Ivana Rizzuto</a:t>
            </a:r>
          </a:p>
          <a:p>
            <a:r>
              <a:rPr lang="en-US" dirty="0"/>
              <a:t>Consultant Obstetrician and Gynecologist</a:t>
            </a:r>
          </a:p>
          <a:p>
            <a:r>
              <a:rPr lang="en-US" dirty="0"/>
              <a:t>Ipswich Hospital</a:t>
            </a:r>
          </a:p>
          <a:p>
            <a:r>
              <a:rPr lang="en-US" dirty="0"/>
              <a:t>Annual West Moreton Maternal Symposium</a:t>
            </a:r>
          </a:p>
        </p:txBody>
      </p:sp>
    </p:spTree>
    <p:extLst>
      <p:ext uri="{BB962C8B-B14F-4D97-AF65-F5344CB8AC3E}">
        <p14:creationId xmlns:p14="http://schemas.microsoft.com/office/powerpoint/2010/main" val="141507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CD9434-34F1-A2E5-9639-74F97E595DF6}"/>
              </a:ext>
            </a:extLst>
          </p:cNvPr>
          <p:cNvPicPr>
            <a:picLocks noChangeAspect="1"/>
          </p:cNvPicPr>
          <p:nvPr/>
        </p:nvPicPr>
        <p:blipFill>
          <a:blip r:embed="rId2"/>
          <a:stretch>
            <a:fillRect/>
          </a:stretch>
        </p:blipFill>
        <p:spPr>
          <a:xfrm>
            <a:off x="739588" y="591671"/>
            <a:ext cx="7623362" cy="5782235"/>
          </a:xfrm>
          <a:prstGeom prst="rect">
            <a:avLst/>
          </a:prstGeom>
          <a:ln w="38100">
            <a:solidFill>
              <a:srgbClr val="FF0000"/>
            </a:solidFill>
          </a:ln>
        </p:spPr>
      </p:pic>
    </p:spTree>
    <p:extLst>
      <p:ext uri="{BB962C8B-B14F-4D97-AF65-F5344CB8AC3E}">
        <p14:creationId xmlns:p14="http://schemas.microsoft.com/office/powerpoint/2010/main" val="76037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2D167-079F-4369-3942-0902592801CE}"/>
              </a:ext>
            </a:extLst>
          </p:cNvPr>
          <p:cNvSpPr>
            <a:spLocks noGrp="1"/>
          </p:cNvSpPr>
          <p:nvPr>
            <p:ph idx="1"/>
          </p:nvPr>
        </p:nvSpPr>
        <p:spPr>
          <a:xfrm>
            <a:off x="749423" y="1449802"/>
            <a:ext cx="10515600" cy="4693545"/>
          </a:xfrm>
        </p:spPr>
        <p:txBody>
          <a:bodyPr>
            <a:normAutofit fontScale="92500" lnSpcReduction="20000"/>
          </a:bodyPr>
          <a:lstStyle/>
          <a:p>
            <a:pPr>
              <a:lnSpc>
                <a:spcPct val="150000"/>
              </a:lnSpc>
            </a:pPr>
            <a:r>
              <a:rPr lang="en-AU" sz="2400" i="1" dirty="0">
                <a:effectLst/>
                <a:latin typeface="Calibri" panose="020F0502020204030204" pitchFamily="34" charset="0"/>
                <a:cs typeface="Calibri" panose="020F0502020204030204" pitchFamily="34" charset="0"/>
              </a:rPr>
              <a:t>Thyroid hormone plays a critical role in foetal development. In</a:t>
            </a:r>
            <a:r>
              <a:rPr lang="en-AU" sz="2400" dirty="0">
                <a:latin typeface="Calibri" panose="020F0502020204030204" pitchFamily="34" charset="0"/>
                <a:cs typeface="Calibri" panose="020F0502020204030204" pitchFamily="34" charset="0"/>
              </a:rPr>
              <a:t> </a:t>
            </a:r>
            <a:r>
              <a:rPr lang="en-AU" sz="2400" i="1" dirty="0">
                <a:effectLst/>
                <a:latin typeface="Calibri" panose="020F0502020204030204" pitchFamily="34" charset="0"/>
                <a:cs typeface="Calibri" panose="020F0502020204030204" pitchFamily="34" charset="0"/>
              </a:rPr>
              <a:t>pregnancy, increased thyroid hormone synthesis is required to</a:t>
            </a:r>
            <a:r>
              <a:rPr lang="en-AU" sz="2400" dirty="0">
                <a:latin typeface="Calibri" panose="020F0502020204030204" pitchFamily="34" charset="0"/>
                <a:cs typeface="Calibri" panose="020F0502020204030204" pitchFamily="34" charset="0"/>
              </a:rPr>
              <a:t> </a:t>
            </a:r>
            <a:r>
              <a:rPr lang="en-AU" sz="2400" i="1" dirty="0">
                <a:effectLst/>
                <a:latin typeface="Calibri" panose="020F0502020204030204" pitchFamily="34" charset="0"/>
                <a:cs typeface="Calibri" panose="020F0502020204030204" pitchFamily="34" charset="0"/>
              </a:rPr>
              <a:t>meet foetal needs, resulting in increased iodine requirements</a:t>
            </a:r>
            <a:endParaRPr lang="en-AU" sz="2400" dirty="0">
              <a:effectLst/>
              <a:latin typeface="Calibri" panose="020F0502020204030204" pitchFamily="34" charset="0"/>
              <a:cs typeface="Calibri" panose="020F0502020204030204" pitchFamily="34" charset="0"/>
            </a:endParaRPr>
          </a:p>
          <a:p>
            <a:pPr>
              <a:lnSpc>
                <a:spcPct val="150000"/>
              </a:lnSpc>
            </a:pPr>
            <a:r>
              <a:rPr lang="en-AU" sz="2400" i="1" dirty="0">
                <a:effectLst/>
                <a:latin typeface="Calibri" panose="020F0502020204030204" pitchFamily="34" charset="0"/>
                <a:cs typeface="Calibri" panose="020F0502020204030204" pitchFamily="34" charset="0"/>
              </a:rPr>
              <a:t>Thyroid dysfunction affects 2–3% of pregnant women. In th</a:t>
            </a:r>
            <a:r>
              <a:rPr lang="en-AU" sz="2400" i="1" dirty="0">
                <a:latin typeface="Calibri" panose="020F0502020204030204" pitchFamily="34" charset="0"/>
                <a:cs typeface="Calibri" panose="020F0502020204030204" pitchFamily="34" charset="0"/>
              </a:rPr>
              <a:t>e Western world, Thyroid hormone deficiency is usually due to autoimmune thyroid disease or Hashimoto thyroiditis. </a:t>
            </a:r>
          </a:p>
          <a:p>
            <a:pPr>
              <a:lnSpc>
                <a:spcPct val="150000"/>
              </a:lnSpc>
            </a:pPr>
            <a:r>
              <a:rPr lang="en-AU" sz="2400" i="1" dirty="0">
                <a:effectLst/>
                <a:latin typeface="Calibri" panose="020F0502020204030204" pitchFamily="34" charset="0"/>
                <a:cs typeface="Calibri" panose="020F0502020204030204" pitchFamily="34" charset="0"/>
              </a:rPr>
              <a:t>Iodine is abundant in milk, other dairy products and fish; however, diets in many countries do not provide adequate iodine without the fortification of salt with iodine.</a:t>
            </a:r>
          </a:p>
          <a:p>
            <a:pPr>
              <a:lnSpc>
                <a:spcPct val="150000"/>
              </a:lnSpc>
            </a:pPr>
            <a:r>
              <a:rPr lang="en-AU" sz="2400" i="1" dirty="0">
                <a:latin typeface="Calibri" panose="020F0502020204030204" pitchFamily="34" charset="0"/>
                <a:cs typeface="Calibri" panose="020F0502020204030204" pitchFamily="34" charset="0"/>
              </a:rPr>
              <a:t>The recommended iodine intake during pregnancy and lactation is 250 mcg daily. </a:t>
            </a:r>
            <a:endParaRPr lang="en-AU" sz="2400" dirty="0">
              <a:effectLst/>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2562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0C0-A502-D5B4-D5F9-A2113E61A9FD}"/>
              </a:ext>
            </a:extLst>
          </p:cNvPr>
          <p:cNvSpPr>
            <a:spLocks noGrp="1"/>
          </p:cNvSpPr>
          <p:nvPr>
            <p:ph type="title"/>
          </p:nvPr>
        </p:nvSpPr>
        <p:spPr>
          <a:xfrm>
            <a:off x="838200" y="365125"/>
            <a:ext cx="10515600" cy="909883"/>
          </a:xfrm>
        </p:spPr>
        <p:txBody>
          <a:bodyPr/>
          <a:lstStyle/>
          <a:p>
            <a:r>
              <a:rPr lang="en-US" sz="4400" dirty="0"/>
              <a:t>Safer Baby bundle </a:t>
            </a:r>
            <a:endParaRPr lang="en-US" dirty="0"/>
          </a:p>
        </p:txBody>
      </p:sp>
      <p:sp>
        <p:nvSpPr>
          <p:cNvPr id="3" name="Content Placeholder 2">
            <a:extLst>
              <a:ext uri="{FF2B5EF4-FFF2-40B4-BE49-F238E27FC236}">
                <a16:creationId xmlns:a16="http://schemas.microsoft.com/office/drawing/2014/main" id="{63C5D2A8-EBE2-80BB-D8E9-E8467EE9EAC4}"/>
              </a:ext>
            </a:extLst>
          </p:cNvPr>
          <p:cNvSpPr>
            <a:spLocks noGrp="1"/>
          </p:cNvSpPr>
          <p:nvPr>
            <p:ph idx="1"/>
          </p:nvPr>
        </p:nvSpPr>
        <p:spPr>
          <a:xfrm>
            <a:off x="838200" y="1542290"/>
            <a:ext cx="10515600" cy="4351338"/>
          </a:xfrm>
        </p:spPr>
        <p:txBody>
          <a:bodyPr/>
          <a:lstStyle/>
          <a:p>
            <a:r>
              <a:rPr lang="en-AU" b="0" i="0" u="none" strike="noStrike" dirty="0">
                <a:solidFill>
                  <a:srgbClr val="404040"/>
                </a:solidFill>
                <a:effectLst/>
                <a:latin typeface="SofiaPro"/>
              </a:rPr>
              <a:t>Development of the SBB has drawn from the expertise and experience of international advisors from the UK.</a:t>
            </a:r>
          </a:p>
          <a:p>
            <a:r>
              <a:rPr lang="en-AU" dirty="0">
                <a:solidFill>
                  <a:srgbClr val="404040"/>
                </a:solidFill>
                <a:latin typeface="SofiaPro"/>
              </a:rPr>
              <a:t>20% reduction in stillbirth rates has been seen in the UK and Scotland the bundle elements in the UK (launched early 2015)were: 1) reduce of smoking, risk assessment, prevention and surveillance of FGR; 2) raising awareness of reduced FM; 3) effective foetal monitoring during labour</a:t>
            </a:r>
          </a:p>
          <a:p>
            <a:r>
              <a:rPr lang="en-AU" b="0" i="0" u="none" strike="noStrike" dirty="0">
                <a:solidFill>
                  <a:srgbClr val="404040"/>
                </a:solidFill>
                <a:effectLst/>
                <a:latin typeface="SofiaPro"/>
              </a:rPr>
              <a:t>22.5% reduction in stillbirth in Scotland from 2012-2015: 1) foetal growth, foetal movement and foetal monitoring. </a:t>
            </a:r>
            <a:endParaRPr lang="en-AU" b="0" i="0" u="none" strike="noStrike" dirty="0">
              <a:solidFill>
                <a:srgbClr val="00478E"/>
              </a:solidFill>
              <a:effectLst/>
              <a:latin typeface="SofiaPro"/>
            </a:endParaRPr>
          </a:p>
          <a:p>
            <a:endParaRPr lang="en-US" dirty="0"/>
          </a:p>
          <a:p>
            <a:endParaRPr lang="en-US" dirty="0"/>
          </a:p>
        </p:txBody>
      </p:sp>
    </p:spTree>
    <p:extLst>
      <p:ext uri="{BB962C8B-B14F-4D97-AF65-F5344CB8AC3E}">
        <p14:creationId xmlns:p14="http://schemas.microsoft.com/office/powerpoint/2010/main" val="110487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B34F6-652F-898D-4265-8C62C14ACFC9}"/>
              </a:ext>
            </a:extLst>
          </p:cNvPr>
          <p:cNvPicPr>
            <a:picLocks noChangeAspect="1"/>
          </p:cNvPicPr>
          <p:nvPr/>
        </p:nvPicPr>
        <p:blipFill>
          <a:blip r:embed="rId2"/>
          <a:stretch>
            <a:fillRect/>
          </a:stretch>
        </p:blipFill>
        <p:spPr>
          <a:xfrm>
            <a:off x="1043189" y="121964"/>
            <a:ext cx="8680360" cy="5681246"/>
          </a:xfrm>
          <a:prstGeom prst="rect">
            <a:avLst/>
          </a:prstGeom>
          <a:ln w="38100">
            <a:solidFill>
              <a:srgbClr val="FF0000"/>
            </a:solidFill>
          </a:ln>
        </p:spPr>
      </p:pic>
    </p:spTree>
    <p:extLst>
      <p:ext uri="{BB962C8B-B14F-4D97-AF65-F5344CB8AC3E}">
        <p14:creationId xmlns:p14="http://schemas.microsoft.com/office/powerpoint/2010/main" val="35161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73E4B-C31E-AAF5-DFB5-E2E88A54FBA5}"/>
              </a:ext>
            </a:extLst>
          </p:cNvPr>
          <p:cNvPicPr>
            <a:picLocks noChangeAspect="1"/>
          </p:cNvPicPr>
          <p:nvPr/>
        </p:nvPicPr>
        <p:blipFill>
          <a:blip r:embed="rId2"/>
          <a:stretch>
            <a:fillRect/>
          </a:stretch>
        </p:blipFill>
        <p:spPr>
          <a:xfrm>
            <a:off x="1120462" y="279219"/>
            <a:ext cx="8847786" cy="5601119"/>
          </a:xfrm>
          <a:prstGeom prst="rect">
            <a:avLst/>
          </a:prstGeom>
          <a:ln w="38100">
            <a:solidFill>
              <a:srgbClr val="FF0000"/>
            </a:solidFill>
          </a:ln>
        </p:spPr>
      </p:pic>
    </p:spTree>
    <p:extLst>
      <p:ext uri="{BB962C8B-B14F-4D97-AF65-F5344CB8AC3E}">
        <p14:creationId xmlns:p14="http://schemas.microsoft.com/office/powerpoint/2010/main" val="32679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6B163-42C6-7DEC-2E8C-AC768C7DDFEC}"/>
              </a:ext>
            </a:extLst>
          </p:cNvPr>
          <p:cNvPicPr>
            <a:picLocks noChangeAspect="1"/>
          </p:cNvPicPr>
          <p:nvPr/>
        </p:nvPicPr>
        <p:blipFill>
          <a:blip r:embed="rId2"/>
          <a:stretch>
            <a:fillRect/>
          </a:stretch>
        </p:blipFill>
        <p:spPr>
          <a:xfrm>
            <a:off x="1648496" y="88119"/>
            <a:ext cx="9182636" cy="6441470"/>
          </a:xfrm>
          <a:prstGeom prst="rect">
            <a:avLst/>
          </a:prstGeom>
          <a:ln w="38100">
            <a:solidFill>
              <a:srgbClr val="FF0000"/>
            </a:solidFill>
          </a:ln>
        </p:spPr>
      </p:pic>
    </p:spTree>
    <p:extLst>
      <p:ext uri="{BB962C8B-B14F-4D97-AF65-F5344CB8AC3E}">
        <p14:creationId xmlns:p14="http://schemas.microsoft.com/office/powerpoint/2010/main" val="396610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6C9B-F48B-7D57-C4BB-08AF2E978267}"/>
              </a:ext>
            </a:extLst>
          </p:cNvPr>
          <p:cNvSpPr>
            <a:spLocks noGrp="1"/>
          </p:cNvSpPr>
          <p:nvPr>
            <p:ph type="title"/>
          </p:nvPr>
        </p:nvSpPr>
        <p:spPr/>
        <p:txBody>
          <a:bodyPr/>
          <a:lstStyle/>
          <a:p>
            <a:r>
              <a:rPr lang="en-US" dirty="0"/>
              <a:t>Smoking </a:t>
            </a:r>
          </a:p>
        </p:txBody>
      </p:sp>
      <p:sp>
        <p:nvSpPr>
          <p:cNvPr id="3" name="Content Placeholder 2">
            <a:extLst>
              <a:ext uri="{FF2B5EF4-FFF2-40B4-BE49-F238E27FC236}">
                <a16:creationId xmlns:a16="http://schemas.microsoft.com/office/drawing/2014/main" id="{61214A2C-2192-5A35-8A37-5E4222A7D8B4}"/>
              </a:ext>
            </a:extLst>
          </p:cNvPr>
          <p:cNvSpPr>
            <a:spLocks noGrp="1"/>
          </p:cNvSpPr>
          <p:nvPr>
            <p:ph idx="1"/>
          </p:nvPr>
        </p:nvSpPr>
        <p:spPr>
          <a:xfrm>
            <a:off x="838200" y="1825625"/>
            <a:ext cx="10515600" cy="1885763"/>
          </a:xfrm>
        </p:spPr>
        <p:txBody>
          <a:bodyPr>
            <a:normAutofit/>
          </a:bodyPr>
          <a:lstStyle/>
          <a:p>
            <a:r>
              <a:rPr lang="en-US" sz="2400" dirty="0"/>
              <a:t>1 in 10 pregnant women smoke, with disadvantaged women smoking at rates 3 times other women</a:t>
            </a:r>
          </a:p>
          <a:p>
            <a:r>
              <a:rPr lang="en-US" sz="2400" dirty="0"/>
              <a:t>Smoking affects placenta and reduces the nutrients crossing the placenta to the baby (Low birthweight and small for gestational age)</a:t>
            </a:r>
          </a:p>
        </p:txBody>
      </p:sp>
    </p:spTree>
    <p:extLst>
      <p:ext uri="{BB962C8B-B14F-4D97-AF65-F5344CB8AC3E}">
        <p14:creationId xmlns:p14="http://schemas.microsoft.com/office/powerpoint/2010/main" val="321650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87FFBA-5245-BF65-2E34-E94C93302C0A}"/>
              </a:ext>
            </a:extLst>
          </p:cNvPr>
          <p:cNvPicPr>
            <a:picLocks noGrp="1" noChangeAspect="1"/>
          </p:cNvPicPr>
          <p:nvPr>
            <p:ph idx="1"/>
          </p:nvPr>
        </p:nvPicPr>
        <p:blipFill>
          <a:blip r:embed="rId2"/>
          <a:stretch>
            <a:fillRect/>
          </a:stretch>
        </p:blipFill>
        <p:spPr>
          <a:xfrm>
            <a:off x="349624" y="416859"/>
            <a:ext cx="10582835" cy="6288895"/>
          </a:xfrm>
          <a:prstGeom prst="rect">
            <a:avLst/>
          </a:prstGeom>
          <a:ln w="38100">
            <a:solidFill>
              <a:srgbClr val="FF0000"/>
            </a:solidFill>
          </a:ln>
        </p:spPr>
      </p:pic>
    </p:spTree>
    <p:extLst>
      <p:ext uri="{BB962C8B-B14F-4D97-AF65-F5344CB8AC3E}">
        <p14:creationId xmlns:p14="http://schemas.microsoft.com/office/powerpoint/2010/main" val="258134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35786D-D7D4-1E46-5942-26DE46219517}"/>
              </a:ext>
            </a:extLst>
          </p:cNvPr>
          <p:cNvPicPr>
            <a:picLocks noChangeAspect="1"/>
          </p:cNvPicPr>
          <p:nvPr/>
        </p:nvPicPr>
        <p:blipFill>
          <a:blip r:embed="rId2"/>
          <a:stretch>
            <a:fillRect/>
          </a:stretch>
        </p:blipFill>
        <p:spPr>
          <a:xfrm>
            <a:off x="1358153" y="672353"/>
            <a:ext cx="8955741" cy="5593976"/>
          </a:xfrm>
          <a:prstGeom prst="rect">
            <a:avLst/>
          </a:prstGeom>
          <a:ln w="38100">
            <a:solidFill>
              <a:srgbClr val="FF0000"/>
            </a:solidFill>
          </a:ln>
        </p:spPr>
      </p:pic>
    </p:spTree>
    <p:extLst>
      <p:ext uri="{BB962C8B-B14F-4D97-AF65-F5344CB8AC3E}">
        <p14:creationId xmlns:p14="http://schemas.microsoft.com/office/powerpoint/2010/main" val="7415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9107D-C75D-9E26-5654-5ABBA3AED227}"/>
              </a:ext>
            </a:extLst>
          </p:cNvPr>
          <p:cNvPicPr>
            <a:picLocks noChangeAspect="1"/>
          </p:cNvPicPr>
          <p:nvPr/>
        </p:nvPicPr>
        <p:blipFill>
          <a:blip r:embed="rId2"/>
          <a:stretch>
            <a:fillRect/>
          </a:stretch>
        </p:blipFill>
        <p:spPr>
          <a:xfrm>
            <a:off x="766482" y="322729"/>
            <a:ext cx="10179424" cy="6051177"/>
          </a:xfrm>
          <a:prstGeom prst="rect">
            <a:avLst/>
          </a:prstGeom>
          <a:ln w="38100">
            <a:solidFill>
              <a:srgbClr val="FF0000"/>
            </a:solidFill>
          </a:ln>
        </p:spPr>
      </p:pic>
    </p:spTree>
    <p:extLst>
      <p:ext uri="{BB962C8B-B14F-4D97-AF65-F5344CB8AC3E}">
        <p14:creationId xmlns:p14="http://schemas.microsoft.com/office/powerpoint/2010/main" val="184828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F54B2D-FB5D-854A-C1AD-2C043A43E62F}"/>
              </a:ext>
            </a:extLst>
          </p:cNvPr>
          <p:cNvPicPr>
            <a:picLocks noGrp="1" noChangeAspect="1"/>
          </p:cNvPicPr>
          <p:nvPr>
            <p:ph idx="1"/>
          </p:nvPr>
        </p:nvPicPr>
        <p:blipFill>
          <a:blip r:embed="rId2"/>
          <a:stretch>
            <a:fillRect/>
          </a:stretch>
        </p:blipFill>
        <p:spPr>
          <a:xfrm>
            <a:off x="658906" y="563354"/>
            <a:ext cx="9278470" cy="5866888"/>
          </a:xfrm>
          <a:prstGeom prst="rect">
            <a:avLst/>
          </a:prstGeom>
          <a:ln w="38100">
            <a:solidFill>
              <a:srgbClr val="FF0000"/>
            </a:solidFill>
          </a:ln>
        </p:spPr>
      </p:pic>
    </p:spTree>
    <p:extLst>
      <p:ext uri="{BB962C8B-B14F-4D97-AF65-F5344CB8AC3E}">
        <p14:creationId xmlns:p14="http://schemas.microsoft.com/office/powerpoint/2010/main" val="226045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63508-F50F-106F-F02C-9B532FF17D66}"/>
              </a:ext>
            </a:extLst>
          </p:cNvPr>
          <p:cNvPicPr>
            <a:picLocks noChangeAspect="1"/>
          </p:cNvPicPr>
          <p:nvPr/>
        </p:nvPicPr>
        <p:blipFill>
          <a:blip r:embed="rId2"/>
          <a:stretch>
            <a:fillRect/>
          </a:stretch>
        </p:blipFill>
        <p:spPr>
          <a:xfrm>
            <a:off x="551329" y="336506"/>
            <a:ext cx="8323729" cy="4788691"/>
          </a:xfrm>
          <a:prstGeom prst="rect">
            <a:avLst/>
          </a:prstGeom>
          <a:ln w="38100">
            <a:solidFill>
              <a:srgbClr val="FF0000"/>
            </a:solidFill>
          </a:ln>
        </p:spPr>
      </p:pic>
      <p:sp>
        <p:nvSpPr>
          <p:cNvPr id="5" name="TextBox 4">
            <a:extLst>
              <a:ext uri="{FF2B5EF4-FFF2-40B4-BE49-F238E27FC236}">
                <a16:creationId xmlns:a16="http://schemas.microsoft.com/office/drawing/2014/main" id="{6E6E38B5-3996-DBA5-19D4-AAFA7A4EAB8B}"/>
              </a:ext>
            </a:extLst>
          </p:cNvPr>
          <p:cNvSpPr txBox="1"/>
          <p:nvPr/>
        </p:nvSpPr>
        <p:spPr>
          <a:xfrm>
            <a:off x="1102659" y="5674659"/>
            <a:ext cx="8565776" cy="707886"/>
          </a:xfrm>
          <a:prstGeom prst="rect">
            <a:avLst/>
          </a:prstGeom>
          <a:noFill/>
        </p:spPr>
        <p:txBody>
          <a:bodyPr wrap="square" rtlCol="0">
            <a:spAutoFit/>
          </a:bodyPr>
          <a:lstStyle/>
          <a:p>
            <a:r>
              <a:rPr lang="en-AU" sz="2000" b="1" i="1" dirty="0">
                <a:effectLst/>
                <a:latin typeface="Calibri" panose="020F0502020204030204" pitchFamily="34" charset="0"/>
                <a:cs typeface="Calibri" panose="020F0502020204030204" pitchFamily="34" charset="0"/>
              </a:rPr>
              <a:t>Parent resources can be found on </a:t>
            </a:r>
            <a:r>
              <a:rPr lang="en-AU" sz="2000" b="1" i="1" dirty="0" err="1">
                <a:effectLst/>
                <a:latin typeface="Calibri" panose="020F0502020204030204" pitchFamily="34" charset="0"/>
                <a:cs typeface="Calibri" panose="020F0502020204030204" pitchFamily="34" charset="0"/>
              </a:rPr>
              <a:t>Learn.stillbirthCRE.org.au</a:t>
            </a:r>
            <a:r>
              <a:rPr lang="en-AU" sz="2000" b="1" i="1" dirty="0">
                <a:effectLst/>
                <a:latin typeface="Calibri" panose="020F0502020204030204" pitchFamily="34" charset="0"/>
                <a:cs typeface="Calibri" panose="020F0502020204030204" pitchFamily="34" charset="0"/>
              </a:rPr>
              <a:t> for clinicians to</a:t>
            </a:r>
            <a:endParaRPr lang="en-AU" sz="2000" b="1" dirty="0">
              <a:effectLst/>
              <a:latin typeface="Calibri" panose="020F0502020204030204" pitchFamily="34" charset="0"/>
              <a:cs typeface="Calibri" panose="020F0502020204030204" pitchFamily="34" charset="0"/>
            </a:endParaRPr>
          </a:p>
          <a:p>
            <a:r>
              <a:rPr lang="en-AU" sz="2000" b="1" i="1" dirty="0">
                <a:effectLst/>
                <a:latin typeface="Calibri" panose="020F0502020204030204" pitchFamily="34" charset="0"/>
                <a:cs typeface="Calibri" panose="020F0502020204030204" pitchFamily="34" charset="0"/>
              </a:rPr>
              <a:t>download and print, or alternatively </a:t>
            </a:r>
            <a:r>
              <a:rPr lang="en-AU" sz="2000" b="1" i="1" dirty="0" err="1">
                <a:effectLst/>
                <a:latin typeface="Calibri" panose="020F0502020204030204" pitchFamily="34" charset="0"/>
                <a:cs typeface="Calibri" panose="020F0502020204030204" pitchFamily="34" charset="0"/>
              </a:rPr>
              <a:t>saferbaby.org.au</a:t>
            </a:r>
            <a:r>
              <a:rPr lang="en-AU" sz="2000" b="1" i="1" dirty="0">
                <a:effectLst/>
                <a:latin typeface="Calibri" panose="020F0502020204030204" pitchFamily="34" charset="0"/>
                <a:cs typeface="Calibri" panose="020F0502020204030204" pitchFamily="34" charset="0"/>
              </a:rPr>
              <a:t> for patents.</a:t>
            </a:r>
            <a:endParaRPr lang="en-AU" sz="20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76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147F373-FE31-E49B-9DB5-2829CBA40108}"/>
              </a:ext>
            </a:extLst>
          </p:cNvPr>
          <p:cNvPicPr>
            <a:picLocks noGrp="1" noChangeAspect="1"/>
          </p:cNvPicPr>
          <p:nvPr>
            <p:ph idx="1"/>
          </p:nvPr>
        </p:nvPicPr>
        <p:blipFill>
          <a:blip r:embed="rId2"/>
          <a:stretch>
            <a:fillRect/>
          </a:stretch>
        </p:blipFill>
        <p:spPr>
          <a:xfrm>
            <a:off x="1855304" y="689113"/>
            <a:ext cx="6632049" cy="5208103"/>
          </a:xfrm>
        </p:spPr>
      </p:pic>
    </p:spTree>
    <p:extLst>
      <p:ext uri="{BB962C8B-B14F-4D97-AF65-F5344CB8AC3E}">
        <p14:creationId xmlns:p14="http://schemas.microsoft.com/office/powerpoint/2010/main" val="209290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07A7-523B-7CC4-BADA-9B27445FB442}"/>
              </a:ext>
            </a:extLst>
          </p:cNvPr>
          <p:cNvSpPr>
            <a:spLocks noGrp="1"/>
          </p:cNvSpPr>
          <p:nvPr>
            <p:ph type="title"/>
          </p:nvPr>
        </p:nvSpPr>
        <p:spPr/>
        <p:txBody>
          <a:bodyPr/>
          <a:lstStyle/>
          <a:p>
            <a:r>
              <a:rPr lang="en-US" b="1" dirty="0">
                <a:solidFill>
                  <a:schemeClr val="accent5">
                    <a:lumMod val="75000"/>
                  </a:schemeClr>
                </a:solidFill>
              </a:rPr>
              <a:t>Fetal Growth restriction</a:t>
            </a:r>
          </a:p>
        </p:txBody>
      </p:sp>
      <p:sp>
        <p:nvSpPr>
          <p:cNvPr id="3" name="Content Placeholder 2">
            <a:extLst>
              <a:ext uri="{FF2B5EF4-FFF2-40B4-BE49-F238E27FC236}">
                <a16:creationId xmlns:a16="http://schemas.microsoft.com/office/drawing/2014/main" id="{D4AC558C-6CA5-7531-5E32-9A4825F90D34}"/>
              </a:ext>
            </a:extLst>
          </p:cNvPr>
          <p:cNvSpPr>
            <a:spLocks noGrp="1"/>
          </p:cNvSpPr>
          <p:nvPr>
            <p:ph idx="1"/>
          </p:nvPr>
        </p:nvSpPr>
        <p:spPr>
          <a:xfrm>
            <a:off x="389965" y="1546412"/>
            <a:ext cx="11510681" cy="4946463"/>
          </a:xfrm>
        </p:spPr>
        <p:txBody>
          <a:bodyPr>
            <a:normAutofit fontScale="25000" lnSpcReduction="20000"/>
          </a:bodyPr>
          <a:lstStyle/>
          <a:p>
            <a:pPr>
              <a:lnSpc>
                <a:spcPct val="160000"/>
              </a:lnSpc>
            </a:pPr>
            <a:r>
              <a:rPr lang="en-AU" sz="9600" i="1" dirty="0">
                <a:effectLst/>
                <a:latin typeface="Calibri" panose="020F0502020204030204" pitchFamily="34" charset="0"/>
                <a:cs typeface="Calibri" panose="020F0502020204030204" pitchFamily="34" charset="0"/>
              </a:rPr>
              <a:t>FGR is strongly associated with stillbirth and an increased risk of neonatal</a:t>
            </a:r>
            <a:r>
              <a:rPr lang="en-AU" sz="9600" dirty="0">
                <a:latin typeface="Calibri" panose="020F0502020204030204" pitchFamily="34" charset="0"/>
                <a:cs typeface="Calibri" panose="020F0502020204030204" pitchFamily="34" charset="0"/>
              </a:rPr>
              <a:t> </a:t>
            </a:r>
            <a:r>
              <a:rPr lang="en-AU" sz="9600" i="1" dirty="0">
                <a:effectLst/>
                <a:latin typeface="Calibri" panose="020F0502020204030204" pitchFamily="34" charset="0"/>
                <a:cs typeface="Calibri" panose="020F0502020204030204" pitchFamily="34" charset="0"/>
              </a:rPr>
              <a:t>morbidity and mortality</a:t>
            </a:r>
            <a:endParaRPr lang="en-AU" sz="9600" dirty="0">
              <a:effectLst/>
              <a:latin typeface="Calibri" panose="020F0502020204030204" pitchFamily="34" charset="0"/>
              <a:cs typeface="Calibri" panose="020F0502020204030204" pitchFamily="34" charset="0"/>
            </a:endParaRPr>
          </a:p>
          <a:p>
            <a:pPr>
              <a:lnSpc>
                <a:spcPct val="160000"/>
              </a:lnSpc>
            </a:pPr>
            <a:r>
              <a:rPr lang="en-AU" sz="9600" i="1" dirty="0">
                <a:effectLst/>
                <a:latin typeface="Calibri" panose="020F0502020204030204" pitchFamily="34" charset="0"/>
                <a:cs typeface="Calibri" panose="020F0502020204030204" pitchFamily="34" charset="0"/>
              </a:rPr>
              <a:t>It is also linked to long-term adverse outcomes such as impaired</a:t>
            </a:r>
            <a:r>
              <a:rPr lang="en-AU" sz="9600" dirty="0">
                <a:latin typeface="Calibri" panose="020F0502020204030204" pitchFamily="34" charset="0"/>
                <a:cs typeface="Calibri" panose="020F0502020204030204" pitchFamily="34" charset="0"/>
              </a:rPr>
              <a:t> </a:t>
            </a:r>
            <a:r>
              <a:rPr lang="en-AU" sz="9600" i="1" dirty="0">
                <a:effectLst/>
                <a:latin typeface="Calibri" panose="020F0502020204030204" pitchFamily="34" charset="0"/>
                <a:cs typeface="Calibri" panose="020F0502020204030204" pitchFamily="34" charset="0"/>
              </a:rPr>
              <a:t>neurological/cognitive development, and cardiovascular/ metabolic diseases</a:t>
            </a:r>
            <a:r>
              <a:rPr lang="en-AU" sz="9600" dirty="0">
                <a:latin typeface="Calibri" panose="020F0502020204030204" pitchFamily="34" charset="0"/>
                <a:cs typeface="Calibri" panose="020F0502020204030204" pitchFamily="34" charset="0"/>
              </a:rPr>
              <a:t> </a:t>
            </a:r>
            <a:r>
              <a:rPr lang="en-AU" sz="9600" i="1" dirty="0">
                <a:effectLst/>
                <a:latin typeface="Calibri" panose="020F0502020204030204" pitchFamily="34" charset="0"/>
                <a:cs typeface="Calibri" panose="020F0502020204030204" pitchFamily="34" charset="0"/>
              </a:rPr>
              <a:t>in adulthood</a:t>
            </a:r>
          </a:p>
          <a:p>
            <a:r>
              <a:rPr lang="en-AU" sz="9600" i="1" u="sng" dirty="0">
                <a:effectLst/>
                <a:latin typeface="Calibri" panose="020F0502020204030204" pitchFamily="34" charset="0"/>
                <a:cs typeface="Calibri" panose="020F0502020204030204" pitchFamily="34" charset="0"/>
              </a:rPr>
              <a:t>Risk Factors include</a:t>
            </a:r>
            <a:r>
              <a:rPr lang="en-AU" sz="9600" i="1" dirty="0">
                <a:effectLst/>
                <a:latin typeface="Calibri" panose="020F0502020204030204" pitchFamily="34" charset="0"/>
                <a:cs typeface="Calibri" panose="020F0502020204030204" pitchFamily="34" charset="0"/>
              </a:rPr>
              <a:t>:</a:t>
            </a:r>
            <a:endParaRPr lang="en-AU" sz="9600" dirty="0">
              <a:effectLst/>
              <a:latin typeface="Calibri" panose="020F0502020204030204" pitchFamily="34" charset="0"/>
              <a:cs typeface="Calibri" panose="020F0502020204030204" pitchFamily="34" charset="0"/>
            </a:endParaRPr>
          </a:p>
          <a:p>
            <a:pPr marL="0" indent="0">
              <a:buNone/>
            </a:pPr>
            <a:r>
              <a:rPr lang="en-AU" sz="9600" i="1" dirty="0">
                <a:effectLst/>
                <a:latin typeface="Calibri" panose="020F0502020204030204" pitchFamily="34" charset="0"/>
                <a:cs typeface="Calibri" panose="020F0502020204030204" pitchFamily="34" charset="0"/>
              </a:rPr>
              <a:t>- Age &gt;35</a:t>
            </a:r>
            <a:endParaRPr lang="en-AU" sz="9600" dirty="0">
              <a:effectLst/>
              <a:latin typeface="Calibri" panose="020F0502020204030204" pitchFamily="34" charset="0"/>
              <a:cs typeface="Calibri" panose="020F0502020204030204" pitchFamily="34" charset="0"/>
            </a:endParaRPr>
          </a:p>
          <a:p>
            <a:pPr marL="0" indent="0">
              <a:buNone/>
            </a:pPr>
            <a:r>
              <a:rPr lang="en-AU" sz="9600" i="1" dirty="0">
                <a:effectLst/>
                <a:latin typeface="Calibri" panose="020F0502020204030204" pitchFamily="34" charset="0"/>
                <a:cs typeface="Calibri" panose="020F0502020204030204" pitchFamily="34" charset="0"/>
              </a:rPr>
              <a:t>- IVF</a:t>
            </a:r>
            <a:endParaRPr lang="en-AU" sz="9600" dirty="0">
              <a:effectLst/>
              <a:latin typeface="Calibri" panose="020F0502020204030204" pitchFamily="34" charset="0"/>
              <a:cs typeface="Calibri" panose="020F0502020204030204" pitchFamily="34" charset="0"/>
            </a:endParaRPr>
          </a:p>
          <a:p>
            <a:pPr marL="0" indent="0">
              <a:buNone/>
            </a:pPr>
            <a:r>
              <a:rPr lang="en-AU" sz="9600" i="1" dirty="0">
                <a:effectLst/>
                <a:latin typeface="Calibri" panose="020F0502020204030204" pitchFamily="34" charset="0"/>
                <a:cs typeface="Calibri" panose="020F0502020204030204" pitchFamily="34" charset="0"/>
              </a:rPr>
              <a:t>- Nulliparity</a:t>
            </a:r>
            <a:endParaRPr lang="en-AU" sz="9600" dirty="0">
              <a:effectLst/>
              <a:latin typeface="Calibri" panose="020F0502020204030204" pitchFamily="34" charset="0"/>
              <a:cs typeface="Calibri" panose="020F0502020204030204" pitchFamily="34" charset="0"/>
            </a:endParaRPr>
          </a:p>
          <a:p>
            <a:pPr marL="0" indent="0">
              <a:buNone/>
            </a:pPr>
            <a:r>
              <a:rPr lang="en-AU" sz="9600" i="1" dirty="0">
                <a:effectLst/>
                <a:latin typeface="Calibri" panose="020F0502020204030204" pitchFamily="34" charset="0"/>
                <a:cs typeface="Calibri" panose="020F0502020204030204" pitchFamily="34" charset="0"/>
              </a:rPr>
              <a:t>- BMI &gt;30</a:t>
            </a:r>
            <a:endParaRPr lang="en-AU" sz="9600" dirty="0">
              <a:effectLst/>
              <a:latin typeface="Calibri" panose="020F0502020204030204" pitchFamily="34" charset="0"/>
              <a:cs typeface="Calibri" panose="020F0502020204030204" pitchFamily="34" charset="0"/>
            </a:endParaRPr>
          </a:p>
          <a:p>
            <a:pPr marL="0" indent="0">
              <a:buNone/>
            </a:pPr>
            <a:r>
              <a:rPr lang="en-AU" sz="9600" i="1" dirty="0">
                <a:effectLst/>
                <a:latin typeface="Calibri" panose="020F0502020204030204" pitchFamily="34" charset="0"/>
                <a:cs typeface="Calibri" panose="020F0502020204030204" pitchFamily="34" charset="0"/>
              </a:rPr>
              <a:t>- Prev SGA/FGR</a:t>
            </a:r>
            <a:endParaRPr lang="en-AU" sz="9600" dirty="0">
              <a:effectLst/>
              <a:latin typeface="Calibri" panose="020F0502020204030204" pitchFamily="34" charset="0"/>
              <a:cs typeface="Calibri" panose="020F0502020204030204" pitchFamily="34" charset="0"/>
            </a:endParaRPr>
          </a:p>
          <a:p>
            <a:pPr marL="0" indent="0">
              <a:buNone/>
            </a:pPr>
            <a:r>
              <a:rPr lang="en-AU" sz="9600" i="1" dirty="0">
                <a:effectLst/>
                <a:latin typeface="Calibri" panose="020F0502020204030204" pitchFamily="34" charset="0"/>
                <a:cs typeface="Calibri" panose="020F0502020204030204" pitchFamily="34" charset="0"/>
              </a:rPr>
              <a:t>- Low </a:t>
            </a:r>
            <a:r>
              <a:rPr lang="en-AU" sz="9600" i="1" dirty="0">
                <a:latin typeface="Calibri" panose="020F0502020204030204" pitchFamily="34" charset="0"/>
                <a:cs typeface="Calibri" panose="020F0502020204030204" pitchFamily="34" charset="0"/>
              </a:rPr>
              <a:t>PAPP</a:t>
            </a:r>
            <a:r>
              <a:rPr lang="en-AU" sz="9600" i="1" dirty="0">
                <a:effectLst/>
                <a:latin typeface="Calibri" panose="020F0502020204030204" pitchFamily="34" charset="0"/>
                <a:cs typeface="Calibri" panose="020F0502020204030204" pitchFamily="34" charset="0"/>
              </a:rPr>
              <a:t>A</a:t>
            </a:r>
            <a:endParaRPr lang="en-AU" sz="9600" dirty="0">
              <a:effectLst/>
              <a:latin typeface="Calibri" panose="020F0502020204030204" pitchFamily="34" charset="0"/>
              <a:cs typeface="Calibri" panose="020F0502020204030204" pitchFamily="34" charset="0"/>
            </a:endParaRPr>
          </a:p>
          <a:p>
            <a:pPr>
              <a:lnSpc>
                <a:spcPct val="160000"/>
              </a:lnSpc>
            </a:pPr>
            <a:endParaRPr lang="en-AU" sz="3400" dirty="0">
              <a:effectLst/>
              <a:latin typeface="Helvetica" pitchFamily="2" charset="0"/>
            </a:endParaRPr>
          </a:p>
          <a:p>
            <a:endParaRPr lang="en-US" dirty="0"/>
          </a:p>
        </p:txBody>
      </p:sp>
    </p:spTree>
    <p:extLst>
      <p:ext uri="{BB962C8B-B14F-4D97-AF65-F5344CB8AC3E}">
        <p14:creationId xmlns:p14="http://schemas.microsoft.com/office/powerpoint/2010/main" val="116062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53AA29-487D-558D-E244-D78F1650A0C1}"/>
              </a:ext>
            </a:extLst>
          </p:cNvPr>
          <p:cNvPicPr>
            <a:picLocks noGrp="1" noChangeAspect="1"/>
          </p:cNvPicPr>
          <p:nvPr>
            <p:ph idx="1"/>
          </p:nvPr>
        </p:nvPicPr>
        <p:blipFill>
          <a:blip r:embed="rId2"/>
          <a:stretch>
            <a:fillRect/>
          </a:stretch>
        </p:blipFill>
        <p:spPr>
          <a:xfrm>
            <a:off x="1317811" y="860611"/>
            <a:ext cx="9520518" cy="5351929"/>
          </a:xfrm>
          <a:prstGeom prst="rect">
            <a:avLst/>
          </a:prstGeom>
          <a:ln w="38100">
            <a:solidFill>
              <a:schemeClr val="accent5">
                <a:lumMod val="75000"/>
              </a:schemeClr>
            </a:solidFill>
          </a:ln>
        </p:spPr>
      </p:pic>
    </p:spTree>
    <p:extLst>
      <p:ext uri="{BB962C8B-B14F-4D97-AF65-F5344CB8AC3E}">
        <p14:creationId xmlns:p14="http://schemas.microsoft.com/office/powerpoint/2010/main" val="275006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7BE7A9-4237-4B84-1286-02FF4C93A85C}"/>
              </a:ext>
            </a:extLst>
          </p:cNvPr>
          <p:cNvPicPr>
            <a:picLocks noGrp="1" noChangeAspect="1"/>
          </p:cNvPicPr>
          <p:nvPr>
            <p:ph idx="1"/>
          </p:nvPr>
        </p:nvPicPr>
        <p:blipFill>
          <a:blip r:embed="rId2"/>
          <a:stretch>
            <a:fillRect/>
          </a:stretch>
        </p:blipFill>
        <p:spPr>
          <a:xfrm>
            <a:off x="726141" y="551329"/>
            <a:ext cx="10092113" cy="5795683"/>
          </a:xfrm>
          <a:prstGeom prst="rect">
            <a:avLst/>
          </a:prstGeom>
          <a:ln w="38100">
            <a:solidFill>
              <a:schemeClr val="accent5">
                <a:lumMod val="75000"/>
              </a:schemeClr>
            </a:solidFill>
          </a:ln>
        </p:spPr>
      </p:pic>
    </p:spTree>
    <p:extLst>
      <p:ext uri="{BB962C8B-B14F-4D97-AF65-F5344CB8AC3E}">
        <p14:creationId xmlns:p14="http://schemas.microsoft.com/office/powerpoint/2010/main" val="264881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1F28B-73F9-D998-92DA-14F8CA7B3AD9}"/>
              </a:ext>
            </a:extLst>
          </p:cNvPr>
          <p:cNvPicPr>
            <a:picLocks noChangeAspect="1"/>
          </p:cNvPicPr>
          <p:nvPr/>
        </p:nvPicPr>
        <p:blipFill>
          <a:blip r:embed="rId2"/>
          <a:stretch>
            <a:fillRect/>
          </a:stretch>
        </p:blipFill>
        <p:spPr>
          <a:xfrm>
            <a:off x="1640541" y="583497"/>
            <a:ext cx="8498541" cy="4293303"/>
          </a:xfrm>
          <a:prstGeom prst="rect">
            <a:avLst/>
          </a:prstGeom>
          <a:ln w="38100">
            <a:solidFill>
              <a:schemeClr val="tx2">
                <a:lumMod val="75000"/>
                <a:lumOff val="25000"/>
              </a:schemeClr>
            </a:solidFill>
          </a:ln>
        </p:spPr>
      </p:pic>
    </p:spTree>
    <p:extLst>
      <p:ext uri="{BB962C8B-B14F-4D97-AF65-F5344CB8AC3E}">
        <p14:creationId xmlns:p14="http://schemas.microsoft.com/office/powerpoint/2010/main" val="404160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32E19A-0ADE-7863-A667-AEECF5F3DB09}"/>
              </a:ext>
            </a:extLst>
          </p:cNvPr>
          <p:cNvPicPr>
            <a:picLocks noGrp="1" noChangeAspect="1"/>
          </p:cNvPicPr>
          <p:nvPr>
            <p:ph idx="1"/>
          </p:nvPr>
        </p:nvPicPr>
        <p:blipFill>
          <a:blip r:embed="rId2"/>
          <a:stretch>
            <a:fillRect/>
          </a:stretch>
        </p:blipFill>
        <p:spPr>
          <a:xfrm>
            <a:off x="1075765" y="849702"/>
            <a:ext cx="7306235" cy="4586692"/>
          </a:xfrm>
          <a:prstGeom prst="rect">
            <a:avLst/>
          </a:prstGeom>
          <a:ln w="38100">
            <a:solidFill>
              <a:schemeClr val="tx2">
                <a:lumMod val="75000"/>
                <a:lumOff val="25000"/>
              </a:schemeClr>
            </a:solidFill>
          </a:ln>
        </p:spPr>
      </p:pic>
    </p:spTree>
    <p:extLst>
      <p:ext uri="{BB962C8B-B14F-4D97-AF65-F5344CB8AC3E}">
        <p14:creationId xmlns:p14="http://schemas.microsoft.com/office/powerpoint/2010/main" val="412774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EC14512-7691-64E2-B5F7-FED3F364F13E}"/>
              </a:ext>
            </a:extLst>
          </p:cNvPr>
          <p:cNvPicPr>
            <a:picLocks noGrp="1" noChangeAspect="1"/>
          </p:cNvPicPr>
          <p:nvPr>
            <p:ph idx="1"/>
          </p:nvPr>
        </p:nvPicPr>
        <p:blipFill>
          <a:blip r:embed="rId2"/>
          <a:stretch>
            <a:fillRect/>
          </a:stretch>
        </p:blipFill>
        <p:spPr>
          <a:xfrm>
            <a:off x="632012" y="588215"/>
            <a:ext cx="9144000" cy="5711798"/>
          </a:xfrm>
          <a:prstGeom prst="rect">
            <a:avLst/>
          </a:prstGeom>
        </p:spPr>
      </p:pic>
    </p:spTree>
    <p:extLst>
      <p:ext uri="{BB962C8B-B14F-4D97-AF65-F5344CB8AC3E}">
        <p14:creationId xmlns:p14="http://schemas.microsoft.com/office/powerpoint/2010/main" val="3361141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E9D29-72B7-54DA-6855-EA4A3D2CE3F3}"/>
              </a:ext>
            </a:extLst>
          </p:cNvPr>
          <p:cNvPicPr>
            <a:picLocks noChangeAspect="1"/>
          </p:cNvPicPr>
          <p:nvPr/>
        </p:nvPicPr>
        <p:blipFill>
          <a:blip r:embed="rId2"/>
          <a:stretch>
            <a:fillRect/>
          </a:stretch>
        </p:blipFill>
        <p:spPr>
          <a:xfrm>
            <a:off x="900953" y="899446"/>
            <a:ext cx="7615518" cy="4844316"/>
          </a:xfrm>
          <a:prstGeom prst="rect">
            <a:avLst/>
          </a:prstGeom>
          <a:ln w="38100">
            <a:solidFill>
              <a:schemeClr val="tx2">
                <a:lumMod val="50000"/>
                <a:lumOff val="50000"/>
              </a:schemeClr>
            </a:solidFill>
          </a:ln>
        </p:spPr>
      </p:pic>
    </p:spTree>
    <p:extLst>
      <p:ext uri="{BB962C8B-B14F-4D97-AF65-F5344CB8AC3E}">
        <p14:creationId xmlns:p14="http://schemas.microsoft.com/office/powerpoint/2010/main" val="325110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63E1B-6BF9-45EA-3D21-7FE90CD898F7}"/>
              </a:ext>
            </a:extLst>
          </p:cNvPr>
          <p:cNvSpPr>
            <a:spLocks noGrp="1"/>
          </p:cNvSpPr>
          <p:nvPr>
            <p:ph idx="1"/>
          </p:nvPr>
        </p:nvSpPr>
        <p:spPr>
          <a:xfrm>
            <a:off x="645459" y="4138519"/>
            <a:ext cx="10515600" cy="1603375"/>
          </a:xfrm>
        </p:spPr>
        <p:txBody>
          <a:bodyPr/>
          <a:lstStyle/>
          <a:p>
            <a:r>
              <a:rPr lang="en-AU" i="1" dirty="0">
                <a:effectLst/>
                <a:latin typeface="Calibri" panose="020F0502020204030204" pitchFamily="34" charset="0"/>
                <a:cs typeface="Calibri" panose="020F0502020204030204" pitchFamily="34" charset="0"/>
              </a:rPr>
              <a:t>The prospective risk of stillbirth increases with gestational age at term, from 0.11per 1000 births at 37 weeks’ gestation to 3.18 per 1000 births at 42 weeks 'gestation.</a:t>
            </a:r>
            <a:endParaRPr lang="en-AU" dirty="0">
              <a:effectLst/>
              <a:latin typeface="Calibri" panose="020F0502020204030204" pitchFamily="34" charset="0"/>
              <a:cs typeface="Calibri" panose="020F0502020204030204" pitchFamily="34" charset="0"/>
            </a:endParaRPr>
          </a:p>
          <a:p>
            <a:endParaRPr lang="en-US" dirty="0"/>
          </a:p>
        </p:txBody>
      </p:sp>
      <p:pic>
        <p:nvPicPr>
          <p:cNvPr id="4" name="Content Placeholder 3">
            <a:extLst>
              <a:ext uri="{FF2B5EF4-FFF2-40B4-BE49-F238E27FC236}">
                <a16:creationId xmlns:a16="http://schemas.microsoft.com/office/drawing/2014/main" id="{F9F8EF89-B1B4-5063-186D-C7470F28E586}"/>
              </a:ext>
            </a:extLst>
          </p:cNvPr>
          <p:cNvPicPr>
            <a:picLocks noChangeAspect="1"/>
          </p:cNvPicPr>
          <p:nvPr/>
        </p:nvPicPr>
        <p:blipFill>
          <a:blip r:embed="rId2"/>
          <a:stretch>
            <a:fillRect/>
          </a:stretch>
        </p:blipFill>
        <p:spPr>
          <a:xfrm>
            <a:off x="645459" y="516918"/>
            <a:ext cx="6777317" cy="3147860"/>
          </a:xfrm>
          <a:prstGeom prst="rect">
            <a:avLst/>
          </a:prstGeom>
        </p:spPr>
      </p:pic>
    </p:spTree>
    <p:extLst>
      <p:ext uri="{BB962C8B-B14F-4D97-AF65-F5344CB8AC3E}">
        <p14:creationId xmlns:p14="http://schemas.microsoft.com/office/powerpoint/2010/main" val="2567899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5FE8A7-EFF8-9D16-4AE7-1ADB90B983E1}"/>
              </a:ext>
            </a:extLst>
          </p:cNvPr>
          <p:cNvPicPr>
            <a:picLocks noGrp="1" noChangeAspect="1"/>
          </p:cNvPicPr>
          <p:nvPr>
            <p:ph idx="1"/>
          </p:nvPr>
        </p:nvPicPr>
        <p:blipFill>
          <a:blip r:embed="rId2"/>
          <a:stretch>
            <a:fillRect/>
          </a:stretch>
        </p:blipFill>
        <p:spPr>
          <a:xfrm>
            <a:off x="874059" y="733934"/>
            <a:ext cx="7495241" cy="4689760"/>
          </a:xfrm>
          <a:prstGeom prst="rect">
            <a:avLst/>
          </a:prstGeom>
          <a:ln w="38100">
            <a:solidFill>
              <a:schemeClr val="accent6">
                <a:lumMod val="75000"/>
              </a:schemeClr>
            </a:solidFill>
          </a:ln>
        </p:spPr>
      </p:pic>
    </p:spTree>
    <p:extLst>
      <p:ext uri="{BB962C8B-B14F-4D97-AF65-F5344CB8AC3E}">
        <p14:creationId xmlns:p14="http://schemas.microsoft.com/office/powerpoint/2010/main" val="334747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8A8D-D78D-C611-CAE8-9882BD6B9A32}"/>
              </a:ext>
            </a:extLst>
          </p:cNvPr>
          <p:cNvSpPr>
            <a:spLocks noGrp="1"/>
          </p:cNvSpPr>
          <p:nvPr>
            <p:ph type="ctrTitle"/>
          </p:nvPr>
        </p:nvSpPr>
        <p:spPr>
          <a:xfrm>
            <a:off x="570079" y="1600200"/>
            <a:ext cx="10560675" cy="1228348"/>
          </a:xfrm>
        </p:spPr>
        <p:txBody>
          <a:bodyPr>
            <a:noAutofit/>
          </a:bodyPr>
          <a:lstStyle/>
          <a:p>
            <a:r>
              <a:rPr lang="en-US" sz="3600" dirty="0"/>
              <a:t>Updates in Obstetrics part 2 </a:t>
            </a:r>
            <a:br>
              <a:rPr lang="en-US" sz="3600" dirty="0"/>
            </a:br>
            <a:r>
              <a:rPr lang="en-US" sz="3600" dirty="0"/>
              <a:t>Postnatal check (well women)</a:t>
            </a:r>
          </a:p>
        </p:txBody>
      </p:sp>
      <p:sp>
        <p:nvSpPr>
          <p:cNvPr id="3" name="Subtitle 2">
            <a:extLst>
              <a:ext uri="{FF2B5EF4-FFF2-40B4-BE49-F238E27FC236}">
                <a16:creationId xmlns:a16="http://schemas.microsoft.com/office/drawing/2014/main" id="{0A38AC9C-6A1D-0C01-D31E-088FD93A19DE}"/>
              </a:ext>
            </a:extLst>
          </p:cNvPr>
          <p:cNvSpPr>
            <a:spLocks noGrp="1"/>
          </p:cNvSpPr>
          <p:nvPr>
            <p:ph type="subTitle" idx="1"/>
          </p:nvPr>
        </p:nvSpPr>
        <p:spPr/>
        <p:txBody>
          <a:bodyPr>
            <a:normAutofit fontScale="92500" lnSpcReduction="10000"/>
          </a:bodyPr>
          <a:lstStyle/>
          <a:p>
            <a:r>
              <a:rPr lang="en-US" dirty="0"/>
              <a:t>Dr Ivana Rizzuto</a:t>
            </a:r>
          </a:p>
          <a:p>
            <a:r>
              <a:rPr lang="en-US" dirty="0"/>
              <a:t>Consultant Obstetrician and Gynecologist</a:t>
            </a:r>
          </a:p>
          <a:p>
            <a:r>
              <a:rPr lang="en-US" dirty="0"/>
              <a:t>Ipswich Hospital</a:t>
            </a:r>
          </a:p>
          <a:p>
            <a:r>
              <a:rPr lang="en-US" dirty="0"/>
              <a:t>Annual West Moreton Maternal Symposium</a:t>
            </a:r>
          </a:p>
        </p:txBody>
      </p:sp>
    </p:spTree>
    <p:extLst>
      <p:ext uri="{BB962C8B-B14F-4D97-AF65-F5344CB8AC3E}">
        <p14:creationId xmlns:p14="http://schemas.microsoft.com/office/powerpoint/2010/main" val="299107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F4262B-14CE-E889-3533-FA2B39784980}"/>
              </a:ext>
            </a:extLst>
          </p:cNvPr>
          <p:cNvPicPr>
            <a:picLocks noChangeAspect="1"/>
          </p:cNvPicPr>
          <p:nvPr/>
        </p:nvPicPr>
        <p:blipFill>
          <a:blip r:embed="rId2"/>
          <a:stretch>
            <a:fillRect/>
          </a:stretch>
        </p:blipFill>
        <p:spPr>
          <a:xfrm>
            <a:off x="1466149" y="849176"/>
            <a:ext cx="7213600" cy="1892300"/>
          </a:xfrm>
          <a:prstGeom prst="rect">
            <a:avLst/>
          </a:prstGeom>
        </p:spPr>
      </p:pic>
      <p:pic>
        <p:nvPicPr>
          <p:cNvPr id="3" name="Picture 2">
            <a:extLst>
              <a:ext uri="{FF2B5EF4-FFF2-40B4-BE49-F238E27FC236}">
                <a16:creationId xmlns:a16="http://schemas.microsoft.com/office/drawing/2014/main" id="{DC8FFDF7-5E32-53EF-474A-5AF8A8F5638B}"/>
              </a:ext>
            </a:extLst>
          </p:cNvPr>
          <p:cNvPicPr>
            <a:picLocks noChangeAspect="1"/>
          </p:cNvPicPr>
          <p:nvPr/>
        </p:nvPicPr>
        <p:blipFill>
          <a:blip r:embed="rId3"/>
          <a:stretch>
            <a:fillRect/>
          </a:stretch>
        </p:blipFill>
        <p:spPr>
          <a:xfrm>
            <a:off x="985421" y="2741476"/>
            <a:ext cx="9203170" cy="3490648"/>
          </a:xfrm>
          <a:prstGeom prst="rect">
            <a:avLst/>
          </a:prstGeom>
        </p:spPr>
      </p:pic>
    </p:spTree>
    <p:extLst>
      <p:ext uri="{BB962C8B-B14F-4D97-AF65-F5344CB8AC3E}">
        <p14:creationId xmlns:p14="http://schemas.microsoft.com/office/powerpoint/2010/main" val="1657486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D53874-ED5F-D0BA-9376-B11E5EB335E0}"/>
              </a:ext>
            </a:extLst>
          </p:cNvPr>
          <p:cNvPicPr>
            <a:picLocks noGrp="1" noChangeAspect="1"/>
          </p:cNvPicPr>
          <p:nvPr>
            <p:ph idx="1"/>
          </p:nvPr>
        </p:nvPicPr>
        <p:blipFill>
          <a:blip r:embed="rId2"/>
          <a:stretch>
            <a:fillRect/>
          </a:stretch>
        </p:blipFill>
        <p:spPr>
          <a:xfrm>
            <a:off x="685800" y="611456"/>
            <a:ext cx="4587315" cy="5264909"/>
          </a:xfrm>
          <a:prstGeom prst="rect">
            <a:avLst/>
          </a:prstGeom>
        </p:spPr>
      </p:pic>
      <p:pic>
        <p:nvPicPr>
          <p:cNvPr id="6" name="Picture 5">
            <a:extLst>
              <a:ext uri="{FF2B5EF4-FFF2-40B4-BE49-F238E27FC236}">
                <a16:creationId xmlns:a16="http://schemas.microsoft.com/office/drawing/2014/main" id="{D1DC4346-131C-5236-0781-F629A51457AC}"/>
              </a:ext>
            </a:extLst>
          </p:cNvPr>
          <p:cNvPicPr>
            <a:picLocks noChangeAspect="1"/>
          </p:cNvPicPr>
          <p:nvPr/>
        </p:nvPicPr>
        <p:blipFill>
          <a:blip r:embed="rId3"/>
          <a:stretch>
            <a:fillRect/>
          </a:stretch>
        </p:blipFill>
        <p:spPr>
          <a:xfrm>
            <a:off x="6333564" y="611456"/>
            <a:ext cx="4155141" cy="5063203"/>
          </a:xfrm>
          <a:prstGeom prst="rect">
            <a:avLst/>
          </a:prstGeom>
        </p:spPr>
      </p:pic>
    </p:spTree>
    <p:extLst>
      <p:ext uri="{BB962C8B-B14F-4D97-AF65-F5344CB8AC3E}">
        <p14:creationId xmlns:p14="http://schemas.microsoft.com/office/powerpoint/2010/main" val="4397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8C5BA-6087-E22D-B98A-33A4AA6EE5FD}"/>
              </a:ext>
            </a:extLst>
          </p:cNvPr>
          <p:cNvPicPr>
            <a:picLocks noChangeAspect="1"/>
          </p:cNvPicPr>
          <p:nvPr/>
        </p:nvPicPr>
        <p:blipFill>
          <a:blip r:embed="rId2"/>
          <a:stretch>
            <a:fillRect/>
          </a:stretch>
        </p:blipFill>
        <p:spPr>
          <a:xfrm>
            <a:off x="1317811" y="806824"/>
            <a:ext cx="8243047" cy="5217458"/>
          </a:xfrm>
          <a:prstGeom prst="rect">
            <a:avLst/>
          </a:prstGeom>
        </p:spPr>
      </p:pic>
    </p:spTree>
    <p:extLst>
      <p:ext uri="{BB962C8B-B14F-4D97-AF65-F5344CB8AC3E}">
        <p14:creationId xmlns:p14="http://schemas.microsoft.com/office/powerpoint/2010/main" val="370761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18DF2-10BD-E07F-3356-88018C49EC6C}"/>
              </a:ext>
            </a:extLst>
          </p:cNvPr>
          <p:cNvPicPr>
            <a:picLocks noChangeAspect="1"/>
          </p:cNvPicPr>
          <p:nvPr/>
        </p:nvPicPr>
        <p:blipFill>
          <a:blip r:embed="rId2"/>
          <a:stretch>
            <a:fillRect/>
          </a:stretch>
        </p:blipFill>
        <p:spPr>
          <a:xfrm>
            <a:off x="618565" y="1889323"/>
            <a:ext cx="8030135" cy="3153324"/>
          </a:xfrm>
          <a:prstGeom prst="rect">
            <a:avLst/>
          </a:prstGeom>
        </p:spPr>
      </p:pic>
    </p:spTree>
    <p:extLst>
      <p:ext uri="{BB962C8B-B14F-4D97-AF65-F5344CB8AC3E}">
        <p14:creationId xmlns:p14="http://schemas.microsoft.com/office/powerpoint/2010/main" val="305317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58666C2-3F3F-1DE9-61B7-52C36A7287FC}"/>
              </a:ext>
            </a:extLst>
          </p:cNvPr>
          <p:cNvPicPr>
            <a:picLocks noGrp="1" noChangeAspect="1"/>
          </p:cNvPicPr>
          <p:nvPr>
            <p:ph idx="1"/>
          </p:nvPr>
        </p:nvPicPr>
        <p:blipFill>
          <a:blip r:embed="rId2"/>
          <a:stretch>
            <a:fillRect/>
          </a:stretch>
        </p:blipFill>
        <p:spPr>
          <a:xfrm>
            <a:off x="657482" y="1210235"/>
            <a:ext cx="8067418" cy="4572000"/>
          </a:xfrm>
          <a:prstGeom prst="rect">
            <a:avLst/>
          </a:prstGeom>
        </p:spPr>
      </p:pic>
    </p:spTree>
    <p:extLst>
      <p:ext uri="{BB962C8B-B14F-4D97-AF65-F5344CB8AC3E}">
        <p14:creationId xmlns:p14="http://schemas.microsoft.com/office/powerpoint/2010/main" val="3423193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DD21B3-454F-E5B8-1E3B-124481718074}"/>
              </a:ext>
            </a:extLst>
          </p:cNvPr>
          <p:cNvPicPr>
            <a:picLocks noGrp="1" noChangeAspect="1"/>
          </p:cNvPicPr>
          <p:nvPr>
            <p:ph idx="1"/>
          </p:nvPr>
        </p:nvPicPr>
        <p:blipFill>
          <a:blip r:embed="rId2"/>
          <a:stretch>
            <a:fillRect/>
          </a:stretch>
        </p:blipFill>
        <p:spPr>
          <a:xfrm>
            <a:off x="681621" y="914399"/>
            <a:ext cx="9591932" cy="5096435"/>
          </a:xfrm>
          <a:prstGeom prst="rect">
            <a:avLst/>
          </a:prstGeom>
        </p:spPr>
      </p:pic>
    </p:spTree>
    <p:extLst>
      <p:ext uri="{BB962C8B-B14F-4D97-AF65-F5344CB8AC3E}">
        <p14:creationId xmlns:p14="http://schemas.microsoft.com/office/powerpoint/2010/main" val="1869023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45204-0DF9-07BA-CE05-04C24DF23091}"/>
              </a:ext>
            </a:extLst>
          </p:cNvPr>
          <p:cNvSpPr>
            <a:spLocks noGrp="1"/>
          </p:cNvSpPr>
          <p:nvPr>
            <p:ph idx="1"/>
          </p:nvPr>
        </p:nvSpPr>
        <p:spPr>
          <a:xfrm>
            <a:off x="838200" y="2855912"/>
            <a:ext cx="10515600" cy="1146175"/>
          </a:xfrm>
        </p:spPr>
        <p:txBody>
          <a:bodyPr>
            <a:noAutofit/>
          </a:bodyPr>
          <a:lstStyle/>
          <a:p>
            <a:pPr marL="0" indent="0" algn="ctr">
              <a:buNone/>
            </a:pPr>
            <a:r>
              <a:rPr lang="en-US" sz="3600" dirty="0"/>
              <a:t>Thank you</a:t>
            </a:r>
          </a:p>
          <a:p>
            <a:pPr marL="0" indent="0" algn="ctr">
              <a:buNone/>
            </a:pPr>
            <a:r>
              <a:rPr lang="en-US" sz="3600" dirty="0">
                <a:hlinkClick r:id="rId2"/>
              </a:rPr>
              <a:t>dr_rizzuto@wagc.net.au</a:t>
            </a:r>
            <a:r>
              <a:rPr lang="en-US" sz="3600" dirty="0"/>
              <a:t> </a:t>
            </a:r>
          </a:p>
        </p:txBody>
      </p:sp>
    </p:spTree>
    <p:extLst>
      <p:ext uri="{BB962C8B-B14F-4D97-AF65-F5344CB8AC3E}">
        <p14:creationId xmlns:p14="http://schemas.microsoft.com/office/powerpoint/2010/main" val="225223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2399-B163-5BAD-25DA-590464B7089B}"/>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Why to check for hypothyroidism?</a:t>
            </a:r>
          </a:p>
        </p:txBody>
      </p:sp>
      <p:sp>
        <p:nvSpPr>
          <p:cNvPr id="3" name="Content Placeholder 2">
            <a:extLst>
              <a:ext uri="{FF2B5EF4-FFF2-40B4-BE49-F238E27FC236}">
                <a16:creationId xmlns:a16="http://schemas.microsoft.com/office/drawing/2014/main" id="{7A45BFF9-AA58-208E-9F7C-4B6392170723}"/>
              </a:ext>
            </a:extLst>
          </p:cNvPr>
          <p:cNvSpPr>
            <a:spLocks noGrp="1"/>
          </p:cNvSpPr>
          <p:nvPr>
            <p:ph idx="1"/>
          </p:nvPr>
        </p:nvSpPr>
        <p:spPr>
          <a:xfrm>
            <a:off x="838200" y="1825625"/>
            <a:ext cx="10515600" cy="2625351"/>
          </a:xfrm>
        </p:spPr>
        <p:txBody>
          <a:bodyPr/>
          <a:lstStyle/>
          <a:p>
            <a:r>
              <a:rPr lang="en-US" sz="2400" dirty="0">
                <a:latin typeface="Calibri" panose="020F0502020204030204" pitchFamily="34" charset="0"/>
                <a:cs typeface="Calibri" panose="020F0502020204030204" pitchFamily="34" charset="0"/>
              </a:rPr>
              <a:t>Untreated hypothyroidism can lead to</a:t>
            </a:r>
          </a:p>
          <a:p>
            <a:pPr>
              <a:buFontTx/>
              <a:buChar char="-"/>
            </a:pPr>
            <a:r>
              <a:rPr lang="en-US" sz="2400" dirty="0">
                <a:latin typeface="Calibri" panose="020F0502020204030204" pitchFamily="34" charset="0"/>
                <a:cs typeface="Calibri" panose="020F0502020204030204" pitchFamily="34" charset="0"/>
              </a:rPr>
              <a:t>Preeclampsia</a:t>
            </a:r>
          </a:p>
          <a:p>
            <a:pPr>
              <a:buFontTx/>
              <a:buChar char="-"/>
            </a:pPr>
            <a:r>
              <a:rPr lang="en-US" sz="2400" dirty="0">
                <a:latin typeface="Calibri" panose="020F0502020204030204" pitchFamily="34" charset="0"/>
                <a:cs typeface="Calibri" panose="020F0502020204030204" pitchFamily="34" charset="0"/>
              </a:rPr>
              <a:t>Anemia</a:t>
            </a:r>
          </a:p>
          <a:p>
            <a:pPr>
              <a:buFontTx/>
              <a:buChar char="-"/>
            </a:pPr>
            <a:r>
              <a:rPr lang="en-US" sz="2400" dirty="0">
                <a:latin typeface="Calibri" panose="020F0502020204030204" pitchFamily="34" charset="0"/>
                <a:cs typeface="Calibri" panose="020F0502020204030204" pitchFamily="34" charset="0"/>
              </a:rPr>
              <a:t>Low birth weight</a:t>
            </a:r>
          </a:p>
          <a:p>
            <a:pPr>
              <a:buFontTx/>
              <a:buChar char="-"/>
            </a:pPr>
            <a:r>
              <a:rPr lang="en-US" sz="2400" dirty="0">
                <a:latin typeface="Calibri" panose="020F0502020204030204" pitchFamily="34" charset="0"/>
                <a:cs typeface="Calibri" panose="020F0502020204030204" pitchFamily="34" charset="0"/>
              </a:rPr>
              <a:t>Still birth</a:t>
            </a:r>
          </a:p>
          <a:p>
            <a:pPr>
              <a:buFontTx/>
              <a:buChar char="-"/>
            </a:pPr>
            <a:endParaRPr lang="en-US" dirty="0"/>
          </a:p>
        </p:txBody>
      </p:sp>
    </p:spTree>
    <p:extLst>
      <p:ext uri="{BB962C8B-B14F-4D97-AF65-F5344CB8AC3E}">
        <p14:creationId xmlns:p14="http://schemas.microsoft.com/office/powerpoint/2010/main" val="348495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A65-AF29-5A7D-0A20-CC4C91A17F73}"/>
              </a:ext>
            </a:extLst>
          </p:cNvPr>
          <p:cNvSpPr>
            <a:spLocks noGrp="1"/>
          </p:cNvSpPr>
          <p:nvPr>
            <p:ph type="title"/>
          </p:nvPr>
        </p:nvSpPr>
        <p:spPr/>
        <p:txBody>
          <a:bodyPr>
            <a:normAutofit/>
          </a:bodyPr>
          <a:lstStyle/>
          <a:p>
            <a:r>
              <a:rPr lang="en-AU" sz="4000" dirty="0"/>
              <a:t>Why do we check for hyperthyroidism?</a:t>
            </a:r>
          </a:p>
        </p:txBody>
      </p:sp>
      <p:sp>
        <p:nvSpPr>
          <p:cNvPr id="3" name="Content Placeholder 2">
            <a:extLst>
              <a:ext uri="{FF2B5EF4-FFF2-40B4-BE49-F238E27FC236}">
                <a16:creationId xmlns:a16="http://schemas.microsoft.com/office/drawing/2014/main" id="{8BF4B055-2C38-00CD-C49F-77F70376F647}"/>
              </a:ext>
            </a:extLst>
          </p:cNvPr>
          <p:cNvSpPr>
            <a:spLocks noGrp="1"/>
          </p:cNvSpPr>
          <p:nvPr>
            <p:ph idx="1"/>
          </p:nvPr>
        </p:nvSpPr>
        <p:spPr>
          <a:xfrm>
            <a:off x="838200" y="1825625"/>
            <a:ext cx="10515600" cy="2799641"/>
          </a:xfrm>
        </p:spPr>
        <p:txBody>
          <a:bodyPr/>
          <a:lstStyle/>
          <a:p>
            <a:r>
              <a:rPr lang="en-AU" dirty="0"/>
              <a:t>Premature birth</a:t>
            </a:r>
          </a:p>
          <a:p>
            <a:r>
              <a:rPr lang="en-AU" dirty="0"/>
              <a:t>Low birthweight</a:t>
            </a:r>
          </a:p>
          <a:p>
            <a:r>
              <a:rPr lang="en-AU" dirty="0"/>
              <a:t>Preeclampsia</a:t>
            </a:r>
          </a:p>
          <a:p>
            <a:r>
              <a:rPr lang="en-AU" dirty="0"/>
              <a:t>Thyroid storm </a:t>
            </a:r>
          </a:p>
          <a:p>
            <a:r>
              <a:rPr lang="en-AU" dirty="0"/>
              <a:t>Congestive heart failure</a:t>
            </a:r>
          </a:p>
        </p:txBody>
      </p:sp>
    </p:spTree>
    <p:extLst>
      <p:ext uri="{BB962C8B-B14F-4D97-AF65-F5344CB8AC3E}">
        <p14:creationId xmlns:p14="http://schemas.microsoft.com/office/powerpoint/2010/main" val="132926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B65E1-1872-0F64-A66F-A3AC9A895BC1}"/>
              </a:ext>
            </a:extLst>
          </p:cNvPr>
          <p:cNvPicPr>
            <a:picLocks noChangeAspect="1"/>
          </p:cNvPicPr>
          <p:nvPr/>
        </p:nvPicPr>
        <p:blipFill>
          <a:blip r:embed="rId2"/>
          <a:stretch>
            <a:fillRect/>
          </a:stretch>
        </p:blipFill>
        <p:spPr>
          <a:xfrm>
            <a:off x="1181603" y="689633"/>
            <a:ext cx="5816088" cy="2371550"/>
          </a:xfrm>
          <a:prstGeom prst="rect">
            <a:avLst/>
          </a:prstGeom>
        </p:spPr>
      </p:pic>
      <p:sp>
        <p:nvSpPr>
          <p:cNvPr id="5" name="TextBox 4">
            <a:extLst>
              <a:ext uri="{FF2B5EF4-FFF2-40B4-BE49-F238E27FC236}">
                <a16:creationId xmlns:a16="http://schemas.microsoft.com/office/drawing/2014/main" id="{195F63C7-F96A-8E36-1787-4BF5D2EE6E62}"/>
              </a:ext>
            </a:extLst>
          </p:cNvPr>
          <p:cNvSpPr txBox="1"/>
          <p:nvPr/>
        </p:nvSpPr>
        <p:spPr>
          <a:xfrm>
            <a:off x="636103" y="3196653"/>
            <a:ext cx="11264349" cy="2031325"/>
          </a:xfrm>
          <a:prstGeom prst="rect">
            <a:avLst/>
          </a:prstGeom>
          <a:noFill/>
        </p:spPr>
        <p:txBody>
          <a:bodyPr wrap="square" rtlCol="0">
            <a:spAutoFit/>
          </a:bodyPr>
          <a:lstStyle/>
          <a:p>
            <a:r>
              <a:rPr lang="en-AU" dirty="0"/>
              <a:t>There is a wide variation in clinical practice with respect to testing thyroid function, with specific debate over the management of SCH and autoimmune thyroid disease (ATD). Especially in high risk women such as subfertility and women with recurrent miscarriage.</a:t>
            </a:r>
          </a:p>
          <a:p>
            <a:endParaRPr lang="en-AU" dirty="0"/>
          </a:p>
          <a:p>
            <a:r>
              <a:rPr lang="en-AU" b="1" dirty="0">
                <a:solidFill>
                  <a:srgbClr val="FF0000"/>
                </a:solidFill>
              </a:rPr>
              <a:t>Diagnosis of SCH should be based on two separate tests for thyroid function taken 3 months a part (NICE Guidelines)</a:t>
            </a:r>
          </a:p>
          <a:p>
            <a:endParaRPr lang="en-AU" dirty="0"/>
          </a:p>
        </p:txBody>
      </p:sp>
    </p:spTree>
    <p:extLst>
      <p:ext uri="{BB962C8B-B14F-4D97-AF65-F5344CB8AC3E}">
        <p14:creationId xmlns:p14="http://schemas.microsoft.com/office/powerpoint/2010/main" val="236726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F702CF-0A72-BD0F-9A12-E2E9F97B391C}"/>
              </a:ext>
            </a:extLst>
          </p:cNvPr>
          <p:cNvPicPr>
            <a:picLocks noGrp="1" noChangeAspect="1"/>
          </p:cNvPicPr>
          <p:nvPr>
            <p:ph idx="1"/>
          </p:nvPr>
        </p:nvPicPr>
        <p:blipFill>
          <a:blip r:embed="rId2"/>
          <a:stretch>
            <a:fillRect/>
          </a:stretch>
        </p:blipFill>
        <p:spPr>
          <a:xfrm>
            <a:off x="446117" y="1075765"/>
            <a:ext cx="8240683" cy="3897079"/>
          </a:xfrm>
          <a:prstGeom prst="rect">
            <a:avLst/>
          </a:prstGeom>
        </p:spPr>
      </p:pic>
    </p:spTree>
    <p:extLst>
      <p:ext uri="{BB962C8B-B14F-4D97-AF65-F5344CB8AC3E}">
        <p14:creationId xmlns:p14="http://schemas.microsoft.com/office/powerpoint/2010/main" val="49585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F3890C-1086-631D-FF34-915E7675678D}"/>
              </a:ext>
            </a:extLst>
          </p:cNvPr>
          <p:cNvPicPr>
            <a:picLocks noChangeAspect="1"/>
          </p:cNvPicPr>
          <p:nvPr/>
        </p:nvPicPr>
        <p:blipFill>
          <a:blip r:embed="rId2"/>
          <a:stretch>
            <a:fillRect/>
          </a:stretch>
        </p:blipFill>
        <p:spPr>
          <a:xfrm>
            <a:off x="1146219" y="463639"/>
            <a:ext cx="10161431" cy="5834130"/>
          </a:xfrm>
          <a:prstGeom prst="rect">
            <a:avLst/>
          </a:prstGeom>
        </p:spPr>
      </p:pic>
    </p:spTree>
    <p:extLst>
      <p:ext uri="{BB962C8B-B14F-4D97-AF65-F5344CB8AC3E}">
        <p14:creationId xmlns:p14="http://schemas.microsoft.com/office/powerpoint/2010/main" val="377481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628</TotalTime>
  <Words>784</Words>
  <Application>Microsoft Office PowerPoint</Application>
  <PresentationFormat>Widescreen</PresentationFormat>
  <Paragraphs>75</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Aptos</vt:lpstr>
      <vt:lpstr>Aptos Display</vt:lpstr>
      <vt:lpstr>Arial</vt:lpstr>
      <vt:lpstr>Calibri</vt:lpstr>
      <vt:lpstr>Helvetica</vt:lpstr>
      <vt:lpstr>SofiaPro</vt:lpstr>
      <vt:lpstr>Office Theme</vt:lpstr>
      <vt:lpstr>Updates in Obstetrics part 2  Focus on Thyroid disease</vt:lpstr>
      <vt:lpstr>PowerPoint Presentation</vt:lpstr>
      <vt:lpstr>PowerPoint Presentation</vt:lpstr>
      <vt:lpstr>PowerPoint Presentation</vt:lpstr>
      <vt:lpstr>Why to check for hypothyroidism?</vt:lpstr>
      <vt:lpstr>Why do we check for hyperthyroidism?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discussion 1</vt:lpstr>
      <vt:lpstr>Case discussion 2</vt:lpstr>
      <vt:lpstr>Updates in Obstetrics part 2  Safer Baby bundle and postnatal check (well women)</vt:lpstr>
      <vt:lpstr>PowerPoint Presentation</vt:lpstr>
      <vt:lpstr>Safer Baby bundle </vt:lpstr>
      <vt:lpstr>PowerPoint Presentation</vt:lpstr>
      <vt:lpstr>PowerPoint Presentation</vt:lpstr>
      <vt:lpstr>PowerPoint Presentation</vt:lpstr>
      <vt:lpstr>Smoking </vt:lpstr>
      <vt:lpstr>PowerPoint Presentation</vt:lpstr>
      <vt:lpstr>PowerPoint Presentation</vt:lpstr>
      <vt:lpstr>PowerPoint Presentation</vt:lpstr>
      <vt:lpstr>PowerPoint Presentation</vt:lpstr>
      <vt:lpstr>PowerPoint Presentation</vt:lpstr>
      <vt:lpstr>Fetal Growth restriction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Updates in Obstetrics part 2  Postnatal check (well women)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Obstetrics part 2  Focus on Thyroid disease</dc:title>
  <dc:creator>ivana rizzuto</dc:creator>
  <cp:lastModifiedBy>Erica Newman</cp:lastModifiedBy>
  <cp:revision>15</cp:revision>
  <dcterms:created xsi:type="dcterms:W3CDTF">2024-07-14T05:03:35Z</dcterms:created>
  <dcterms:modified xsi:type="dcterms:W3CDTF">2024-07-26T21:55:12Z</dcterms:modified>
</cp:coreProperties>
</file>