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4"/>
  </p:notesMasterIdLst>
  <p:sldIdLst>
    <p:sldId id="838840370" r:id="rId6"/>
    <p:sldId id="257" r:id="rId7"/>
    <p:sldId id="258" r:id="rId8"/>
    <p:sldId id="259" r:id="rId9"/>
    <p:sldId id="260" r:id="rId10"/>
    <p:sldId id="838840371" r:id="rId11"/>
    <p:sldId id="262" r:id="rId12"/>
    <p:sldId id="263" r:id="rId13"/>
    <p:sldId id="264" r:id="rId14"/>
    <p:sldId id="265" r:id="rId15"/>
    <p:sldId id="266" r:id="rId16"/>
    <p:sldId id="267" r:id="rId17"/>
    <p:sldId id="268" r:id="rId18"/>
    <p:sldId id="838840372" r:id="rId19"/>
    <p:sldId id="838840374" r:id="rId20"/>
    <p:sldId id="838840375" r:id="rId21"/>
    <p:sldId id="838840376" r:id="rId22"/>
    <p:sldId id="8388403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597" userDrawn="1">
          <p15:clr>
            <a:srgbClr val="A4A3A4"/>
          </p15:clr>
        </p15:guide>
        <p15:guide id="3" pos="70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0E2"/>
    <a:srgbClr val="303D54"/>
    <a:srgbClr val="2E3347"/>
    <a:srgbClr val="9797CB"/>
    <a:srgbClr val="DB7FAB"/>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16988-280D-3643-98C4-BAE2004532C8}" v="698" dt="2025-08-02T00:02:29.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1"/>
    <p:restoredTop sz="94845"/>
  </p:normalViewPr>
  <p:slideViewPr>
    <p:cSldViewPr snapToGrid="0">
      <p:cViewPr varScale="1">
        <p:scale>
          <a:sx n="112" d="100"/>
          <a:sy n="112" d="100"/>
        </p:scale>
        <p:origin x="616" y="184"/>
      </p:cViewPr>
      <p:guideLst>
        <p:guide orient="horz" pos="731"/>
        <p:guide pos="597"/>
        <p:guide pos="70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03CFF-BB22-40E7-AECD-11B3367BC356}"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D83FE582-D9BC-459D-B5AF-D5CDE77D9757}">
      <dgm:prSet/>
      <dgm:spPr/>
      <dgm:t>
        <a:bodyPr/>
        <a:lstStyle/>
        <a:p>
          <a:r>
            <a:rPr lang="en-AU"/>
            <a:t>GP Shared care</a:t>
          </a:r>
          <a:endParaRPr lang="en-US"/>
        </a:p>
      </dgm:t>
    </dgm:pt>
    <dgm:pt modelId="{C9508530-E1AB-4B9E-9645-8129678A4A17}" type="parTrans" cxnId="{4C59A5CA-851F-4B75-8027-20B9D9E26D68}">
      <dgm:prSet/>
      <dgm:spPr/>
      <dgm:t>
        <a:bodyPr/>
        <a:lstStyle/>
        <a:p>
          <a:endParaRPr lang="en-US"/>
        </a:p>
      </dgm:t>
    </dgm:pt>
    <dgm:pt modelId="{C6A3588F-78BA-4DBC-BA59-BDE871D88B6E}" type="sibTrans" cxnId="{4C59A5CA-851F-4B75-8027-20B9D9E26D68}">
      <dgm:prSet/>
      <dgm:spPr/>
      <dgm:t>
        <a:bodyPr/>
        <a:lstStyle/>
        <a:p>
          <a:endParaRPr lang="en-US"/>
        </a:p>
      </dgm:t>
    </dgm:pt>
    <dgm:pt modelId="{5DFB5177-3EFA-4322-8740-2451A1006A74}">
      <dgm:prSet/>
      <dgm:spPr/>
      <dgm:t>
        <a:bodyPr/>
        <a:lstStyle/>
        <a:p>
          <a:r>
            <a:rPr lang="en-AU" dirty="0"/>
            <a:t>Low Risk Midwives Clinic</a:t>
          </a:r>
          <a:endParaRPr lang="en-US" dirty="0"/>
        </a:p>
      </dgm:t>
    </dgm:pt>
    <dgm:pt modelId="{C7A1426D-4565-41E1-85C5-0FA2A58A2777}" type="parTrans" cxnId="{0AF0B90A-B129-42E4-92B1-0E4AF1F3D794}">
      <dgm:prSet/>
      <dgm:spPr/>
      <dgm:t>
        <a:bodyPr/>
        <a:lstStyle/>
        <a:p>
          <a:endParaRPr lang="en-US"/>
        </a:p>
      </dgm:t>
    </dgm:pt>
    <dgm:pt modelId="{E8E6B0F0-A279-47E2-ADA0-CA3527BF1B7B}" type="sibTrans" cxnId="{0AF0B90A-B129-42E4-92B1-0E4AF1F3D794}">
      <dgm:prSet/>
      <dgm:spPr/>
      <dgm:t>
        <a:bodyPr/>
        <a:lstStyle/>
        <a:p>
          <a:endParaRPr lang="en-US"/>
        </a:p>
      </dgm:t>
    </dgm:pt>
    <dgm:pt modelId="{867074D3-983B-4CE1-A942-971239A36018}">
      <dgm:prSet/>
      <dgm:spPr/>
      <dgm:t>
        <a:bodyPr/>
        <a:lstStyle/>
        <a:p>
          <a:r>
            <a:rPr lang="en-AU" b="0" i="0" baseline="0"/>
            <a:t>Ipswich Hospital Mondays, Tuesdays, Thursdays and Fridays</a:t>
          </a:r>
          <a:endParaRPr lang="en-US"/>
        </a:p>
      </dgm:t>
    </dgm:pt>
    <dgm:pt modelId="{6394A9CF-840E-43B1-AF62-73BF8841C495}" type="parTrans" cxnId="{085F2CF0-C6C9-4FB8-994F-F3629BB6CE7D}">
      <dgm:prSet/>
      <dgm:spPr/>
      <dgm:t>
        <a:bodyPr/>
        <a:lstStyle/>
        <a:p>
          <a:endParaRPr lang="en-US"/>
        </a:p>
      </dgm:t>
    </dgm:pt>
    <dgm:pt modelId="{2DDD5186-56FD-47F2-A6AD-E6990AFD67C5}" type="sibTrans" cxnId="{085F2CF0-C6C9-4FB8-994F-F3629BB6CE7D}">
      <dgm:prSet/>
      <dgm:spPr/>
      <dgm:t>
        <a:bodyPr/>
        <a:lstStyle/>
        <a:p>
          <a:endParaRPr lang="en-US"/>
        </a:p>
      </dgm:t>
    </dgm:pt>
    <dgm:pt modelId="{B7E1D446-5E74-4C9B-8D8E-0211C0EAF457}">
      <dgm:prSet/>
      <dgm:spPr/>
      <dgm:t>
        <a:bodyPr/>
        <a:lstStyle/>
        <a:p>
          <a:r>
            <a:rPr lang="en-AU"/>
            <a:t>Ripley Satellite Hospital Tuesdays and Thursdays</a:t>
          </a:r>
          <a:endParaRPr lang="en-US"/>
        </a:p>
      </dgm:t>
    </dgm:pt>
    <dgm:pt modelId="{C185A9AF-CDEC-4836-A420-017C7A476B81}" type="parTrans" cxnId="{81CF4D29-5B9C-40DE-A6C3-C2AB8E717A94}">
      <dgm:prSet/>
      <dgm:spPr/>
      <dgm:t>
        <a:bodyPr/>
        <a:lstStyle/>
        <a:p>
          <a:endParaRPr lang="en-US"/>
        </a:p>
      </dgm:t>
    </dgm:pt>
    <dgm:pt modelId="{68E16702-F6AF-4B99-9A88-03A326D07550}" type="sibTrans" cxnId="{81CF4D29-5B9C-40DE-A6C3-C2AB8E717A94}">
      <dgm:prSet/>
      <dgm:spPr/>
      <dgm:t>
        <a:bodyPr/>
        <a:lstStyle/>
        <a:p>
          <a:endParaRPr lang="en-US"/>
        </a:p>
      </dgm:t>
    </dgm:pt>
    <dgm:pt modelId="{141372D1-FB6A-46BD-8AF2-535616C61D30}">
      <dgm:prSet/>
      <dgm:spPr/>
      <dgm:t>
        <a:bodyPr/>
        <a:lstStyle/>
        <a:p>
          <a:r>
            <a:rPr lang="en-AU"/>
            <a:t>Laidley Hospital Tuesdays</a:t>
          </a:r>
          <a:endParaRPr lang="en-US"/>
        </a:p>
      </dgm:t>
    </dgm:pt>
    <dgm:pt modelId="{9BEDA4FA-5DD8-4ED7-9125-5E573F9DE9D2}" type="parTrans" cxnId="{8FBDBBA7-438A-4674-9DB5-368DC4D7FC18}">
      <dgm:prSet/>
      <dgm:spPr/>
      <dgm:t>
        <a:bodyPr/>
        <a:lstStyle/>
        <a:p>
          <a:endParaRPr lang="en-US"/>
        </a:p>
      </dgm:t>
    </dgm:pt>
    <dgm:pt modelId="{ADCAF26C-6E48-43BD-BFAD-81691897CB80}" type="sibTrans" cxnId="{8FBDBBA7-438A-4674-9DB5-368DC4D7FC18}">
      <dgm:prSet/>
      <dgm:spPr/>
      <dgm:t>
        <a:bodyPr/>
        <a:lstStyle/>
        <a:p>
          <a:endParaRPr lang="en-US"/>
        </a:p>
      </dgm:t>
    </dgm:pt>
    <dgm:pt modelId="{25075D69-C936-4754-92BE-DE4D9813C8F9}">
      <dgm:prSet/>
      <dgm:spPr/>
      <dgm:t>
        <a:bodyPr/>
        <a:lstStyle/>
        <a:p>
          <a:r>
            <a:rPr lang="en-AU"/>
            <a:t>Redbank Community Centre Thursdays</a:t>
          </a:r>
          <a:endParaRPr lang="en-US"/>
        </a:p>
      </dgm:t>
    </dgm:pt>
    <dgm:pt modelId="{9EEA08F6-EC96-49C5-A858-B04E344EF73B}" type="parTrans" cxnId="{2AEA0C77-90BD-4443-B2B7-E562E4116C40}">
      <dgm:prSet/>
      <dgm:spPr/>
      <dgm:t>
        <a:bodyPr/>
        <a:lstStyle/>
        <a:p>
          <a:endParaRPr lang="en-US"/>
        </a:p>
      </dgm:t>
    </dgm:pt>
    <dgm:pt modelId="{3259B6E4-0B71-4268-BDAB-C674413D42C6}" type="sibTrans" cxnId="{2AEA0C77-90BD-4443-B2B7-E562E4116C40}">
      <dgm:prSet/>
      <dgm:spPr/>
      <dgm:t>
        <a:bodyPr/>
        <a:lstStyle/>
        <a:p>
          <a:endParaRPr lang="en-US"/>
        </a:p>
      </dgm:t>
    </dgm:pt>
    <dgm:pt modelId="{A47E7E3D-2035-4A86-9368-1B0744B28E6A}">
      <dgm:prSet/>
      <dgm:spPr/>
      <dgm:t>
        <a:bodyPr/>
        <a:lstStyle/>
        <a:p>
          <a:r>
            <a:rPr lang="en-AU"/>
            <a:t>Goodna Community Centre Fridays</a:t>
          </a:r>
          <a:endParaRPr lang="en-US"/>
        </a:p>
      </dgm:t>
    </dgm:pt>
    <dgm:pt modelId="{1C40D2DC-BD81-4BA0-88C2-626708AF5825}" type="parTrans" cxnId="{068BB8B9-01EA-48D1-8D86-854FA2AF4E78}">
      <dgm:prSet/>
      <dgm:spPr/>
      <dgm:t>
        <a:bodyPr/>
        <a:lstStyle/>
        <a:p>
          <a:endParaRPr lang="en-US"/>
        </a:p>
      </dgm:t>
    </dgm:pt>
    <dgm:pt modelId="{1974F16D-29F9-45D0-AB32-C141A37274B4}" type="sibTrans" cxnId="{068BB8B9-01EA-48D1-8D86-854FA2AF4E78}">
      <dgm:prSet/>
      <dgm:spPr/>
      <dgm:t>
        <a:bodyPr/>
        <a:lstStyle/>
        <a:p>
          <a:endParaRPr lang="en-US"/>
        </a:p>
      </dgm:t>
    </dgm:pt>
    <dgm:pt modelId="{580A0C72-3009-4633-B746-A7C2D922A0C5}">
      <dgm:prSet/>
      <dgm:spPr/>
      <dgm:t>
        <a:bodyPr/>
        <a:lstStyle/>
        <a:p>
          <a:r>
            <a:rPr lang="en-AU"/>
            <a:t>Springfield High School YMCA Fridays</a:t>
          </a:r>
          <a:endParaRPr lang="en-US"/>
        </a:p>
      </dgm:t>
    </dgm:pt>
    <dgm:pt modelId="{F092B08A-4033-47E2-AC50-F6A57018E227}" type="parTrans" cxnId="{3C12C5FC-4957-4401-9638-ADD6E96C8096}">
      <dgm:prSet/>
      <dgm:spPr/>
      <dgm:t>
        <a:bodyPr/>
        <a:lstStyle/>
        <a:p>
          <a:endParaRPr lang="en-US"/>
        </a:p>
      </dgm:t>
    </dgm:pt>
    <dgm:pt modelId="{C612A5A4-0603-423A-8560-1D2F54811577}" type="sibTrans" cxnId="{3C12C5FC-4957-4401-9638-ADD6E96C8096}">
      <dgm:prSet/>
      <dgm:spPr/>
      <dgm:t>
        <a:bodyPr/>
        <a:lstStyle/>
        <a:p>
          <a:endParaRPr lang="en-US"/>
        </a:p>
      </dgm:t>
    </dgm:pt>
    <dgm:pt modelId="{0B0EDBC5-9002-4B96-A21A-12CDC4A1F8DF}">
      <dgm:prSet/>
      <dgm:spPr/>
      <dgm:t>
        <a:bodyPr/>
        <a:lstStyle/>
        <a:p>
          <a:r>
            <a:rPr lang="en-AU"/>
            <a:t>High Risk Midwives Clinic Wednesdays</a:t>
          </a:r>
          <a:endParaRPr lang="en-US"/>
        </a:p>
      </dgm:t>
    </dgm:pt>
    <dgm:pt modelId="{9FE38257-E2AF-4D08-B4A3-DF70A4CCE8B0}" type="parTrans" cxnId="{515F4CB3-5E8D-43D7-93A3-2497A1FA5146}">
      <dgm:prSet/>
      <dgm:spPr/>
      <dgm:t>
        <a:bodyPr/>
        <a:lstStyle/>
        <a:p>
          <a:endParaRPr lang="en-US"/>
        </a:p>
      </dgm:t>
    </dgm:pt>
    <dgm:pt modelId="{20CBFA19-BCAD-40A2-93E5-1252598AE077}" type="sibTrans" cxnId="{515F4CB3-5E8D-43D7-93A3-2497A1FA5146}">
      <dgm:prSet/>
      <dgm:spPr/>
      <dgm:t>
        <a:bodyPr/>
        <a:lstStyle/>
        <a:p>
          <a:endParaRPr lang="en-US"/>
        </a:p>
      </dgm:t>
    </dgm:pt>
    <dgm:pt modelId="{CF53331F-0DFA-4DFE-875A-FABBED5E4A17}" type="pres">
      <dgm:prSet presAssocID="{B8003CFF-BB22-40E7-AECD-11B3367BC356}" presName="diagram" presStyleCnt="0">
        <dgm:presLayoutVars>
          <dgm:dir/>
          <dgm:resizeHandles val="exact"/>
        </dgm:presLayoutVars>
      </dgm:prSet>
      <dgm:spPr/>
    </dgm:pt>
    <dgm:pt modelId="{F7B499B1-0ECF-467F-B410-17AF685983B1}" type="pres">
      <dgm:prSet presAssocID="{D83FE582-D9BC-459D-B5AF-D5CDE77D9757}" presName="node" presStyleLbl="node1" presStyleIdx="0" presStyleCnt="9">
        <dgm:presLayoutVars>
          <dgm:bulletEnabled val="1"/>
        </dgm:presLayoutVars>
      </dgm:prSet>
      <dgm:spPr/>
    </dgm:pt>
    <dgm:pt modelId="{8C8C67FC-19F0-4F22-BD44-D8067F3703B4}" type="pres">
      <dgm:prSet presAssocID="{C6A3588F-78BA-4DBC-BA59-BDE871D88B6E}" presName="sibTrans" presStyleCnt="0"/>
      <dgm:spPr/>
    </dgm:pt>
    <dgm:pt modelId="{CD98082A-E872-4B1D-AAD9-915D4E7E05B4}" type="pres">
      <dgm:prSet presAssocID="{5DFB5177-3EFA-4322-8740-2451A1006A74}" presName="node" presStyleLbl="node1" presStyleIdx="1" presStyleCnt="9">
        <dgm:presLayoutVars>
          <dgm:bulletEnabled val="1"/>
        </dgm:presLayoutVars>
      </dgm:prSet>
      <dgm:spPr/>
    </dgm:pt>
    <dgm:pt modelId="{BA12B9BF-4159-46B5-8589-99E69CA27A62}" type="pres">
      <dgm:prSet presAssocID="{E8E6B0F0-A279-47E2-ADA0-CA3527BF1B7B}" presName="sibTrans" presStyleCnt="0"/>
      <dgm:spPr/>
    </dgm:pt>
    <dgm:pt modelId="{45CDA928-E242-4938-918B-BD15E8BE2695}" type="pres">
      <dgm:prSet presAssocID="{867074D3-983B-4CE1-A942-971239A36018}" presName="node" presStyleLbl="node1" presStyleIdx="2" presStyleCnt="9">
        <dgm:presLayoutVars>
          <dgm:bulletEnabled val="1"/>
        </dgm:presLayoutVars>
      </dgm:prSet>
      <dgm:spPr/>
    </dgm:pt>
    <dgm:pt modelId="{AB096F3E-BBB5-409C-BADF-A7F3DC1F6E58}" type="pres">
      <dgm:prSet presAssocID="{2DDD5186-56FD-47F2-A6AD-E6990AFD67C5}" presName="sibTrans" presStyleCnt="0"/>
      <dgm:spPr/>
    </dgm:pt>
    <dgm:pt modelId="{4CF1A654-5EEA-4C79-BD7E-43DB5D5822C2}" type="pres">
      <dgm:prSet presAssocID="{B7E1D446-5E74-4C9B-8D8E-0211C0EAF457}" presName="node" presStyleLbl="node1" presStyleIdx="3" presStyleCnt="9">
        <dgm:presLayoutVars>
          <dgm:bulletEnabled val="1"/>
        </dgm:presLayoutVars>
      </dgm:prSet>
      <dgm:spPr/>
    </dgm:pt>
    <dgm:pt modelId="{B1DE5F67-4248-41DC-8D8C-74F58D19B8E6}" type="pres">
      <dgm:prSet presAssocID="{68E16702-F6AF-4B99-9A88-03A326D07550}" presName="sibTrans" presStyleCnt="0"/>
      <dgm:spPr/>
    </dgm:pt>
    <dgm:pt modelId="{5CA0AC57-6FF7-4E33-B925-77A2C22F1F7D}" type="pres">
      <dgm:prSet presAssocID="{141372D1-FB6A-46BD-8AF2-535616C61D30}" presName="node" presStyleLbl="node1" presStyleIdx="4" presStyleCnt="9">
        <dgm:presLayoutVars>
          <dgm:bulletEnabled val="1"/>
        </dgm:presLayoutVars>
      </dgm:prSet>
      <dgm:spPr/>
    </dgm:pt>
    <dgm:pt modelId="{272E6D5A-3B80-4C37-8237-A35E60CF4950}" type="pres">
      <dgm:prSet presAssocID="{ADCAF26C-6E48-43BD-BFAD-81691897CB80}" presName="sibTrans" presStyleCnt="0"/>
      <dgm:spPr/>
    </dgm:pt>
    <dgm:pt modelId="{F4A6E2E1-8932-4EA1-809C-2A76E8E2DE3D}" type="pres">
      <dgm:prSet presAssocID="{25075D69-C936-4754-92BE-DE4D9813C8F9}" presName="node" presStyleLbl="node1" presStyleIdx="5" presStyleCnt="9">
        <dgm:presLayoutVars>
          <dgm:bulletEnabled val="1"/>
        </dgm:presLayoutVars>
      </dgm:prSet>
      <dgm:spPr/>
    </dgm:pt>
    <dgm:pt modelId="{B3745C8A-0450-45B2-B72D-6B14E9558300}" type="pres">
      <dgm:prSet presAssocID="{3259B6E4-0B71-4268-BDAB-C674413D42C6}" presName="sibTrans" presStyleCnt="0"/>
      <dgm:spPr/>
    </dgm:pt>
    <dgm:pt modelId="{4232D40A-8186-44B6-B288-964372483AB8}" type="pres">
      <dgm:prSet presAssocID="{A47E7E3D-2035-4A86-9368-1B0744B28E6A}" presName="node" presStyleLbl="node1" presStyleIdx="6" presStyleCnt="9">
        <dgm:presLayoutVars>
          <dgm:bulletEnabled val="1"/>
        </dgm:presLayoutVars>
      </dgm:prSet>
      <dgm:spPr/>
    </dgm:pt>
    <dgm:pt modelId="{77C2D10D-A8DA-4722-91E4-FC0097C0048D}" type="pres">
      <dgm:prSet presAssocID="{1974F16D-29F9-45D0-AB32-C141A37274B4}" presName="sibTrans" presStyleCnt="0"/>
      <dgm:spPr/>
    </dgm:pt>
    <dgm:pt modelId="{955587BE-ABD8-47DF-A397-2E29F748437F}" type="pres">
      <dgm:prSet presAssocID="{580A0C72-3009-4633-B746-A7C2D922A0C5}" presName="node" presStyleLbl="node1" presStyleIdx="7" presStyleCnt="9">
        <dgm:presLayoutVars>
          <dgm:bulletEnabled val="1"/>
        </dgm:presLayoutVars>
      </dgm:prSet>
      <dgm:spPr/>
    </dgm:pt>
    <dgm:pt modelId="{C73D9A32-2612-43EA-BC18-2734342885D1}" type="pres">
      <dgm:prSet presAssocID="{C612A5A4-0603-423A-8560-1D2F54811577}" presName="sibTrans" presStyleCnt="0"/>
      <dgm:spPr/>
    </dgm:pt>
    <dgm:pt modelId="{5294EDDD-FFEA-4808-ADC4-F54C9D9F71EF}" type="pres">
      <dgm:prSet presAssocID="{0B0EDBC5-9002-4B96-A21A-12CDC4A1F8DF}" presName="node" presStyleLbl="node1" presStyleIdx="8" presStyleCnt="9">
        <dgm:presLayoutVars>
          <dgm:bulletEnabled val="1"/>
        </dgm:presLayoutVars>
      </dgm:prSet>
      <dgm:spPr/>
    </dgm:pt>
  </dgm:ptLst>
  <dgm:cxnLst>
    <dgm:cxn modelId="{A62F1F07-5742-4BDC-AB62-CBE20B145E98}" type="presOf" srcId="{B8003CFF-BB22-40E7-AECD-11B3367BC356}" destId="{CF53331F-0DFA-4DFE-875A-FABBED5E4A17}" srcOrd="0" destOrd="0" presId="urn:microsoft.com/office/officeart/2005/8/layout/default"/>
    <dgm:cxn modelId="{97F6EC09-0A02-45B5-9F1F-E27CDE11D8BF}" type="presOf" srcId="{0B0EDBC5-9002-4B96-A21A-12CDC4A1F8DF}" destId="{5294EDDD-FFEA-4808-ADC4-F54C9D9F71EF}" srcOrd="0" destOrd="0" presId="urn:microsoft.com/office/officeart/2005/8/layout/default"/>
    <dgm:cxn modelId="{0AF0B90A-B129-42E4-92B1-0E4AF1F3D794}" srcId="{B8003CFF-BB22-40E7-AECD-11B3367BC356}" destId="{5DFB5177-3EFA-4322-8740-2451A1006A74}" srcOrd="1" destOrd="0" parTransId="{C7A1426D-4565-41E1-85C5-0FA2A58A2777}" sibTransId="{E8E6B0F0-A279-47E2-ADA0-CA3527BF1B7B}"/>
    <dgm:cxn modelId="{A44D3C1F-FA7E-44D5-BD5C-9FD2BFBBFDE1}" type="presOf" srcId="{25075D69-C936-4754-92BE-DE4D9813C8F9}" destId="{F4A6E2E1-8932-4EA1-809C-2A76E8E2DE3D}" srcOrd="0" destOrd="0" presId="urn:microsoft.com/office/officeart/2005/8/layout/default"/>
    <dgm:cxn modelId="{81CF4D29-5B9C-40DE-A6C3-C2AB8E717A94}" srcId="{B8003CFF-BB22-40E7-AECD-11B3367BC356}" destId="{B7E1D446-5E74-4C9B-8D8E-0211C0EAF457}" srcOrd="3" destOrd="0" parTransId="{C185A9AF-CDEC-4836-A420-017C7A476B81}" sibTransId="{68E16702-F6AF-4B99-9A88-03A326D07550}"/>
    <dgm:cxn modelId="{E6D3D12C-7C76-49AC-8F63-33D8E9FCED57}" type="presOf" srcId="{867074D3-983B-4CE1-A942-971239A36018}" destId="{45CDA928-E242-4938-918B-BD15E8BE2695}" srcOrd="0" destOrd="0" presId="urn:microsoft.com/office/officeart/2005/8/layout/default"/>
    <dgm:cxn modelId="{8DAD454F-42B5-485E-A8DD-40401770DB37}" type="presOf" srcId="{B7E1D446-5E74-4C9B-8D8E-0211C0EAF457}" destId="{4CF1A654-5EEA-4C79-BD7E-43DB5D5822C2}" srcOrd="0" destOrd="0" presId="urn:microsoft.com/office/officeart/2005/8/layout/default"/>
    <dgm:cxn modelId="{F7AD9068-041F-4A74-9BAD-23333BDFE436}" type="presOf" srcId="{141372D1-FB6A-46BD-8AF2-535616C61D30}" destId="{5CA0AC57-6FF7-4E33-B925-77A2C22F1F7D}" srcOrd="0" destOrd="0" presId="urn:microsoft.com/office/officeart/2005/8/layout/default"/>
    <dgm:cxn modelId="{2AEA0C77-90BD-4443-B2B7-E562E4116C40}" srcId="{B8003CFF-BB22-40E7-AECD-11B3367BC356}" destId="{25075D69-C936-4754-92BE-DE4D9813C8F9}" srcOrd="5" destOrd="0" parTransId="{9EEA08F6-EC96-49C5-A858-B04E344EF73B}" sibTransId="{3259B6E4-0B71-4268-BDAB-C674413D42C6}"/>
    <dgm:cxn modelId="{54170F8B-D823-4255-854E-D522507D717C}" type="presOf" srcId="{A47E7E3D-2035-4A86-9368-1B0744B28E6A}" destId="{4232D40A-8186-44B6-B288-964372483AB8}" srcOrd="0" destOrd="0" presId="urn:microsoft.com/office/officeart/2005/8/layout/default"/>
    <dgm:cxn modelId="{8FBDBBA7-438A-4674-9DB5-368DC4D7FC18}" srcId="{B8003CFF-BB22-40E7-AECD-11B3367BC356}" destId="{141372D1-FB6A-46BD-8AF2-535616C61D30}" srcOrd="4" destOrd="0" parTransId="{9BEDA4FA-5DD8-4ED7-9125-5E573F9DE9D2}" sibTransId="{ADCAF26C-6E48-43BD-BFAD-81691897CB80}"/>
    <dgm:cxn modelId="{515F4CB3-5E8D-43D7-93A3-2497A1FA5146}" srcId="{B8003CFF-BB22-40E7-AECD-11B3367BC356}" destId="{0B0EDBC5-9002-4B96-A21A-12CDC4A1F8DF}" srcOrd="8" destOrd="0" parTransId="{9FE38257-E2AF-4D08-B4A3-DF70A4CCE8B0}" sibTransId="{20CBFA19-BCAD-40A2-93E5-1252598AE077}"/>
    <dgm:cxn modelId="{94383AB7-D467-4D3C-BEFF-F9500756D7F5}" type="presOf" srcId="{5DFB5177-3EFA-4322-8740-2451A1006A74}" destId="{CD98082A-E872-4B1D-AAD9-915D4E7E05B4}" srcOrd="0" destOrd="0" presId="urn:microsoft.com/office/officeart/2005/8/layout/default"/>
    <dgm:cxn modelId="{068BB8B9-01EA-48D1-8D86-854FA2AF4E78}" srcId="{B8003CFF-BB22-40E7-AECD-11B3367BC356}" destId="{A47E7E3D-2035-4A86-9368-1B0744B28E6A}" srcOrd="6" destOrd="0" parTransId="{1C40D2DC-BD81-4BA0-88C2-626708AF5825}" sibTransId="{1974F16D-29F9-45D0-AB32-C141A37274B4}"/>
    <dgm:cxn modelId="{4C59A5CA-851F-4B75-8027-20B9D9E26D68}" srcId="{B8003CFF-BB22-40E7-AECD-11B3367BC356}" destId="{D83FE582-D9BC-459D-B5AF-D5CDE77D9757}" srcOrd="0" destOrd="0" parTransId="{C9508530-E1AB-4B9E-9645-8129678A4A17}" sibTransId="{C6A3588F-78BA-4DBC-BA59-BDE871D88B6E}"/>
    <dgm:cxn modelId="{8CF11ADD-8797-4E38-839E-919E5AA4B13E}" type="presOf" srcId="{580A0C72-3009-4633-B746-A7C2D922A0C5}" destId="{955587BE-ABD8-47DF-A397-2E29F748437F}" srcOrd="0" destOrd="0" presId="urn:microsoft.com/office/officeart/2005/8/layout/default"/>
    <dgm:cxn modelId="{0224A3EC-D8CA-4133-AE4F-4436B7FE6E87}" type="presOf" srcId="{D83FE582-D9BC-459D-B5AF-D5CDE77D9757}" destId="{F7B499B1-0ECF-467F-B410-17AF685983B1}" srcOrd="0" destOrd="0" presId="urn:microsoft.com/office/officeart/2005/8/layout/default"/>
    <dgm:cxn modelId="{085F2CF0-C6C9-4FB8-994F-F3629BB6CE7D}" srcId="{B8003CFF-BB22-40E7-AECD-11B3367BC356}" destId="{867074D3-983B-4CE1-A942-971239A36018}" srcOrd="2" destOrd="0" parTransId="{6394A9CF-840E-43B1-AF62-73BF8841C495}" sibTransId="{2DDD5186-56FD-47F2-A6AD-E6990AFD67C5}"/>
    <dgm:cxn modelId="{3C12C5FC-4957-4401-9638-ADD6E96C8096}" srcId="{B8003CFF-BB22-40E7-AECD-11B3367BC356}" destId="{580A0C72-3009-4633-B746-A7C2D922A0C5}" srcOrd="7" destOrd="0" parTransId="{F092B08A-4033-47E2-AC50-F6A57018E227}" sibTransId="{C612A5A4-0603-423A-8560-1D2F54811577}"/>
    <dgm:cxn modelId="{8C7EE0AC-758B-44CC-AB8B-73DF87C28CE8}" type="presParOf" srcId="{CF53331F-0DFA-4DFE-875A-FABBED5E4A17}" destId="{F7B499B1-0ECF-467F-B410-17AF685983B1}" srcOrd="0" destOrd="0" presId="urn:microsoft.com/office/officeart/2005/8/layout/default"/>
    <dgm:cxn modelId="{A51A27D4-4636-42CF-8AE0-26C54F985DF3}" type="presParOf" srcId="{CF53331F-0DFA-4DFE-875A-FABBED5E4A17}" destId="{8C8C67FC-19F0-4F22-BD44-D8067F3703B4}" srcOrd="1" destOrd="0" presId="urn:microsoft.com/office/officeart/2005/8/layout/default"/>
    <dgm:cxn modelId="{A4561CD8-7FBE-47A7-8F89-E96373693730}" type="presParOf" srcId="{CF53331F-0DFA-4DFE-875A-FABBED5E4A17}" destId="{CD98082A-E872-4B1D-AAD9-915D4E7E05B4}" srcOrd="2" destOrd="0" presId="urn:microsoft.com/office/officeart/2005/8/layout/default"/>
    <dgm:cxn modelId="{6D9B6F2C-DE3B-492B-B2BB-DFED5AC9E6A6}" type="presParOf" srcId="{CF53331F-0DFA-4DFE-875A-FABBED5E4A17}" destId="{BA12B9BF-4159-46B5-8589-99E69CA27A62}" srcOrd="3" destOrd="0" presId="urn:microsoft.com/office/officeart/2005/8/layout/default"/>
    <dgm:cxn modelId="{732BAE8F-167F-469E-A9AB-0DBED44DDCEF}" type="presParOf" srcId="{CF53331F-0DFA-4DFE-875A-FABBED5E4A17}" destId="{45CDA928-E242-4938-918B-BD15E8BE2695}" srcOrd="4" destOrd="0" presId="urn:microsoft.com/office/officeart/2005/8/layout/default"/>
    <dgm:cxn modelId="{E8E0AE01-C311-4AFB-9ACE-AC8D677D399D}" type="presParOf" srcId="{CF53331F-0DFA-4DFE-875A-FABBED5E4A17}" destId="{AB096F3E-BBB5-409C-BADF-A7F3DC1F6E58}" srcOrd="5" destOrd="0" presId="urn:microsoft.com/office/officeart/2005/8/layout/default"/>
    <dgm:cxn modelId="{3E3FF548-5832-4918-8A5A-3F65736FC1FC}" type="presParOf" srcId="{CF53331F-0DFA-4DFE-875A-FABBED5E4A17}" destId="{4CF1A654-5EEA-4C79-BD7E-43DB5D5822C2}" srcOrd="6" destOrd="0" presId="urn:microsoft.com/office/officeart/2005/8/layout/default"/>
    <dgm:cxn modelId="{2D9906E3-BC46-475F-8044-1629A8088ACD}" type="presParOf" srcId="{CF53331F-0DFA-4DFE-875A-FABBED5E4A17}" destId="{B1DE5F67-4248-41DC-8D8C-74F58D19B8E6}" srcOrd="7" destOrd="0" presId="urn:microsoft.com/office/officeart/2005/8/layout/default"/>
    <dgm:cxn modelId="{722880D0-DB93-4AD1-AAC6-F46372677836}" type="presParOf" srcId="{CF53331F-0DFA-4DFE-875A-FABBED5E4A17}" destId="{5CA0AC57-6FF7-4E33-B925-77A2C22F1F7D}" srcOrd="8" destOrd="0" presId="urn:microsoft.com/office/officeart/2005/8/layout/default"/>
    <dgm:cxn modelId="{1F80CCBA-107F-4FD9-90F0-FBAD6D14C0F9}" type="presParOf" srcId="{CF53331F-0DFA-4DFE-875A-FABBED5E4A17}" destId="{272E6D5A-3B80-4C37-8237-A35E60CF4950}" srcOrd="9" destOrd="0" presId="urn:microsoft.com/office/officeart/2005/8/layout/default"/>
    <dgm:cxn modelId="{029A0CC6-82F9-4C24-B420-9FE6DF85EF91}" type="presParOf" srcId="{CF53331F-0DFA-4DFE-875A-FABBED5E4A17}" destId="{F4A6E2E1-8932-4EA1-809C-2A76E8E2DE3D}" srcOrd="10" destOrd="0" presId="urn:microsoft.com/office/officeart/2005/8/layout/default"/>
    <dgm:cxn modelId="{A4D1DF29-304F-4453-95CB-70A7F9890BFE}" type="presParOf" srcId="{CF53331F-0DFA-4DFE-875A-FABBED5E4A17}" destId="{B3745C8A-0450-45B2-B72D-6B14E9558300}" srcOrd="11" destOrd="0" presId="urn:microsoft.com/office/officeart/2005/8/layout/default"/>
    <dgm:cxn modelId="{F335837E-41B9-4C76-A7BE-174290C10857}" type="presParOf" srcId="{CF53331F-0DFA-4DFE-875A-FABBED5E4A17}" destId="{4232D40A-8186-44B6-B288-964372483AB8}" srcOrd="12" destOrd="0" presId="urn:microsoft.com/office/officeart/2005/8/layout/default"/>
    <dgm:cxn modelId="{1D6016DE-9011-4D9B-B876-5668506980AB}" type="presParOf" srcId="{CF53331F-0DFA-4DFE-875A-FABBED5E4A17}" destId="{77C2D10D-A8DA-4722-91E4-FC0097C0048D}" srcOrd="13" destOrd="0" presId="urn:microsoft.com/office/officeart/2005/8/layout/default"/>
    <dgm:cxn modelId="{04DEDA00-558C-44A0-85B8-5BF9B539E357}" type="presParOf" srcId="{CF53331F-0DFA-4DFE-875A-FABBED5E4A17}" destId="{955587BE-ABD8-47DF-A397-2E29F748437F}" srcOrd="14" destOrd="0" presId="urn:microsoft.com/office/officeart/2005/8/layout/default"/>
    <dgm:cxn modelId="{CC2495B5-F896-4623-A473-E12C36111A2E}" type="presParOf" srcId="{CF53331F-0DFA-4DFE-875A-FABBED5E4A17}" destId="{C73D9A32-2612-43EA-BC18-2734342885D1}" srcOrd="15" destOrd="0" presId="urn:microsoft.com/office/officeart/2005/8/layout/default"/>
    <dgm:cxn modelId="{572CFEC4-CECB-4106-9B2A-7C25E0AE9774}" type="presParOf" srcId="{CF53331F-0DFA-4DFE-875A-FABBED5E4A17}" destId="{5294EDDD-FFEA-4808-ADC4-F54C9D9F71E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1EB200-056F-4597-B2AD-71D79E689026}"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7A08458C-B3FD-4FEC-8A52-2EF7E5E7D120}">
      <dgm:prSet/>
      <dgm:spPr/>
      <dgm:t>
        <a:bodyPr/>
        <a:lstStyle/>
        <a:p>
          <a:r>
            <a:rPr lang="en-US" dirty="0"/>
            <a:t>Pasifika Liaison Midwife </a:t>
          </a:r>
        </a:p>
      </dgm:t>
    </dgm:pt>
    <dgm:pt modelId="{1DC0A2AA-921C-4D3F-AF3B-711C31E7002D}" type="parTrans" cxnId="{444F9F86-BF95-4355-87A6-97961687E00D}">
      <dgm:prSet/>
      <dgm:spPr/>
      <dgm:t>
        <a:bodyPr/>
        <a:lstStyle/>
        <a:p>
          <a:endParaRPr lang="en-US"/>
        </a:p>
      </dgm:t>
    </dgm:pt>
    <dgm:pt modelId="{F40AC516-B4E8-436A-BBD1-C364A4E3A794}" type="sibTrans" cxnId="{444F9F86-BF95-4355-87A6-97961687E00D}">
      <dgm:prSet/>
      <dgm:spPr/>
      <dgm:t>
        <a:bodyPr/>
        <a:lstStyle/>
        <a:p>
          <a:endParaRPr lang="en-US"/>
        </a:p>
      </dgm:t>
    </dgm:pt>
    <dgm:pt modelId="{C0694DA1-5864-4661-B09E-F70D3A65A5FF}">
      <dgm:prSet/>
      <dgm:spPr/>
      <dgm:t>
        <a:bodyPr/>
        <a:lstStyle/>
        <a:p>
          <a:r>
            <a:rPr lang="en-US"/>
            <a:t>Redbank Community Centre Tuesday</a:t>
          </a:r>
        </a:p>
      </dgm:t>
    </dgm:pt>
    <dgm:pt modelId="{BCAA9B4F-F898-4EDE-B9E9-91691CE7900F}" type="parTrans" cxnId="{DF24494C-1AF1-4E15-8BC7-07ED320770CF}">
      <dgm:prSet/>
      <dgm:spPr/>
      <dgm:t>
        <a:bodyPr/>
        <a:lstStyle/>
        <a:p>
          <a:endParaRPr lang="en-US"/>
        </a:p>
      </dgm:t>
    </dgm:pt>
    <dgm:pt modelId="{D697B2DB-B8B9-4A59-880B-3CE0205EC3EC}" type="sibTrans" cxnId="{DF24494C-1AF1-4E15-8BC7-07ED320770CF}">
      <dgm:prSet/>
      <dgm:spPr/>
      <dgm:t>
        <a:bodyPr/>
        <a:lstStyle/>
        <a:p>
          <a:endParaRPr lang="en-US"/>
        </a:p>
      </dgm:t>
    </dgm:pt>
    <dgm:pt modelId="{9F840E09-5419-42A1-B09B-054DC3EDF196}">
      <dgm:prSet/>
      <dgm:spPr/>
      <dgm:t>
        <a:bodyPr/>
        <a:lstStyle/>
        <a:p>
          <a:r>
            <a:rPr lang="en-US"/>
            <a:t>Goodna Community Clinic HR with consultant Wednesday</a:t>
          </a:r>
        </a:p>
      </dgm:t>
    </dgm:pt>
    <dgm:pt modelId="{568D9F55-E829-421F-8499-46610057EA1C}" type="parTrans" cxnId="{FD6F1C7F-5CA6-4EF2-9389-F2280FC22ADA}">
      <dgm:prSet/>
      <dgm:spPr/>
      <dgm:t>
        <a:bodyPr/>
        <a:lstStyle/>
        <a:p>
          <a:endParaRPr lang="en-US"/>
        </a:p>
      </dgm:t>
    </dgm:pt>
    <dgm:pt modelId="{378B6210-D94A-459B-8928-0904E30378E8}" type="sibTrans" cxnId="{FD6F1C7F-5CA6-4EF2-9389-F2280FC22ADA}">
      <dgm:prSet/>
      <dgm:spPr/>
      <dgm:t>
        <a:bodyPr/>
        <a:lstStyle/>
        <a:p>
          <a:endParaRPr lang="en-US"/>
        </a:p>
      </dgm:t>
    </dgm:pt>
    <dgm:pt modelId="{BF4D1FC6-9F23-4EBD-89BD-04B0B6F3B3C1}">
      <dgm:prSet/>
      <dgm:spPr/>
      <dgm:t>
        <a:bodyPr/>
        <a:lstStyle/>
        <a:p>
          <a:r>
            <a:rPr lang="en-US"/>
            <a:t>Goodna Community Centre Wed PM &amp; Thursday</a:t>
          </a:r>
        </a:p>
      </dgm:t>
    </dgm:pt>
    <dgm:pt modelId="{BE722867-6297-4DA1-B85B-E114D5057F1C}" type="parTrans" cxnId="{90088416-D701-498A-ADA4-4FF62B7EB8D1}">
      <dgm:prSet/>
      <dgm:spPr/>
      <dgm:t>
        <a:bodyPr/>
        <a:lstStyle/>
        <a:p>
          <a:endParaRPr lang="en-US"/>
        </a:p>
      </dgm:t>
    </dgm:pt>
    <dgm:pt modelId="{32A4FED9-3E20-4E55-AE06-D630A597E8AA}" type="sibTrans" cxnId="{90088416-D701-498A-ADA4-4FF62B7EB8D1}">
      <dgm:prSet/>
      <dgm:spPr/>
      <dgm:t>
        <a:bodyPr/>
        <a:lstStyle/>
        <a:p>
          <a:endParaRPr lang="en-US"/>
        </a:p>
      </dgm:t>
    </dgm:pt>
    <dgm:pt modelId="{77BF9F2E-313E-47F2-A7D0-00847F085830}">
      <dgm:prSet/>
      <dgm:spPr/>
      <dgm:t>
        <a:bodyPr/>
        <a:lstStyle/>
        <a:p>
          <a:r>
            <a:rPr lang="en-US"/>
            <a:t>Friday Goodna Community Centre</a:t>
          </a:r>
        </a:p>
      </dgm:t>
    </dgm:pt>
    <dgm:pt modelId="{4E1F65C7-1D61-456A-9257-19388EA05ADC}" type="parTrans" cxnId="{D94A5AD9-4A4B-4B36-B47E-C7398189C818}">
      <dgm:prSet/>
      <dgm:spPr/>
      <dgm:t>
        <a:bodyPr/>
        <a:lstStyle/>
        <a:p>
          <a:endParaRPr lang="en-US"/>
        </a:p>
      </dgm:t>
    </dgm:pt>
    <dgm:pt modelId="{3C38C7FB-153D-4993-B6C8-DAB2EFB43840}" type="sibTrans" cxnId="{D94A5AD9-4A4B-4B36-B47E-C7398189C818}">
      <dgm:prSet/>
      <dgm:spPr/>
      <dgm:t>
        <a:bodyPr/>
        <a:lstStyle/>
        <a:p>
          <a:endParaRPr lang="en-US"/>
        </a:p>
      </dgm:t>
    </dgm:pt>
    <dgm:pt modelId="{AD0768ED-4353-492A-9C1D-A705D1781721}">
      <dgm:prSet/>
      <dgm:spPr/>
      <dgm:t>
        <a:bodyPr/>
        <a:lstStyle/>
        <a:p>
          <a:r>
            <a:rPr lang="en-US"/>
            <a:t>Multicultural Liaison Midwife</a:t>
          </a:r>
        </a:p>
      </dgm:t>
    </dgm:pt>
    <dgm:pt modelId="{7C977F2D-B083-4DE6-8AB2-2BCE8C29D481}" type="parTrans" cxnId="{F55B814F-07AA-4515-883E-0C0D5E0AB07F}">
      <dgm:prSet/>
      <dgm:spPr/>
      <dgm:t>
        <a:bodyPr/>
        <a:lstStyle/>
        <a:p>
          <a:endParaRPr lang="en-US"/>
        </a:p>
      </dgm:t>
    </dgm:pt>
    <dgm:pt modelId="{556DF19C-BEF6-4C40-949D-33BB0E89CB2B}" type="sibTrans" cxnId="{F55B814F-07AA-4515-883E-0C0D5E0AB07F}">
      <dgm:prSet/>
      <dgm:spPr/>
      <dgm:t>
        <a:bodyPr/>
        <a:lstStyle/>
        <a:p>
          <a:endParaRPr lang="en-US"/>
        </a:p>
      </dgm:t>
    </dgm:pt>
    <dgm:pt modelId="{23DDE4A1-1ABA-4716-8AAA-B49C790F1113}">
      <dgm:prSet/>
      <dgm:spPr/>
      <dgm:t>
        <a:bodyPr/>
        <a:lstStyle/>
        <a:p>
          <a:r>
            <a:rPr lang="en-US"/>
            <a:t>Goodna Community Centre Mondays AM</a:t>
          </a:r>
        </a:p>
      </dgm:t>
    </dgm:pt>
    <dgm:pt modelId="{39007336-9D98-4490-8825-188B4891D5D5}" type="parTrans" cxnId="{AA748944-301C-41B0-A8E5-CC60B1E51C3E}">
      <dgm:prSet/>
      <dgm:spPr/>
      <dgm:t>
        <a:bodyPr/>
        <a:lstStyle/>
        <a:p>
          <a:endParaRPr lang="en-US"/>
        </a:p>
      </dgm:t>
    </dgm:pt>
    <dgm:pt modelId="{7C8D9D60-584B-474B-8D9B-681B2F140AF3}" type="sibTrans" cxnId="{AA748944-301C-41B0-A8E5-CC60B1E51C3E}">
      <dgm:prSet/>
      <dgm:spPr/>
      <dgm:t>
        <a:bodyPr/>
        <a:lstStyle/>
        <a:p>
          <a:endParaRPr lang="en-US"/>
        </a:p>
      </dgm:t>
    </dgm:pt>
    <dgm:pt modelId="{42F744D6-B4D7-4417-8F4B-CD6304BB3868}">
      <dgm:prSet/>
      <dgm:spPr/>
      <dgm:t>
        <a:bodyPr/>
        <a:lstStyle/>
        <a:p>
          <a:r>
            <a:rPr lang="en-US"/>
            <a:t>Goodna Community Centre Tuesday PM</a:t>
          </a:r>
        </a:p>
      </dgm:t>
    </dgm:pt>
    <dgm:pt modelId="{891549DF-018B-41DC-BFD6-BDD985BE9798}" type="parTrans" cxnId="{1C19BD00-4C4D-4F78-BA32-6DDADDA2910D}">
      <dgm:prSet/>
      <dgm:spPr/>
      <dgm:t>
        <a:bodyPr/>
        <a:lstStyle/>
        <a:p>
          <a:endParaRPr lang="en-US"/>
        </a:p>
      </dgm:t>
    </dgm:pt>
    <dgm:pt modelId="{8B8F3960-809E-4379-96DC-3AA8BB722733}" type="sibTrans" cxnId="{1C19BD00-4C4D-4F78-BA32-6DDADDA2910D}">
      <dgm:prSet/>
      <dgm:spPr/>
      <dgm:t>
        <a:bodyPr/>
        <a:lstStyle/>
        <a:p>
          <a:endParaRPr lang="en-US"/>
        </a:p>
      </dgm:t>
    </dgm:pt>
    <dgm:pt modelId="{9E4E6274-6035-41BF-88A2-805EEF40AAD3}">
      <dgm:prSet/>
      <dgm:spPr/>
      <dgm:t>
        <a:bodyPr/>
        <a:lstStyle/>
        <a:p>
          <a:r>
            <a:rPr lang="en-US"/>
            <a:t>Goodna Community Clinic HR with consultant Wednesday</a:t>
          </a:r>
        </a:p>
      </dgm:t>
    </dgm:pt>
    <dgm:pt modelId="{A2ECA8C8-3D43-4F03-B35B-A1E1F853AF50}" type="parTrans" cxnId="{BBE5929D-6CF2-415B-83F2-7D97E9F92D77}">
      <dgm:prSet/>
      <dgm:spPr/>
      <dgm:t>
        <a:bodyPr/>
        <a:lstStyle/>
        <a:p>
          <a:endParaRPr lang="en-US"/>
        </a:p>
      </dgm:t>
    </dgm:pt>
    <dgm:pt modelId="{F26E19A8-EA69-431F-876F-8E2C5A17AD6B}" type="sibTrans" cxnId="{BBE5929D-6CF2-415B-83F2-7D97E9F92D77}">
      <dgm:prSet/>
      <dgm:spPr/>
      <dgm:t>
        <a:bodyPr/>
        <a:lstStyle/>
        <a:p>
          <a:endParaRPr lang="en-US"/>
        </a:p>
      </dgm:t>
    </dgm:pt>
    <dgm:pt modelId="{4401CCF7-7091-4FC7-B679-19F3C732CCE9}">
      <dgm:prSet/>
      <dgm:spPr/>
      <dgm:t>
        <a:bodyPr/>
        <a:lstStyle/>
        <a:p>
          <a:r>
            <a:rPr lang="en-US"/>
            <a:t>Ipswich Hospital Thursday AM</a:t>
          </a:r>
        </a:p>
      </dgm:t>
    </dgm:pt>
    <dgm:pt modelId="{F85124CE-E73C-4B87-BA50-DDA52678E849}" type="parTrans" cxnId="{F5C87C85-9319-43C4-A6F2-66105F83EDF4}">
      <dgm:prSet/>
      <dgm:spPr/>
      <dgm:t>
        <a:bodyPr/>
        <a:lstStyle/>
        <a:p>
          <a:endParaRPr lang="en-US"/>
        </a:p>
      </dgm:t>
    </dgm:pt>
    <dgm:pt modelId="{319B81D0-EEEA-4E2F-B84A-DBDB0D9980F4}" type="sibTrans" cxnId="{F5C87C85-9319-43C4-A6F2-66105F83EDF4}">
      <dgm:prSet/>
      <dgm:spPr/>
      <dgm:t>
        <a:bodyPr/>
        <a:lstStyle/>
        <a:p>
          <a:endParaRPr lang="en-US"/>
        </a:p>
      </dgm:t>
    </dgm:pt>
    <dgm:pt modelId="{8AEB282E-46F4-4FC8-8A64-C39E64429DC6}">
      <dgm:prSet/>
      <dgm:spPr/>
      <dgm:t>
        <a:bodyPr/>
        <a:lstStyle/>
        <a:p>
          <a:r>
            <a:rPr lang="en-US"/>
            <a:t>Redbank Community Centre Friday</a:t>
          </a:r>
        </a:p>
      </dgm:t>
    </dgm:pt>
    <dgm:pt modelId="{3E48FC36-062E-4E04-BEE1-1F60F605979C}" type="parTrans" cxnId="{BC7EAB2D-415B-43C0-82BA-8C79DCF9E011}">
      <dgm:prSet/>
      <dgm:spPr/>
      <dgm:t>
        <a:bodyPr/>
        <a:lstStyle/>
        <a:p>
          <a:endParaRPr lang="en-US"/>
        </a:p>
      </dgm:t>
    </dgm:pt>
    <dgm:pt modelId="{F89E98D0-B39B-45BB-85E4-FC4A85C8DC5F}" type="sibTrans" cxnId="{BC7EAB2D-415B-43C0-82BA-8C79DCF9E011}">
      <dgm:prSet/>
      <dgm:spPr/>
      <dgm:t>
        <a:bodyPr/>
        <a:lstStyle/>
        <a:p>
          <a:endParaRPr lang="en-US"/>
        </a:p>
      </dgm:t>
    </dgm:pt>
    <dgm:pt modelId="{53324DDF-ECF8-4B30-8967-B83357D40E65}" type="pres">
      <dgm:prSet presAssocID="{341EB200-056F-4597-B2AD-71D79E689026}" presName="diagram" presStyleCnt="0">
        <dgm:presLayoutVars>
          <dgm:dir/>
          <dgm:resizeHandles val="exact"/>
        </dgm:presLayoutVars>
      </dgm:prSet>
      <dgm:spPr/>
    </dgm:pt>
    <dgm:pt modelId="{C781625E-4D6F-4CCF-B977-676C723B1CF9}" type="pres">
      <dgm:prSet presAssocID="{7A08458C-B3FD-4FEC-8A52-2EF7E5E7D120}" presName="node" presStyleLbl="node1" presStyleIdx="0" presStyleCnt="11">
        <dgm:presLayoutVars>
          <dgm:bulletEnabled val="1"/>
        </dgm:presLayoutVars>
      </dgm:prSet>
      <dgm:spPr/>
    </dgm:pt>
    <dgm:pt modelId="{AF935AF8-9785-4A80-B174-05956921C4F0}" type="pres">
      <dgm:prSet presAssocID="{F40AC516-B4E8-436A-BBD1-C364A4E3A794}" presName="sibTrans" presStyleCnt="0"/>
      <dgm:spPr/>
    </dgm:pt>
    <dgm:pt modelId="{B549FF79-A052-47BF-9706-A9B925B84962}" type="pres">
      <dgm:prSet presAssocID="{C0694DA1-5864-4661-B09E-F70D3A65A5FF}" presName="node" presStyleLbl="node1" presStyleIdx="1" presStyleCnt="11">
        <dgm:presLayoutVars>
          <dgm:bulletEnabled val="1"/>
        </dgm:presLayoutVars>
      </dgm:prSet>
      <dgm:spPr/>
    </dgm:pt>
    <dgm:pt modelId="{77C2E09F-0E95-45C4-9031-2687A0429A04}" type="pres">
      <dgm:prSet presAssocID="{D697B2DB-B8B9-4A59-880B-3CE0205EC3EC}" presName="sibTrans" presStyleCnt="0"/>
      <dgm:spPr/>
    </dgm:pt>
    <dgm:pt modelId="{B12F4157-EDD8-4B7B-8C8D-3A01C65CA009}" type="pres">
      <dgm:prSet presAssocID="{9F840E09-5419-42A1-B09B-054DC3EDF196}" presName="node" presStyleLbl="node1" presStyleIdx="2" presStyleCnt="11">
        <dgm:presLayoutVars>
          <dgm:bulletEnabled val="1"/>
        </dgm:presLayoutVars>
      </dgm:prSet>
      <dgm:spPr/>
    </dgm:pt>
    <dgm:pt modelId="{5A1DF975-1477-4955-A09A-BD8372A224E0}" type="pres">
      <dgm:prSet presAssocID="{378B6210-D94A-459B-8928-0904E30378E8}" presName="sibTrans" presStyleCnt="0"/>
      <dgm:spPr/>
    </dgm:pt>
    <dgm:pt modelId="{C701C900-7841-4191-8CC2-FCB48F6D6B61}" type="pres">
      <dgm:prSet presAssocID="{BF4D1FC6-9F23-4EBD-89BD-04B0B6F3B3C1}" presName="node" presStyleLbl="node1" presStyleIdx="3" presStyleCnt="11">
        <dgm:presLayoutVars>
          <dgm:bulletEnabled val="1"/>
        </dgm:presLayoutVars>
      </dgm:prSet>
      <dgm:spPr/>
    </dgm:pt>
    <dgm:pt modelId="{B626E1A2-E7F5-4DFE-8B11-9DCF316DF0CC}" type="pres">
      <dgm:prSet presAssocID="{32A4FED9-3E20-4E55-AE06-D630A597E8AA}" presName="sibTrans" presStyleCnt="0"/>
      <dgm:spPr/>
    </dgm:pt>
    <dgm:pt modelId="{0DE4F55B-575F-4029-B221-7DF90D305E8F}" type="pres">
      <dgm:prSet presAssocID="{77BF9F2E-313E-47F2-A7D0-00847F085830}" presName="node" presStyleLbl="node1" presStyleIdx="4" presStyleCnt="11">
        <dgm:presLayoutVars>
          <dgm:bulletEnabled val="1"/>
        </dgm:presLayoutVars>
      </dgm:prSet>
      <dgm:spPr/>
    </dgm:pt>
    <dgm:pt modelId="{EC3EA923-1E4D-4CC9-937A-6B610B785D13}" type="pres">
      <dgm:prSet presAssocID="{3C38C7FB-153D-4993-B6C8-DAB2EFB43840}" presName="sibTrans" presStyleCnt="0"/>
      <dgm:spPr/>
    </dgm:pt>
    <dgm:pt modelId="{951756DB-3426-4E3E-80A6-AB6DAC0DEE96}" type="pres">
      <dgm:prSet presAssocID="{AD0768ED-4353-492A-9C1D-A705D1781721}" presName="node" presStyleLbl="node1" presStyleIdx="5" presStyleCnt="11">
        <dgm:presLayoutVars>
          <dgm:bulletEnabled val="1"/>
        </dgm:presLayoutVars>
      </dgm:prSet>
      <dgm:spPr/>
    </dgm:pt>
    <dgm:pt modelId="{5484C686-D969-46F6-9ABE-D972C6039082}" type="pres">
      <dgm:prSet presAssocID="{556DF19C-BEF6-4C40-949D-33BB0E89CB2B}" presName="sibTrans" presStyleCnt="0"/>
      <dgm:spPr/>
    </dgm:pt>
    <dgm:pt modelId="{D0AA3E46-44BC-46F0-BA49-EE40A6F85742}" type="pres">
      <dgm:prSet presAssocID="{23DDE4A1-1ABA-4716-8AAA-B49C790F1113}" presName="node" presStyleLbl="node1" presStyleIdx="6" presStyleCnt="11">
        <dgm:presLayoutVars>
          <dgm:bulletEnabled val="1"/>
        </dgm:presLayoutVars>
      </dgm:prSet>
      <dgm:spPr/>
    </dgm:pt>
    <dgm:pt modelId="{807799F7-678E-4BFB-AB7F-A281D4C1A933}" type="pres">
      <dgm:prSet presAssocID="{7C8D9D60-584B-474B-8D9B-681B2F140AF3}" presName="sibTrans" presStyleCnt="0"/>
      <dgm:spPr/>
    </dgm:pt>
    <dgm:pt modelId="{C3D23E99-63B3-46CC-97C1-B9EDA9EBAD3A}" type="pres">
      <dgm:prSet presAssocID="{42F744D6-B4D7-4417-8F4B-CD6304BB3868}" presName="node" presStyleLbl="node1" presStyleIdx="7" presStyleCnt="11">
        <dgm:presLayoutVars>
          <dgm:bulletEnabled val="1"/>
        </dgm:presLayoutVars>
      </dgm:prSet>
      <dgm:spPr/>
    </dgm:pt>
    <dgm:pt modelId="{8569FAFE-5874-49D7-A54E-43DF0BF9C3D1}" type="pres">
      <dgm:prSet presAssocID="{8B8F3960-809E-4379-96DC-3AA8BB722733}" presName="sibTrans" presStyleCnt="0"/>
      <dgm:spPr/>
    </dgm:pt>
    <dgm:pt modelId="{0FAA2E88-A8EA-4EA3-8563-E515D1F86650}" type="pres">
      <dgm:prSet presAssocID="{9E4E6274-6035-41BF-88A2-805EEF40AAD3}" presName="node" presStyleLbl="node1" presStyleIdx="8" presStyleCnt="11">
        <dgm:presLayoutVars>
          <dgm:bulletEnabled val="1"/>
        </dgm:presLayoutVars>
      </dgm:prSet>
      <dgm:spPr/>
    </dgm:pt>
    <dgm:pt modelId="{C9C6538F-3FD8-4EF8-83C3-8CD555406253}" type="pres">
      <dgm:prSet presAssocID="{F26E19A8-EA69-431F-876F-8E2C5A17AD6B}" presName="sibTrans" presStyleCnt="0"/>
      <dgm:spPr/>
    </dgm:pt>
    <dgm:pt modelId="{AD4C9A65-C533-42DE-8619-5690DCDB5CC4}" type="pres">
      <dgm:prSet presAssocID="{4401CCF7-7091-4FC7-B679-19F3C732CCE9}" presName="node" presStyleLbl="node1" presStyleIdx="9" presStyleCnt="11">
        <dgm:presLayoutVars>
          <dgm:bulletEnabled val="1"/>
        </dgm:presLayoutVars>
      </dgm:prSet>
      <dgm:spPr/>
    </dgm:pt>
    <dgm:pt modelId="{ABF9CCC5-52F1-4E56-9F51-5C85B0ED708A}" type="pres">
      <dgm:prSet presAssocID="{319B81D0-EEEA-4E2F-B84A-DBDB0D9980F4}" presName="sibTrans" presStyleCnt="0"/>
      <dgm:spPr/>
    </dgm:pt>
    <dgm:pt modelId="{BFB1F71F-DD9C-407A-B4A5-7C18B290CA80}" type="pres">
      <dgm:prSet presAssocID="{8AEB282E-46F4-4FC8-8A64-C39E64429DC6}" presName="node" presStyleLbl="node1" presStyleIdx="10" presStyleCnt="11">
        <dgm:presLayoutVars>
          <dgm:bulletEnabled val="1"/>
        </dgm:presLayoutVars>
      </dgm:prSet>
      <dgm:spPr/>
    </dgm:pt>
  </dgm:ptLst>
  <dgm:cxnLst>
    <dgm:cxn modelId="{1C19BD00-4C4D-4F78-BA32-6DDADDA2910D}" srcId="{341EB200-056F-4597-B2AD-71D79E689026}" destId="{42F744D6-B4D7-4417-8F4B-CD6304BB3868}" srcOrd="7" destOrd="0" parTransId="{891549DF-018B-41DC-BFD6-BDD985BE9798}" sibTransId="{8B8F3960-809E-4379-96DC-3AA8BB722733}"/>
    <dgm:cxn modelId="{A6F9AF04-E362-4566-96A9-599576607A7C}" type="presOf" srcId="{BF4D1FC6-9F23-4EBD-89BD-04B0B6F3B3C1}" destId="{C701C900-7841-4191-8CC2-FCB48F6D6B61}" srcOrd="0" destOrd="0" presId="urn:microsoft.com/office/officeart/2005/8/layout/default"/>
    <dgm:cxn modelId="{90088416-D701-498A-ADA4-4FF62B7EB8D1}" srcId="{341EB200-056F-4597-B2AD-71D79E689026}" destId="{BF4D1FC6-9F23-4EBD-89BD-04B0B6F3B3C1}" srcOrd="3" destOrd="0" parTransId="{BE722867-6297-4DA1-B85B-E114D5057F1C}" sibTransId="{32A4FED9-3E20-4E55-AE06-D630A597E8AA}"/>
    <dgm:cxn modelId="{BC7EAB2D-415B-43C0-82BA-8C79DCF9E011}" srcId="{341EB200-056F-4597-B2AD-71D79E689026}" destId="{8AEB282E-46F4-4FC8-8A64-C39E64429DC6}" srcOrd="10" destOrd="0" parTransId="{3E48FC36-062E-4E04-BEE1-1F60F605979C}" sibTransId="{F89E98D0-B39B-45BB-85E4-FC4A85C8DC5F}"/>
    <dgm:cxn modelId="{B266E830-BD70-405D-A254-37AD40766F29}" type="presOf" srcId="{7A08458C-B3FD-4FEC-8A52-2EF7E5E7D120}" destId="{C781625E-4D6F-4CCF-B977-676C723B1CF9}" srcOrd="0" destOrd="0" presId="urn:microsoft.com/office/officeart/2005/8/layout/default"/>
    <dgm:cxn modelId="{7024FC37-B62A-4324-A4F9-CECE9B53F2D2}" type="presOf" srcId="{23DDE4A1-1ABA-4716-8AAA-B49C790F1113}" destId="{D0AA3E46-44BC-46F0-BA49-EE40A6F85742}" srcOrd="0" destOrd="0" presId="urn:microsoft.com/office/officeart/2005/8/layout/default"/>
    <dgm:cxn modelId="{AA748944-301C-41B0-A8E5-CC60B1E51C3E}" srcId="{341EB200-056F-4597-B2AD-71D79E689026}" destId="{23DDE4A1-1ABA-4716-8AAA-B49C790F1113}" srcOrd="6" destOrd="0" parTransId="{39007336-9D98-4490-8825-188B4891D5D5}" sibTransId="{7C8D9D60-584B-474B-8D9B-681B2F140AF3}"/>
    <dgm:cxn modelId="{A25B724B-F8C6-40AB-A922-4556482A6AFE}" type="presOf" srcId="{8AEB282E-46F4-4FC8-8A64-C39E64429DC6}" destId="{BFB1F71F-DD9C-407A-B4A5-7C18B290CA80}" srcOrd="0" destOrd="0" presId="urn:microsoft.com/office/officeart/2005/8/layout/default"/>
    <dgm:cxn modelId="{DF24494C-1AF1-4E15-8BC7-07ED320770CF}" srcId="{341EB200-056F-4597-B2AD-71D79E689026}" destId="{C0694DA1-5864-4661-B09E-F70D3A65A5FF}" srcOrd="1" destOrd="0" parTransId="{BCAA9B4F-F898-4EDE-B9E9-91691CE7900F}" sibTransId="{D697B2DB-B8B9-4A59-880B-3CE0205EC3EC}"/>
    <dgm:cxn modelId="{F55B814F-07AA-4515-883E-0C0D5E0AB07F}" srcId="{341EB200-056F-4597-B2AD-71D79E689026}" destId="{AD0768ED-4353-492A-9C1D-A705D1781721}" srcOrd="5" destOrd="0" parTransId="{7C977F2D-B083-4DE6-8AB2-2BCE8C29D481}" sibTransId="{556DF19C-BEF6-4C40-949D-33BB0E89CB2B}"/>
    <dgm:cxn modelId="{7A750D62-2C00-4093-BA7E-B2E097BE24EE}" type="presOf" srcId="{341EB200-056F-4597-B2AD-71D79E689026}" destId="{53324DDF-ECF8-4B30-8967-B83357D40E65}" srcOrd="0" destOrd="0" presId="urn:microsoft.com/office/officeart/2005/8/layout/default"/>
    <dgm:cxn modelId="{6DF54974-2D37-4E56-9515-0267A67D4FAF}" type="presOf" srcId="{C0694DA1-5864-4661-B09E-F70D3A65A5FF}" destId="{B549FF79-A052-47BF-9706-A9B925B84962}" srcOrd="0" destOrd="0" presId="urn:microsoft.com/office/officeart/2005/8/layout/default"/>
    <dgm:cxn modelId="{FD6F1C7F-5CA6-4EF2-9389-F2280FC22ADA}" srcId="{341EB200-056F-4597-B2AD-71D79E689026}" destId="{9F840E09-5419-42A1-B09B-054DC3EDF196}" srcOrd="2" destOrd="0" parTransId="{568D9F55-E829-421F-8499-46610057EA1C}" sibTransId="{378B6210-D94A-459B-8928-0904E30378E8}"/>
    <dgm:cxn modelId="{F5C87C85-9319-43C4-A6F2-66105F83EDF4}" srcId="{341EB200-056F-4597-B2AD-71D79E689026}" destId="{4401CCF7-7091-4FC7-B679-19F3C732CCE9}" srcOrd="9" destOrd="0" parTransId="{F85124CE-E73C-4B87-BA50-DDA52678E849}" sibTransId="{319B81D0-EEEA-4E2F-B84A-DBDB0D9980F4}"/>
    <dgm:cxn modelId="{444F9F86-BF95-4355-87A6-97961687E00D}" srcId="{341EB200-056F-4597-B2AD-71D79E689026}" destId="{7A08458C-B3FD-4FEC-8A52-2EF7E5E7D120}" srcOrd="0" destOrd="0" parTransId="{1DC0A2AA-921C-4D3F-AF3B-711C31E7002D}" sibTransId="{F40AC516-B4E8-436A-BBD1-C364A4E3A794}"/>
    <dgm:cxn modelId="{C6A90D91-9DF1-405C-9C9D-3DEAD5300DB2}" type="presOf" srcId="{4401CCF7-7091-4FC7-B679-19F3C732CCE9}" destId="{AD4C9A65-C533-42DE-8619-5690DCDB5CC4}" srcOrd="0" destOrd="0" presId="urn:microsoft.com/office/officeart/2005/8/layout/default"/>
    <dgm:cxn modelId="{9EB59B94-84F9-4DD5-8C87-8921AC53BE85}" type="presOf" srcId="{42F744D6-B4D7-4417-8F4B-CD6304BB3868}" destId="{C3D23E99-63B3-46CC-97C1-B9EDA9EBAD3A}" srcOrd="0" destOrd="0" presId="urn:microsoft.com/office/officeart/2005/8/layout/default"/>
    <dgm:cxn modelId="{BBE5929D-6CF2-415B-83F2-7D97E9F92D77}" srcId="{341EB200-056F-4597-B2AD-71D79E689026}" destId="{9E4E6274-6035-41BF-88A2-805EEF40AAD3}" srcOrd="8" destOrd="0" parTransId="{A2ECA8C8-3D43-4F03-B35B-A1E1F853AF50}" sibTransId="{F26E19A8-EA69-431F-876F-8E2C5A17AD6B}"/>
    <dgm:cxn modelId="{CAB84FA6-077C-45D0-8729-02EFE9B5C33E}" type="presOf" srcId="{AD0768ED-4353-492A-9C1D-A705D1781721}" destId="{951756DB-3426-4E3E-80A6-AB6DAC0DEE96}" srcOrd="0" destOrd="0" presId="urn:microsoft.com/office/officeart/2005/8/layout/default"/>
    <dgm:cxn modelId="{AF5010B7-8D87-4DCE-87B7-A9DCD80BE7F2}" type="presOf" srcId="{9E4E6274-6035-41BF-88A2-805EEF40AAD3}" destId="{0FAA2E88-A8EA-4EA3-8563-E515D1F86650}" srcOrd="0" destOrd="0" presId="urn:microsoft.com/office/officeart/2005/8/layout/default"/>
    <dgm:cxn modelId="{82E599BF-6395-4334-8256-ABA6AA7F0C2C}" type="presOf" srcId="{77BF9F2E-313E-47F2-A7D0-00847F085830}" destId="{0DE4F55B-575F-4029-B221-7DF90D305E8F}" srcOrd="0" destOrd="0" presId="urn:microsoft.com/office/officeart/2005/8/layout/default"/>
    <dgm:cxn modelId="{B9F680CE-F34C-4329-814D-565B0500A647}" type="presOf" srcId="{9F840E09-5419-42A1-B09B-054DC3EDF196}" destId="{B12F4157-EDD8-4B7B-8C8D-3A01C65CA009}" srcOrd="0" destOrd="0" presId="urn:microsoft.com/office/officeart/2005/8/layout/default"/>
    <dgm:cxn modelId="{D94A5AD9-4A4B-4B36-B47E-C7398189C818}" srcId="{341EB200-056F-4597-B2AD-71D79E689026}" destId="{77BF9F2E-313E-47F2-A7D0-00847F085830}" srcOrd="4" destOrd="0" parTransId="{4E1F65C7-1D61-456A-9257-19388EA05ADC}" sibTransId="{3C38C7FB-153D-4993-B6C8-DAB2EFB43840}"/>
    <dgm:cxn modelId="{D8D6A60E-E0C4-4715-A7B0-3DF05AC4BEEC}" type="presParOf" srcId="{53324DDF-ECF8-4B30-8967-B83357D40E65}" destId="{C781625E-4D6F-4CCF-B977-676C723B1CF9}" srcOrd="0" destOrd="0" presId="urn:microsoft.com/office/officeart/2005/8/layout/default"/>
    <dgm:cxn modelId="{01B8C461-1019-4290-A12C-65EC246B878E}" type="presParOf" srcId="{53324DDF-ECF8-4B30-8967-B83357D40E65}" destId="{AF935AF8-9785-4A80-B174-05956921C4F0}" srcOrd="1" destOrd="0" presId="urn:microsoft.com/office/officeart/2005/8/layout/default"/>
    <dgm:cxn modelId="{49760625-7E36-4AF0-B5D9-F7E1B4DDC8AD}" type="presParOf" srcId="{53324DDF-ECF8-4B30-8967-B83357D40E65}" destId="{B549FF79-A052-47BF-9706-A9B925B84962}" srcOrd="2" destOrd="0" presId="urn:microsoft.com/office/officeart/2005/8/layout/default"/>
    <dgm:cxn modelId="{5468FE51-42B7-4F6E-9560-605B94122DDC}" type="presParOf" srcId="{53324DDF-ECF8-4B30-8967-B83357D40E65}" destId="{77C2E09F-0E95-45C4-9031-2687A0429A04}" srcOrd="3" destOrd="0" presId="urn:microsoft.com/office/officeart/2005/8/layout/default"/>
    <dgm:cxn modelId="{9D2A91DB-5A22-4822-9EA9-52186EBD54FD}" type="presParOf" srcId="{53324DDF-ECF8-4B30-8967-B83357D40E65}" destId="{B12F4157-EDD8-4B7B-8C8D-3A01C65CA009}" srcOrd="4" destOrd="0" presId="urn:microsoft.com/office/officeart/2005/8/layout/default"/>
    <dgm:cxn modelId="{1CD0389D-2A7B-473F-A4DD-2E78BC709E08}" type="presParOf" srcId="{53324DDF-ECF8-4B30-8967-B83357D40E65}" destId="{5A1DF975-1477-4955-A09A-BD8372A224E0}" srcOrd="5" destOrd="0" presId="urn:microsoft.com/office/officeart/2005/8/layout/default"/>
    <dgm:cxn modelId="{2A5CB206-11CB-41D0-9333-B1946B78B4C7}" type="presParOf" srcId="{53324DDF-ECF8-4B30-8967-B83357D40E65}" destId="{C701C900-7841-4191-8CC2-FCB48F6D6B61}" srcOrd="6" destOrd="0" presId="urn:microsoft.com/office/officeart/2005/8/layout/default"/>
    <dgm:cxn modelId="{381B0E01-FCF3-4137-BAEA-A9DB4F6F227A}" type="presParOf" srcId="{53324DDF-ECF8-4B30-8967-B83357D40E65}" destId="{B626E1A2-E7F5-4DFE-8B11-9DCF316DF0CC}" srcOrd="7" destOrd="0" presId="urn:microsoft.com/office/officeart/2005/8/layout/default"/>
    <dgm:cxn modelId="{1306081E-4EB4-4798-B61D-6379409BF9C6}" type="presParOf" srcId="{53324DDF-ECF8-4B30-8967-B83357D40E65}" destId="{0DE4F55B-575F-4029-B221-7DF90D305E8F}" srcOrd="8" destOrd="0" presId="urn:microsoft.com/office/officeart/2005/8/layout/default"/>
    <dgm:cxn modelId="{5382BA2E-E223-4272-9CDC-708B3634CDC1}" type="presParOf" srcId="{53324DDF-ECF8-4B30-8967-B83357D40E65}" destId="{EC3EA923-1E4D-4CC9-937A-6B610B785D13}" srcOrd="9" destOrd="0" presId="urn:microsoft.com/office/officeart/2005/8/layout/default"/>
    <dgm:cxn modelId="{5DEE837A-46A3-4346-B126-934B8034DDB0}" type="presParOf" srcId="{53324DDF-ECF8-4B30-8967-B83357D40E65}" destId="{951756DB-3426-4E3E-80A6-AB6DAC0DEE96}" srcOrd="10" destOrd="0" presId="urn:microsoft.com/office/officeart/2005/8/layout/default"/>
    <dgm:cxn modelId="{7B01361A-FA3A-4A4D-A91E-69BC01E30194}" type="presParOf" srcId="{53324DDF-ECF8-4B30-8967-B83357D40E65}" destId="{5484C686-D969-46F6-9ABE-D972C6039082}" srcOrd="11" destOrd="0" presId="urn:microsoft.com/office/officeart/2005/8/layout/default"/>
    <dgm:cxn modelId="{7C79407E-07AF-4B3E-8462-894CD824F12E}" type="presParOf" srcId="{53324DDF-ECF8-4B30-8967-B83357D40E65}" destId="{D0AA3E46-44BC-46F0-BA49-EE40A6F85742}" srcOrd="12" destOrd="0" presId="urn:microsoft.com/office/officeart/2005/8/layout/default"/>
    <dgm:cxn modelId="{8F52254B-EB61-4239-B68C-F4CB47176CAD}" type="presParOf" srcId="{53324DDF-ECF8-4B30-8967-B83357D40E65}" destId="{807799F7-678E-4BFB-AB7F-A281D4C1A933}" srcOrd="13" destOrd="0" presId="urn:microsoft.com/office/officeart/2005/8/layout/default"/>
    <dgm:cxn modelId="{AE2A599F-8CD8-4962-94BB-F70C1159ADFB}" type="presParOf" srcId="{53324DDF-ECF8-4B30-8967-B83357D40E65}" destId="{C3D23E99-63B3-46CC-97C1-B9EDA9EBAD3A}" srcOrd="14" destOrd="0" presId="urn:microsoft.com/office/officeart/2005/8/layout/default"/>
    <dgm:cxn modelId="{96A49FF9-E1A4-462E-A59F-40C330298F95}" type="presParOf" srcId="{53324DDF-ECF8-4B30-8967-B83357D40E65}" destId="{8569FAFE-5874-49D7-A54E-43DF0BF9C3D1}" srcOrd="15" destOrd="0" presId="urn:microsoft.com/office/officeart/2005/8/layout/default"/>
    <dgm:cxn modelId="{BE75825B-F326-4C26-9CB8-A15331EBC7B9}" type="presParOf" srcId="{53324DDF-ECF8-4B30-8967-B83357D40E65}" destId="{0FAA2E88-A8EA-4EA3-8563-E515D1F86650}" srcOrd="16" destOrd="0" presId="urn:microsoft.com/office/officeart/2005/8/layout/default"/>
    <dgm:cxn modelId="{92EFB4CA-F7F2-481D-B94E-BAD9E533C7D0}" type="presParOf" srcId="{53324DDF-ECF8-4B30-8967-B83357D40E65}" destId="{C9C6538F-3FD8-4EF8-83C3-8CD555406253}" srcOrd="17" destOrd="0" presId="urn:microsoft.com/office/officeart/2005/8/layout/default"/>
    <dgm:cxn modelId="{75E91FD6-C2AA-42F5-9D17-2730DBDE81C1}" type="presParOf" srcId="{53324DDF-ECF8-4B30-8967-B83357D40E65}" destId="{AD4C9A65-C533-42DE-8619-5690DCDB5CC4}" srcOrd="18" destOrd="0" presId="urn:microsoft.com/office/officeart/2005/8/layout/default"/>
    <dgm:cxn modelId="{DF158D0B-0946-4970-8355-C71CAD410F67}" type="presParOf" srcId="{53324DDF-ECF8-4B30-8967-B83357D40E65}" destId="{ABF9CCC5-52F1-4E56-9F51-5C85B0ED708A}" srcOrd="19" destOrd="0" presId="urn:microsoft.com/office/officeart/2005/8/layout/default"/>
    <dgm:cxn modelId="{1F26302B-FA25-4D59-931E-5A0224AD5E58}" type="presParOf" srcId="{53324DDF-ECF8-4B30-8967-B83357D40E65}" destId="{BFB1F71F-DD9C-407A-B4A5-7C18B290CA80}"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B2D3E8-0FEE-47F1-8039-372434CC08A8}"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6967401F-9442-4AFF-8418-E3B42C7993EC}">
      <dgm:prSet/>
      <dgm:spPr/>
      <dgm:t>
        <a:bodyPr/>
        <a:lstStyle/>
        <a:p>
          <a:r>
            <a:rPr lang="en-AU" b="1"/>
            <a:t>Bereavement Liaison Midwife</a:t>
          </a:r>
          <a:endParaRPr lang="en-US"/>
        </a:p>
      </dgm:t>
    </dgm:pt>
    <dgm:pt modelId="{0A2B21FD-22B2-425C-8EEF-3427D022B2C2}" type="parTrans" cxnId="{D9C65F11-71C1-428E-987C-A83430280B0E}">
      <dgm:prSet/>
      <dgm:spPr/>
      <dgm:t>
        <a:bodyPr/>
        <a:lstStyle/>
        <a:p>
          <a:endParaRPr lang="en-US"/>
        </a:p>
      </dgm:t>
    </dgm:pt>
    <dgm:pt modelId="{D74491C8-7887-4CF0-BC26-157E5DA8ADC5}" type="sibTrans" cxnId="{D9C65F11-71C1-428E-987C-A83430280B0E}">
      <dgm:prSet/>
      <dgm:spPr/>
      <dgm:t>
        <a:bodyPr/>
        <a:lstStyle/>
        <a:p>
          <a:endParaRPr lang="en-US"/>
        </a:p>
      </dgm:t>
    </dgm:pt>
    <dgm:pt modelId="{2DDE5FA0-AA7E-444F-B0FF-A1C15EBBC4B3}">
      <dgm:prSet/>
      <dgm:spPr/>
      <dgm:t>
        <a:bodyPr/>
        <a:lstStyle/>
        <a:p>
          <a:r>
            <a:rPr lang="en-AU"/>
            <a:t>All women who have experienced a loss in pregnancy are referred to this model of care and seen antenatally through the next pregnancy</a:t>
          </a:r>
          <a:endParaRPr lang="en-US"/>
        </a:p>
      </dgm:t>
    </dgm:pt>
    <dgm:pt modelId="{9510B4D8-7E10-4570-8C86-286F57679418}" type="parTrans" cxnId="{2B52D792-47C6-469A-AD29-4BD9A64A01D7}">
      <dgm:prSet/>
      <dgm:spPr/>
      <dgm:t>
        <a:bodyPr/>
        <a:lstStyle/>
        <a:p>
          <a:endParaRPr lang="en-US"/>
        </a:p>
      </dgm:t>
    </dgm:pt>
    <dgm:pt modelId="{EBA68E0A-C47C-4F6E-9F06-062FEE23DB1B}" type="sibTrans" cxnId="{2B52D792-47C6-469A-AD29-4BD9A64A01D7}">
      <dgm:prSet/>
      <dgm:spPr/>
      <dgm:t>
        <a:bodyPr/>
        <a:lstStyle/>
        <a:p>
          <a:endParaRPr lang="en-US"/>
        </a:p>
      </dgm:t>
    </dgm:pt>
    <dgm:pt modelId="{D88062F9-3735-4F02-BAB0-BCAA62C5AE53}">
      <dgm:prSet/>
      <dgm:spPr/>
      <dgm:t>
        <a:bodyPr/>
        <a:lstStyle/>
        <a:p>
          <a:r>
            <a:rPr lang="en-AU"/>
            <a:t>If a loss is experienced in the current pregnancy the midwife connects with these women and offers follow up postnatally</a:t>
          </a:r>
          <a:endParaRPr lang="en-US"/>
        </a:p>
      </dgm:t>
    </dgm:pt>
    <dgm:pt modelId="{6294F173-200A-44EC-8AFC-D2F61E0484EA}" type="parTrans" cxnId="{9843C055-EE9A-45AC-A054-0D67ABDBA12D}">
      <dgm:prSet/>
      <dgm:spPr/>
      <dgm:t>
        <a:bodyPr/>
        <a:lstStyle/>
        <a:p>
          <a:endParaRPr lang="en-US"/>
        </a:p>
      </dgm:t>
    </dgm:pt>
    <dgm:pt modelId="{437677C0-4D04-4798-9C03-F19A0586CBE7}" type="sibTrans" cxnId="{9843C055-EE9A-45AC-A054-0D67ABDBA12D}">
      <dgm:prSet/>
      <dgm:spPr/>
      <dgm:t>
        <a:bodyPr/>
        <a:lstStyle/>
        <a:p>
          <a:endParaRPr lang="en-US"/>
        </a:p>
      </dgm:t>
    </dgm:pt>
    <dgm:pt modelId="{AE3C566B-A033-47AC-8194-638C6F88612F}">
      <dgm:prSet/>
      <dgm:spPr/>
      <dgm:t>
        <a:bodyPr/>
        <a:lstStyle/>
        <a:p>
          <a:r>
            <a:rPr lang="en-AU"/>
            <a:t>Bereavement midwife will also support if a woman is being seen for a termination of pregnancy for various reasons</a:t>
          </a:r>
          <a:endParaRPr lang="en-US"/>
        </a:p>
      </dgm:t>
    </dgm:pt>
    <dgm:pt modelId="{2AD61179-931C-4683-B9BF-614D56F66DC3}" type="parTrans" cxnId="{7DDBA17D-1544-40C6-A1A2-98704B31F154}">
      <dgm:prSet/>
      <dgm:spPr/>
      <dgm:t>
        <a:bodyPr/>
        <a:lstStyle/>
        <a:p>
          <a:endParaRPr lang="en-US"/>
        </a:p>
      </dgm:t>
    </dgm:pt>
    <dgm:pt modelId="{F86D4AD7-583B-49B8-BB41-57FD5496F9C3}" type="sibTrans" cxnId="{7DDBA17D-1544-40C6-A1A2-98704B31F154}">
      <dgm:prSet/>
      <dgm:spPr/>
      <dgm:t>
        <a:bodyPr/>
        <a:lstStyle/>
        <a:p>
          <a:endParaRPr lang="en-US"/>
        </a:p>
      </dgm:t>
    </dgm:pt>
    <dgm:pt modelId="{B43651CA-8CAA-4453-9C3E-375D48FEAF40}">
      <dgm:prSet/>
      <dgm:spPr/>
      <dgm:t>
        <a:bodyPr/>
        <a:lstStyle/>
        <a:p>
          <a:r>
            <a:rPr lang="en-AU"/>
            <a:t>MCAL (midwifery care after loss) clinic Wednesdays at Ipswich</a:t>
          </a:r>
          <a:endParaRPr lang="en-US"/>
        </a:p>
      </dgm:t>
    </dgm:pt>
    <dgm:pt modelId="{13160587-B51D-4A00-8324-8D17A7816B7C}" type="parTrans" cxnId="{E425F075-670E-43B8-ABC1-365D8B746968}">
      <dgm:prSet/>
      <dgm:spPr/>
      <dgm:t>
        <a:bodyPr/>
        <a:lstStyle/>
        <a:p>
          <a:endParaRPr lang="en-US"/>
        </a:p>
      </dgm:t>
    </dgm:pt>
    <dgm:pt modelId="{56E1C006-39D9-4E9D-96DE-2206E1253A59}" type="sibTrans" cxnId="{E425F075-670E-43B8-ABC1-365D8B746968}">
      <dgm:prSet/>
      <dgm:spPr/>
      <dgm:t>
        <a:bodyPr/>
        <a:lstStyle/>
        <a:p>
          <a:endParaRPr lang="en-US"/>
        </a:p>
      </dgm:t>
    </dgm:pt>
    <dgm:pt modelId="{F4E12B28-1978-4E9D-B46B-98E20148C04D}" type="pres">
      <dgm:prSet presAssocID="{25B2D3E8-0FEE-47F1-8039-372434CC08A8}" presName="diagram" presStyleCnt="0">
        <dgm:presLayoutVars>
          <dgm:dir/>
          <dgm:resizeHandles val="exact"/>
        </dgm:presLayoutVars>
      </dgm:prSet>
      <dgm:spPr/>
    </dgm:pt>
    <dgm:pt modelId="{8CFEC4CE-E258-4A23-81C7-B4EC3B811A34}" type="pres">
      <dgm:prSet presAssocID="{6967401F-9442-4AFF-8418-E3B42C7993EC}" presName="node" presStyleLbl="node1" presStyleIdx="0" presStyleCnt="5">
        <dgm:presLayoutVars>
          <dgm:bulletEnabled val="1"/>
        </dgm:presLayoutVars>
      </dgm:prSet>
      <dgm:spPr/>
    </dgm:pt>
    <dgm:pt modelId="{06E528F9-1A01-409D-B448-DEA780B50A0B}" type="pres">
      <dgm:prSet presAssocID="{D74491C8-7887-4CF0-BC26-157E5DA8ADC5}" presName="sibTrans" presStyleCnt="0"/>
      <dgm:spPr/>
    </dgm:pt>
    <dgm:pt modelId="{19AD0E68-00A0-418C-A1FB-C91109E281A2}" type="pres">
      <dgm:prSet presAssocID="{2DDE5FA0-AA7E-444F-B0FF-A1C15EBBC4B3}" presName="node" presStyleLbl="node1" presStyleIdx="1" presStyleCnt="5">
        <dgm:presLayoutVars>
          <dgm:bulletEnabled val="1"/>
        </dgm:presLayoutVars>
      </dgm:prSet>
      <dgm:spPr/>
    </dgm:pt>
    <dgm:pt modelId="{192EDF0C-5595-4ADF-B6A8-14509447FD7B}" type="pres">
      <dgm:prSet presAssocID="{EBA68E0A-C47C-4F6E-9F06-062FEE23DB1B}" presName="sibTrans" presStyleCnt="0"/>
      <dgm:spPr/>
    </dgm:pt>
    <dgm:pt modelId="{308D229F-59CA-4A8C-8133-1718E8B09AE6}" type="pres">
      <dgm:prSet presAssocID="{D88062F9-3735-4F02-BAB0-BCAA62C5AE53}" presName="node" presStyleLbl="node1" presStyleIdx="2" presStyleCnt="5">
        <dgm:presLayoutVars>
          <dgm:bulletEnabled val="1"/>
        </dgm:presLayoutVars>
      </dgm:prSet>
      <dgm:spPr/>
    </dgm:pt>
    <dgm:pt modelId="{A2DA75F3-2AD4-4997-818A-D8C2703315C6}" type="pres">
      <dgm:prSet presAssocID="{437677C0-4D04-4798-9C03-F19A0586CBE7}" presName="sibTrans" presStyleCnt="0"/>
      <dgm:spPr/>
    </dgm:pt>
    <dgm:pt modelId="{81235E3F-A81B-4D54-9A02-EDDAF5940C54}" type="pres">
      <dgm:prSet presAssocID="{AE3C566B-A033-47AC-8194-638C6F88612F}" presName="node" presStyleLbl="node1" presStyleIdx="3" presStyleCnt="5">
        <dgm:presLayoutVars>
          <dgm:bulletEnabled val="1"/>
        </dgm:presLayoutVars>
      </dgm:prSet>
      <dgm:spPr/>
    </dgm:pt>
    <dgm:pt modelId="{15536C05-EA17-40D1-BF63-2847A4E98C68}" type="pres">
      <dgm:prSet presAssocID="{F86D4AD7-583B-49B8-BB41-57FD5496F9C3}" presName="sibTrans" presStyleCnt="0"/>
      <dgm:spPr/>
    </dgm:pt>
    <dgm:pt modelId="{553BE02A-2F09-48C1-9836-21D3263A549E}" type="pres">
      <dgm:prSet presAssocID="{B43651CA-8CAA-4453-9C3E-375D48FEAF40}" presName="node" presStyleLbl="node1" presStyleIdx="4" presStyleCnt="5">
        <dgm:presLayoutVars>
          <dgm:bulletEnabled val="1"/>
        </dgm:presLayoutVars>
      </dgm:prSet>
      <dgm:spPr/>
    </dgm:pt>
  </dgm:ptLst>
  <dgm:cxnLst>
    <dgm:cxn modelId="{D9C65F11-71C1-428E-987C-A83430280B0E}" srcId="{25B2D3E8-0FEE-47F1-8039-372434CC08A8}" destId="{6967401F-9442-4AFF-8418-E3B42C7993EC}" srcOrd="0" destOrd="0" parTransId="{0A2B21FD-22B2-425C-8EEF-3427D022B2C2}" sibTransId="{D74491C8-7887-4CF0-BC26-157E5DA8ADC5}"/>
    <dgm:cxn modelId="{9FA6081E-15B3-4651-9D08-9DAA2AACA387}" type="presOf" srcId="{6967401F-9442-4AFF-8418-E3B42C7993EC}" destId="{8CFEC4CE-E258-4A23-81C7-B4EC3B811A34}" srcOrd="0" destOrd="0" presId="urn:microsoft.com/office/officeart/2005/8/layout/default"/>
    <dgm:cxn modelId="{E619EC25-537B-4681-83AB-8FDEFE52A89E}" type="presOf" srcId="{B43651CA-8CAA-4453-9C3E-375D48FEAF40}" destId="{553BE02A-2F09-48C1-9836-21D3263A549E}" srcOrd="0" destOrd="0" presId="urn:microsoft.com/office/officeart/2005/8/layout/default"/>
    <dgm:cxn modelId="{9843C055-EE9A-45AC-A054-0D67ABDBA12D}" srcId="{25B2D3E8-0FEE-47F1-8039-372434CC08A8}" destId="{D88062F9-3735-4F02-BAB0-BCAA62C5AE53}" srcOrd="2" destOrd="0" parTransId="{6294F173-200A-44EC-8AFC-D2F61E0484EA}" sibTransId="{437677C0-4D04-4798-9C03-F19A0586CBE7}"/>
    <dgm:cxn modelId="{E425F075-670E-43B8-ABC1-365D8B746968}" srcId="{25B2D3E8-0FEE-47F1-8039-372434CC08A8}" destId="{B43651CA-8CAA-4453-9C3E-375D48FEAF40}" srcOrd="4" destOrd="0" parTransId="{13160587-B51D-4A00-8324-8D17A7816B7C}" sibTransId="{56E1C006-39D9-4E9D-96DE-2206E1253A59}"/>
    <dgm:cxn modelId="{D0DA7377-2898-409E-9FDC-D7F43A910231}" type="presOf" srcId="{D88062F9-3735-4F02-BAB0-BCAA62C5AE53}" destId="{308D229F-59CA-4A8C-8133-1718E8B09AE6}" srcOrd="0" destOrd="0" presId="urn:microsoft.com/office/officeart/2005/8/layout/default"/>
    <dgm:cxn modelId="{7DDBA17D-1544-40C6-A1A2-98704B31F154}" srcId="{25B2D3E8-0FEE-47F1-8039-372434CC08A8}" destId="{AE3C566B-A033-47AC-8194-638C6F88612F}" srcOrd="3" destOrd="0" parTransId="{2AD61179-931C-4683-B9BF-614D56F66DC3}" sibTransId="{F86D4AD7-583B-49B8-BB41-57FD5496F9C3}"/>
    <dgm:cxn modelId="{2B52D792-47C6-469A-AD29-4BD9A64A01D7}" srcId="{25B2D3E8-0FEE-47F1-8039-372434CC08A8}" destId="{2DDE5FA0-AA7E-444F-B0FF-A1C15EBBC4B3}" srcOrd="1" destOrd="0" parTransId="{9510B4D8-7E10-4570-8C86-286F57679418}" sibTransId="{EBA68E0A-C47C-4F6E-9F06-062FEE23DB1B}"/>
    <dgm:cxn modelId="{6C546D99-0B3C-4995-93D7-0E96665B495E}" type="presOf" srcId="{2DDE5FA0-AA7E-444F-B0FF-A1C15EBBC4B3}" destId="{19AD0E68-00A0-418C-A1FB-C91109E281A2}" srcOrd="0" destOrd="0" presId="urn:microsoft.com/office/officeart/2005/8/layout/default"/>
    <dgm:cxn modelId="{12C97DA4-9256-4D49-869C-1841AB7177DB}" type="presOf" srcId="{25B2D3E8-0FEE-47F1-8039-372434CC08A8}" destId="{F4E12B28-1978-4E9D-B46B-98E20148C04D}" srcOrd="0" destOrd="0" presId="urn:microsoft.com/office/officeart/2005/8/layout/default"/>
    <dgm:cxn modelId="{1ED139DF-AED7-4F90-A920-5AF19E082439}" type="presOf" srcId="{AE3C566B-A033-47AC-8194-638C6F88612F}" destId="{81235E3F-A81B-4D54-9A02-EDDAF5940C54}" srcOrd="0" destOrd="0" presId="urn:microsoft.com/office/officeart/2005/8/layout/default"/>
    <dgm:cxn modelId="{A090ED6C-F202-47B9-9283-07749D0A5272}" type="presParOf" srcId="{F4E12B28-1978-4E9D-B46B-98E20148C04D}" destId="{8CFEC4CE-E258-4A23-81C7-B4EC3B811A34}" srcOrd="0" destOrd="0" presId="urn:microsoft.com/office/officeart/2005/8/layout/default"/>
    <dgm:cxn modelId="{954E0FC1-2CDA-48EA-ABAA-B163E0B13253}" type="presParOf" srcId="{F4E12B28-1978-4E9D-B46B-98E20148C04D}" destId="{06E528F9-1A01-409D-B448-DEA780B50A0B}" srcOrd="1" destOrd="0" presId="urn:microsoft.com/office/officeart/2005/8/layout/default"/>
    <dgm:cxn modelId="{E9203201-1FD1-46D2-8452-59942D3EE024}" type="presParOf" srcId="{F4E12B28-1978-4E9D-B46B-98E20148C04D}" destId="{19AD0E68-00A0-418C-A1FB-C91109E281A2}" srcOrd="2" destOrd="0" presId="urn:microsoft.com/office/officeart/2005/8/layout/default"/>
    <dgm:cxn modelId="{2BAF3CBB-E9DF-4534-B3E1-12423F56FE5C}" type="presParOf" srcId="{F4E12B28-1978-4E9D-B46B-98E20148C04D}" destId="{192EDF0C-5595-4ADF-B6A8-14509447FD7B}" srcOrd="3" destOrd="0" presId="urn:microsoft.com/office/officeart/2005/8/layout/default"/>
    <dgm:cxn modelId="{A92A6258-0E86-476F-A9FF-75E21AB3DE5C}" type="presParOf" srcId="{F4E12B28-1978-4E9D-B46B-98E20148C04D}" destId="{308D229F-59CA-4A8C-8133-1718E8B09AE6}" srcOrd="4" destOrd="0" presId="urn:microsoft.com/office/officeart/2005/8/layout/default"/>
    <dgm:cxn modelId="{C86C4E68-2102-451B-A48E-4D8263E59CBC}" type="presParOf" srcId="{F4E12B28-1978-4E9D-B46B-98E20148C04D}" destId="{A2DA75F3-2AD4-4997-818A-D8C2703315C6}" srcOrd="5" destOrd="0" presId="urn:microsoft.com/office/officeart/2005/8/layout/default"/>
    <dgm:cxn modelId="{7A2A9393-2587-488C-8F97-5CB3996AFD80}" type="presParOf" srcId="{F4E12B28-1978-4E9D-B46B-98E20148C04D}" destId="{81235E3F-A81B-4D54-9A02-EDDAF5940C54}" srcOrd="6" destOrd="0" presId="urn:microsoft.com/office/officeart/2005/8/layout/default"/>
    <dgm:cxn modelId="{5F5530F3-F163-4120-86B7-F4CF7DCC3524}" type="presParOf" srcId="{F4E12B28-1978-4E9D-B46B-98E20148C04D}" destId="{15536C05-EA17-40D1-BF63-2847A4E98C68}" srcOrd="7" destOrd="0" presId="urn:microsoft.com/office/officeart/2005/8/layout/default"/>
    <dgm:cxn modelId="{379B93C9-6F14-4F97-9882-92A36F1AC8D5}" type="presParOf" srcId="{F4E12B28-1978-4E9D-B46B-98E20148C04D}" destId="{553BE02A-2F09-48C1-9836-21D3263A549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0502E-1392-4CE8-B1A1-AD8036EF3CC6}"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35879F76-37AD-492B-B1D8-45BDD1230673}">
      <dgm:prSet/>
      <dgm:spPr/>
      <dgm:t>
        <a:bodyPr/>
        <a:lstStyle/>
        <a:p>
          <a:r>
            <a:rPr lang="en-AU" b="1" dirty="0"/>
            <a:t>Midwifery Group Practice </a:t>
          </a:r>
          <a:r>
            <a:rPr lang="en-AU" dirty="0"/>
            <a:t>currently x 2 groups (10 midwives)</a:t>
          </a:r>
          <a:endParaRPr lang="en-US" dirty="0"/>
        </a:p>
      </dgm:t>
    </dgm:pt>
    <dgm:pt modelId="{3C8015E5-5460-4F41-AD4C-FB3770324867}" type="parTrans" cxnId="{2914ECB1-2DB9-4659-9474-D4FFA1FF0E4F}">
      <dgm:prSet/>
      <dgm:spPr/>
      <dgm:t>
        <a:bodyPr/>
        <a:lstStyle/>
        <a:p>
          <a:endParaRPr lang="en-US"/>
        </a:p>
      </dgm:t>
    </dgm:pt>
    <dgm:pt modelId="{077BBF96-979F-4155-B6C0-1E9CF3268E2B}" type="sibTrans" cxnId="{2914ECB1-2DB9-4659-9474-D4FFA1FF0E4F}">
      <dgm:prSet/>
      <dgm:spPr/>
      <dgm:t>
        <a:bodyPr/>
        <a:lstStyle/>
        <a:p>
          <a:endParaRPr lang="en-US"/>
        </a:p>
      </dgm:t>
    </dgm:pt>
    <dgm:pt modelId="{FA53BE2E-74F6-4C80-8998-AB1553DBB319}">
      <dgm:prSet/>
      <dgm:spPr/>
      <dgm:t>
        <a:bodyPr/>
        <a:lstStyle/>
        <a:p>
          <a:r>
            <a:rPr lang="en-AU"/>
            <a:t>Each Midwife takes 37 women a year and gives all care throughout pregnancy, birth and up to 6 weeks postpartum and works an on call roster</a:t>
          </a:r>
          <a:endParaRPr lang="en-US"/>
        </a:p>
      </dgm:t>
    </dgm:pt>
    <dgm:pt modelId="{13D8B3A5-D661-44F7-B162-39CA4E8F881F}" type="parTrans" cxnId="{1A9673B7-4087-4DD2-8500-13F3B1B4D481}">
      <dgm:prSet/>
      <dgm:spPr/>
      <dgm:t>
        <a:bodyPr/>
        <a:lstStyle/>
        <a:p>
          <a:endParaRPr lang="en-US"/>
        </a:p>
      </dgm:t>
    </dgm:pt>
    <dgm:pt modelId="{BEC65071-4DF2-40BC-A335-E1795D4B86C0}" type="sibTrans" cxnId="{1A9673B7-4087-4DD2-8500-13F3B1B4D481}">
      <dgm:prSet/>
      <dgm:spPr/>
      <dgm:t>
        <a:bodyPr/>
        <a:lstStyle/>
        <a:p>
          <a:endParaRPr lang="en-US"/>
        </a:p>
      </dgm:t>
    </dgm:pt>
    <dgm:pt modelId="{77C815D4-CC3E-4711-B453-53CD358B79D9}">
      <dgm:prSet/>
      <dgm:spPr/>
      <dgm:t>
        <a:bodyPr/>
        <a:lstStyle/>
        <a:p>
          <a:r>
            <a:rPr lang="en-AU"/>
            <a:t>South Ripley team runs clinics on Tuesdays at Ripley Satellite Hospital </a:t>
          </a:r>
          <a:endParaRPr lang="en-US"/>
        </a:p>
      </dgm:t>
    </dgm:pt>
    <dgm:pt modelId="{C936B28E-C24A-48A2-972B-3B968207F5FB}" type="parTrans" cxnId="{F0443BEE-D1D8-41A0-9DC4-969D8FA9118A}">
      <dgm:prSet/>
      <dgm:spPr/>
      <dgm:t>
        <a:bodyPr/>
        <a:lstStyle/>
        <a:p>
          <a:endParaRPr lang="en-US"/>
        </a:p>
      </dgm:t>
    </dgm:pt>
    <dgm:pt modelId="{429FEFDD-8701-4A1A-A8AD-A399FE8B9289}" type="sibTrans" cxnId="{F0443BEE-D1D8-41A0-9DC4-969D8FA9118A}">
      <dgm:prSet/>
      <dgm:spPr/>
      <dgm:t>
        <a:bodyPr/>
        <a:lstStyle/>
        <a:p>
          <a:endParaRPr lang="en-US"/>
        </a:p>
      </dgm:t>
    </dgm:pt>
    <dgm:pt modelId="{42E16029-A856-4B4B-92B5-1FCD15979AFE}">
      <dgm:prSet/>
      <dgm:spPr/>
      <dgm:t>
        <a:bodyPr/>
        <a:lstStyle/>
        <a:p>
          <a:r>
            <a:rPr lang="en-AU"/>
            <a:t>Goodna Team runs clinics from Goodna Community Centre on Wednesdays</a:t>
          </a:r>
          <a:endParaRPr lang="en-US"/>
        </a:p>
      </dgm:t>
    </dgm:pt>
    <dgm:pt modelId="{114AE855-66D6-4091-9F73-9324303600AF}" type="parTrans" cxnId="{C0BCC17B-010A-4412-865C-C39C21732600}">
      <dgm:prSet/>
      <dgm:spPr/>
      <dgm:t>
        <a:bodyPr/>
        <a:lstStyle/>
        <a:p>
          <a:endParaRPr lang="en-US"/>
        </a:p>
      </dgm:t>
    </dgm:pt>
    <dgm:pt modelId="{ED911917-9885-463C-82BC-E4280E49CB60}" type="sibTrans" cxnId="{C0BCC17B-010A-4412-865C-C39C21732600}">
      <dgm:prSet/>
      <dgm:spPr/>
      <dgm:t>
        <a:bodyPr/>
        <a:lstStyle/>
        <a:p>
          <a:endParaRPr lang="en-US"/>
        </a:p>
      </dgm:t>
    </dgm:pt>
    <dgm:pt modelId="{52D760BE-00B9-47EE-91C3-C8AFB383BA95}" type="pres">
      <dgm:prSet presAssocID="{4E30502E-1392-4CE8-B1A1-AD8036EF3CC6}" presName="outerComposite" presStyleCnt="0">
        <dgm:presLayoutVars>
          <dgm:chMax val="5"/>
          <dgm:dir/>
          <dgm:resizeHandles val="exact"/>
        </dgm:presLayoutVars>
      </dgm:prSet>
      <dgm:spPr/>
    </dgm:pt>
    <dgm:pt modelId="{0894620F-010E-4C87-B8DC-F96685B72E38}" type="pres">
      <dgm:prSet presAssocID="{4E30502E-1392-4CE8-B1A1-AD8036EF3CC6}" presName="dummyMaxCanvas" presStyleCnt="0">
        <dgm:presLayoutVars/>
      </dgm:prSet>
      <dgm:spPr/>
    </dgm:pt>
    <dgm:pt modelId="{CFC0A13C-F5CA-40E8-9BA0-C34506274696}" type="pres">
      <dgm:prSet presAssocID="{4E30502E-1392-4CE8-B1A1-AD8036EF3CC6}" presName="FourNodes_1" presStyleLbl="node1" presStyleIdx="0" presStyleCnt="4">
        <dgm:presLayoutVars>
          <dgm:bulletEnabled val="1"/>
        </dgm:presLayoutVars>
      </dgm:prSet>
      <dgm:spPr/>
    </dgm:pt>
    <dgm:pt modelId="{600069A6-2ADC-4C54-94B2-4CF6578AD99E}" type="pres">
      <dgm:prSet presAssocID="{4E30502E-1392-4CE8-B1A1-AD8036EF3CC6}" presName="FourNodes_2" presStyleLbl="node1" presStyleIdx="1" presStyleCnt="4">
        <dgm:presLayoutVars>
          <dgm:bulletEnabled val="1"/>
        </dgm:presLayoutVars>
      </dgm:prSet>
      <dgm:spPr/>
    </dgm:pt>
    <dgm:pt modelId="{DFC932F1-0119-4BE2-B770-CD53154558F6}" type="pres">
      <dgm:prSet presAssocID="{4E30502E-1392-4CE8-B1A1-AD8036EF3CC6}" presName="FourNodes_3" presStyleLbl="node1" presStyleIdx="2" presStyleCnt="4">
        <dgm:presLayoutVars>
          <dgm:bulletEnabled val="1"/>
        </dgm:presLayoutVars>
      </dgm:prSet>
      <dgm:spPr/>
    </dgm:pt>
    <dgm:pt modelId="{E17C8301-CDF7-4872-9C47-DF6DF0183964}" type="pres">
      <dgm:prSet presAssocID="{4E30502E-1392-4CE8-B1A1-AD8036EF3CC6}" presName="FourNodes_4" presStyleLbl="node1" presStyleIdx="3" presStyleCnt="4">
        <dgm:presLayoutVars>
          <dgm:bulletEnabled val="1"/>
        </dgm:presLayoutVars>
      </dgm:prSet>
      <dgm:spPr/>
    </dgm:pt>
    <dgm:pt modelId="{FF8381C9-0213-4D4B-9211-FE39B25C38A9}" type="pres">
      <dgm:prSet presAssocID="{4E30502E-1392-4CE8-B1A1-AD8036EF3CC6}" presName="FourConn_1-2" presStyleLbl="fgAccFollowNode1" presStyleIdx="0" presStyleCnt="3">
        <dgm:presLayoutVars>
          <dgm:bulletEnabled val="1"/>
        </dgm:presLayoutVars>
      </dgm:prSet>
      <dgm:spPr/>
    </dgm:pt>
    <dgm:pt modelId="{A6BF6BAB-33A9-4B1C-B004-3537B8EEFAAE}" type="pres">
      <dgm:prSet presAssocID="{4E30502E-1392-4CE8-B1A1-AD8036EF3CC6}" presName="FourConn_2-3" presStyleLbl="fgAccFollowNode1" presStyleIdx="1" presStyleCnt="3">
        <dgm:presLayoutVars>
          <dgm:bulletEnabled val="1"/>
        </dgm:presLayoutVars>
      </dgm:prSet>
      <dgm:spPr/>
    </dgm:pt>
    <dgm:pt modelId="{1FA7D358-CF95-4847-9B55-8D23453923AB}" type="pres">
      <dgm:prSet presAssocID="{4E30502E-1392-4CE8-B1A1-AD8036EF3CC6}" presName="FourConn_3-4" presStyleLbl="fgAccFollowNode1" presStyleIdx="2" presStyleCnt="3">
        <dgm:presLayoutVars>
          <dgm:bulletEnabled val="1"/>
        </dgm:presLayoutVars>
      </dgm:prSet>
      <dgm:spPr/>
    </dgm:pt>
    <dgm:pt modelId="{75651684-3FC0-4281-92AD-B17C14596AC7}" type="pres">
      <dgm:prSet presAssocID="{4E30502E-1392-4CE8-B1A1-AD8036EF3CC6}" presName="FourNodes_1_text" presStyleLbl="node1" presStyleIdx="3" presStyleCnt="4">
        <dgm:presLayoutVars>
          <dgm:bulletEnabled val="1"/>
        </dgm:presLayoutVars>
      </dgm:prSet>
      <dgm:spPr/>
    </dgm:pt>
    <dgm:pt modelId="{C1F7CA94-1A54-46CA-84BF-8985A6663CBB}" type="pres">
      <dgm:prSet presAssocID="{4E30502E-1392-4CE8-B1A1-AD8036EF3CC6}" presName="FourNodes_2_text" presStyleLbl="node1" presStyleIdx="3" presStyleCnt="4">
        <dgm:presLayoutVars>
          <dgm:bulletEnabled val="1"/>
        </dgm:presLayoutVars>
      </dgm:prSet>
      <dgm:spPr/>
    </dgm:pt>
    <dgm:pt modelId="{0F081C3E-A607-48CA-8099-D1CC72A5C490}" type="pres">
      <dgm:prSet presAssocID="{4E30502E-1392-4CE8-B1A1-AD8036EF3CC6}" presName="FourNodes_3_text" presStyleLbl="node1" presStyleIdx="3" presStyleCnt="4">
        <dgm:presLayoutVars>
          <dgm:bulletEnabled val="1"/>
        </dgm:presLayoutVars>
      </dgm:prSet>
      <dgm:spPr/>
    </dgm:pt>
    <dgm:pt modelId="{ACD426E5-CAA2-4E08-95B4-6D9A107435DA}" type="pres">
      <dgm:prSet presAssocID="{4E30502E-1392-4CE8-B1A1-AD8036EF3CC6}" presName="FourNodes_4_text" presStyleLbl="node1" presStyleIdx="3" presStyleCnt="4">
        <dgm:presLayoutVars>
          <dgm:bulletEnabled val="1"/>
        </dgm:presLayoutVars>
      </dgm:prSet>
      <dgm:spPr/>
    </dgm:pt>
  </dgm:ptLst>
  <dgm:cxnLst>
    <dgm:cxn modelId="{035D3108-DC59-40AA-9FD5-DC6254781554}" type="presOf" srcId="{77C815D4-CC3E-4711-B453-53CD358B79D9}" destId="{DFC932F1-0119-4BE2-B770-CD53154558F6}" srcOrd="0" destOrd="0" presId="urn:microsoft.com/office/officeart/2005/8/layout/vProcess5"/>
    <dgm:cxn modelId="{EB7BC628-619E-4E7D-88C0-8DEDE5EF2DC4}" type="presOf" srcId="{35879F76-37AD-492B-B1D8-45BDD1230673}" destId="{75651684-3FC0-4281-92AD-B17C14596AC7}" srcOrd="1" destOrd="0" presId="urn:microsoft.com/office/officeart/2005/8/layout/vProcess5"/>
    <dgm:cxn modelId="{B8B0E52E-3250-4DA5-A5D3-3112C51C860D}" type="presOf" srcId="{FA53BE2E-74F6-4C80-8998-AB1553DBB319}" destId="{600069A6-2ADC-4C54-94B2-4CF6578AD99E}" srcOrd="0" destOrd="0" presId="urn:microsoft.com/office/officeart/2005/8/layout/vProcess5"/>
    <dgm:cxn modelId="{50423838-AFF0-4A65-B84A-BDCF0A4B8ABC}" type="presOf" srcId="{4E30502E-1392-4CE8-B1A1-AD8036EF3CC6}" destId="{52D760BE-00B9-47EE-91C3-C8AFB383BA95}" srcOrd="0" destOrd="0" presId="urn:microsoft.com/office/officeart/2005/8/layout/vProcess5"/>
    <dgm:cxn modelId="{82996D5C-5F95-40D7-9556-C5064768BED9}" type="presOf" srcId="{77C815D4-CC3E-4711-B453-53CD358B79D9}" destId="{0F081C3E-A607-48CA-8099-D1CC72A5C490}" srcOrd="1" destOrd="0" presId="urn:microsoft.com/office/officeart/2005/8/layout/vProcess5"/>
    <dgm:cxn modelId="{624EF160-8B8E-470E-AD93-3F64CB96748D}" type="presOf" srcId="{429FEFDD-8701-4A1A-A8AD-A399FE8B9289}" destId="{1FA7D358-CF95-4847-9B55-8D23453923AB}" srcOrd="0" destOrd="0" presId="urn:microsoft.com/office/officeart/2005/8/layout/vProcess5"/>
    <dgm:cxn modelId="{C0BCC17B-010A-4412-865C-C39C21732600}" srcId="{4E30502E-1392-4CE8-B1A1-AD8036EF3CC6}" destId="{42E16029-A856-4B4B-92B5-1FCD15979AFE}" srcOrd="3" destOrd="0" parTransId="{114AE855-66D6-4091-9F73-9324303600AF}" sibTransId="{ED911917-9885-463C-82BC-E4280E49CB60}"/>
    <dgm:cxn modelId="{1D4FF891-B3AB-427E-BC2E-73F213E79E66}" type="presOf" srcId="{077BBF96-979F-4155-B6C0-1E9CF3268E2B}" destId="{FF8381C9-0213-4D4B-9211-FE39B25C38A9}" srcOrd="0" destOrd="0" presId="urn:microsoft.com/office/officeart/2005/8/layout/vProcess5"/>
    <dgm:cxn modelId="{2914ECB1-2DB9-4659-9474-D4FFA1FF0E4F}" srcId="{4E30502E-1392-4CE8-B1A1-AD8036EF3CC6}" destId="{35879F76-37AD-492B-B1D8-45BDD1230673}" srcOrd="0" destOrd="0" parTransId="{3C8015E5-5460-4F41-AD4C-FB3770324867}" sibTransId="{077BBF96-979F-4155-B6C0-1E9CF3268E2B}"/>
    <dgm:cxn modelId="{1A9673B7-4087-4DD2-8500-13F3B1B4D481}" srcId="{4E30502E-1392-4CE8-B1A1-AD8036EF3CC6}" destId="{FA53BE2E-74F6-4C80-8998-AB1553DBB319}" srcOrd="1" destOrd="0" parTransId="{13D8B3A5-D661-44F7-B162-39CA4E8F881F}" sibTransId="{BEC65071-4DF2-40BC-A335-E1795D4B86C0}"/>
    <dgm:cxn modelId="{FCA638CD-2983-4B86-8345-C09B0A34B49C}" type="presOf" srcId="{42E16029-A856-4B4B-92B5-1FCD15979AFE}" destId="{ACD426E5-CAA2-4E08-95B4-6D9A107435DA}" srcOrd="1" destOrd="0" presId="urn:microsoft.com/office/officeart/2005/8/layout/vProcess5"/>
    <dgm:cxn modelId="{A0F0F2D2-1124-4F9A-980F-1899BA33FC37}" type="presOf" srcId="{FA53BE2E-74F6-4C80-8998-AB1553DBB319}" destId="{C1F7CA94-1A54-46CA-84BF-8985A6663CBB}" srcOrd="1" destOrd="0" presId="urn:microsoft.com/office/officeart/2005/8/layout/vProcess5"/>
    <dgm:cxn modelId="{328778DA-4A92-4587-9363-7A2F619FC6AF}" type="presOf" srcId="{42E16029-A856-4B4B-92B5-1FCD15979AFE}" destId="{E17C8301-CDF7-4872-9C47-DF6DF0183964}" srcOrd="0" destOrd="0" presId="urn:microsoft.com/office/officeart/2005/8/layout/vProcess5"/>
    <dgm:cxn modelId="{BB0569EA-0A94-414C-AFEC-0D3084074080}" type="presOf" srcId="{BEC65071-4DF2-40BC-A335-E1795D4B86C0}" destId="{A6BF6BAB-33A9-4B1C-B004-3537B8EEFAAE}" srcOrd="0" destOrd="0" presId="urn:microsoft.com/office/officeart/2005/8/layout/vProcess5"/>
    <dgm:cxn modelId="{F0443BEE-D1D8-41A0-9DC4-969D8FA9118A}" srcId="{4E30502E-1392-4CE8-B1A1-AD8036EF3CC6}" destId="{77C815D4-CC3E-4711-B453-53CD358B79D9}" srcOrd="2" destOrd="0" parTransId="{C936B28E-C24A-48A2-972B-3B968207F5FB}" sibTransId="{429FEFDD-8701-4A1A-A8AD-A399FE8B9289}"/>
    <dgm:cxn modelId="{066109FC-241D-4C5C-926B-E914EA2285EE}" type="presOf" srcId="{35879F76-37AD-492B-B1D8-45BDD1230673}" destId="{CFC0A13C-F5CA-40E8-9BA0-C34506274696}" srcOrd="0" destOrd="0" presId="urn:microsoft.com/office/officeart/2005/8/layout/vProcess5"/>
    <dgm:cxn modelId="{E91A9E17-2E5E-42B6-A017-C23B0272DF42}" type="presParOf" srcId="{52D760BE-00B9-47EE-91C3-C8AFB383BA95}" destId="{0894620F-010E-4C87-B8DC-F96685B72E38}" srcOrd="0" destOrd="0" presId="urn:microsoft.com/office/officeart/2005/8/layout/vProcess5"/>
    <dgm:cxn modelId="{66356106-297D-483B-8B04-494BC04BF905}" type="presParOf" srcId="{52D760BE-00B9-47EE-91C3-C8AFB383BA95}" destId="{CFC0A13C-F5CA-40E8-9BA0-C34506274696}" srcOrd="1" destOrd="0" presId="urn:microsoft.com/office/officeart/2005/8/layout/vProcess5"/>
    <dgm:cxn modelId="{1D7F0427-84A6-4004-BAEB-4A3205250D90}" type="presParOf" srcId="{52D760BE-00B9-47EE-91C3-C8AFB383BA95}" destId="{600069A6-2ADC-4C54-94B2-4CF6578AD99E}" srcOrd="2" destOrd="0" presId="urn:microsoft.com/office/officeart/2005/8/layout/vProcess5"/>
    <dgm:cxn modelId="{84DBD266-42E8-4CCC-AD52-C9162741E443}" type="presParOf" srcId="{52D760BE-00B9-47EE-91C3-C8AFB383BA95}" destId="{DFC932F1-0119-4BE2-B770-CD53154558F6}" srcOrd="3" destOrd="0" presId="urn:microsoft.com/office/officeart/2005/8/layout/vProcess5"/>
    <dgm:cxn modelId="{0BA0BC5D-ED7C-4439-95A8-B6AAC3C62716}" type="presParOf" srcId="{52D760BE-00B9-47EE-91C3-C8AFB383BA95}" destId="{E17C8301-CDF7-4872-9C47-DF6DF0183964}" srcOrd="4" destOrd="0" presId="urn:microsoft.com/office/officeart/2005/8/layout/vProcess5"/>
    <dgm:cxn modelId="{EF31926A-E061-429D-B829-F9D9DB11D344}" type="presParOf" srcId="{52D760BE-00B9-47EE-91C3-C8AFB383BA95}" destId="{FF8381C9-0213-4D4B-9211-FE39B25C38A9}" srcOrd="5" destOrd="0" presId="urn:microsoft.com/office/officeart/2005/8/layout/vProcess5"/>
    <dgm:cxn modelId="{CD457F8D-2008-4327-A3A9-D53BC0358284}" type="presParOf" srcId="{52D760BE-00B9-47EE-91C3-C8AFB383BA95}" destId="{A6BF6BAB-33A9-4B1C-B004-3537B8EEFAAE}" srcOrd="6" destOrd="0" presId="urn:microsoft.com/office/officeart/2005/8/layout/vProcess5"/>
    <dgm:cxn modelId="{676139EC-37F5-4270-A9BF-D64063E6A316}" type="presParOf" srcId="{52D760BE-00B9-47EE-91C3-C8AFB383BA95}" destId="{1FA7D358-CF95-4847-9B55-8D23453923AB}" srcOrd="7" destOrd="0" presId="urn:microsoft.com/office/officeart/2005/8/layout/vProcess5"/>
    <dgm:cxn modelId="{ACA080FC-BD22-4617-9E16-918BCC90E802}" type="presParOf" srcId="{52D760BE-00B9-47EE-91C3-C8AFB383BA95}" destId="{75651684-3FC0-4281-92AD-B17C14596AC7}" srcOrd="8" destOrd="0" presId="urn:microsoft.com/office/officeart/2005/8/layout/vProcess5"/>
    <dgm:cxn modelId="{04406087-923C-4E80-833D-1BD33BA65D4F}" type="presParOf" srcId="{52D760BE-00B9-47EE-91C3-C8AFB383BA95}" destId="{C1F7CA94-1A54-46CA-84BF-8985A6663CBB}" srcOrd="9" destOrd="0" presId="urn:microsoft.com/office/officeart/2005/8/layout/vProcess5"/>
    <dgm:cxn modelId="{23126193-3588-43FE-8C93-36FE12D66264}" type="presParOf" srcId="{52D760BE-00B9-47EE-91C3-C8AFB383BA95}" destId="{0F081C3E-A607-48CA-8099-D1CC72A5C490}" srcOrd="10" destOrd="0" presId="urn:microsoft.com/office/officeart/2005/8/layout/vProcess5"/>
    <dgm:cxn modelId="{E2A00804-1F90-4FFE-8C85-C3069FDD3F4B}" type="presParOf" srcId="{52D760BE-00B9-47EE-91C3-C8AFB383BA95}" destId="{ACD426E5-CAA2-4E08-95B4-6D9A107435D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66EECE-63F4-4F0D-A9FE-B40A448025CF}"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17F0E939-C3D4-4384-9EC4-DE754EEA2E0A}">
      <dgm:prSet/>
      <dgm:spPr/>
      <dgm:t>
        <a:bodyPr/>
        <a:lstStyle/>
        <a:p>
          <a:r>
            <a:rPr lang="en-AU" b="1" dirty="0"/>
            <a:t>Low Risk Doctors Clinic</a:t>
          </a:r>
          <a:endParaRPr lang="en-US" dirty="0"/>
        </a:p>
      </dgm:t>
    </dgm:pt>
    <dgm:pt modelId="{E521F93B-1E44-4097-8CDA-5B51BC8F0EDC}" type="parTrans" cxnId="{439B25DE-0E90-47F8-BA49-58FCCB23C058}">
      <dgm:prSet/>
      <dgm:spPr/>
      <dgm:t>
        <a:bodyPr/>
        <a:lstStyle/>
        <a:p>
          <a:endParaRPr lang="en-US"/>
        </a:p>
      </dgm:t>
    </dgm:pt>
    <dgm:pt modelId="{1448C732-EFD0-41A6-8879-1CD0F7780711}" type="sibTrans" cxnId="{439B25DE-0E90-47F8-BA49-58FCCB23C058}">
      <dgm:prSet/>
      <dgm:spPr/>
      <dgm:t>
        <a:bodyPr/>
        <a:lstStyle/>
        <a:p>
          <a:endParaRPr lang="en-US"/>
        </a:p>
      </dgm:t>
    </dgm:pt>
    <dgm:pt modelId="{D30EDCB1-B113-490B-BEA3-5143F0DEF8A1}">
      <dgm:prSet/>
      <dgm:spPr/>
      <dgm:t>
        <a:bodyPr/>
        <a:lstStyle/>
        <a:p>
          <a:r>
            <a:rPr lang="en-AU"/>
            <a:t>Ipswich Hospital Mondays AM</a:t>
          </a:r>
          <a:endParaRPr lang="en-US"/>
        </a:p>
      </dgm:t>
    </dgm:pt>
    <dgm:pt modelId="{8CBBB096-F4E1-418A-A2DA-57DCBB79BA10}" type="parTrans" cxnId="{D95F4A1C-C6E8-4586-8EB9-7271C677694B}">
      <dgm:prSet/>
      <dgm:spPr/>
      <dgm:t>
        <a:bodyPr/>
        <a:lstStyle/>
        <a:p>
          <a:endParaRPr lang="en-US"/>
        </a:p>
      </dgm:t>
    </dgm:pt>
    <dgm:pt modelId="{0AFFB447-81B2-4858-8B85-D838F3681488}" type="sibTrans" cxnId="{D95F4A1C-C6E8-4586-8EB9-7271C677694B}">
      <dgm:prSet/>
      <dgm:spPr/>
      <dgm:t>
        <a:bodyPr/>
        <a:lstStyle/>
        <a:p>
          <a:endParaRPr lang="en-US"/>
        </a:p>
      </dgm:t>
    </dgm:pt>
    <dgm:pt modelId="{BAA786D1-3835-430B-91A3-459EC34AB355}">
      <dgm:prSet/>
      <dgm:spPr/>
      <dgm:t>
        <a:bodyPr/>
        <a:lstStyle/>
        <a:p>
          <a:r>
            <a:rPr lang="en-AU" b="1"/>
            <a:t>High Risk Doctors Clinic</a:t>
          </a:r>
          <a:endParaRPr lang="en-US"/>
        </a:p>
      </dgm:t>
    </dgm:pt>
    <dgm:pt modelId="{A51654C2-4E93-4E9E-BF68-862B64FEE673}" type="parTrans" cxnId="{71BCE40D-503C-4798-AA2B-1DD6B657E3F1}">
      <dgm:prSet/>
      <dgm:spPr/>
      <dgm:t>
        <a:bodyPr/>
        <a:lstStyle/>
        <a:p>
          <a:endParaRPr lang="en-US"/>
        </a:p>
      </dgm:t>
    </dgm:pt>
    <dgm:pt modelId="{AC2C43A7-2C9A-4A5A-B41C-393C943E0648}" type="sibTrans" cxnId="{71BCE40D-503C-4798-AA2B-1DD6B657E3F1}">
      <dgm:prSet/>
      <dgm:spPr/>
      <dgm:t>
        <a:bodyPr/>
        <a:lstStyle/>
        <a:p>
          <a:endParaRPr lang="en-US"/>
        </a:p>
      </dgm:t>
    </dgm:pt>
    <dgm:pt modelId="{0EB25849-B3E0-48F6-9F6F-B9C933E7B405}">
      <dgm:prSet/>
      <dgm:spPr/>
      <dgm:t>
        <a:bodyPr/>
        <a:lstStyle/>
        <a:p>
          <a:r>
            <a:rPr lang="en-AU"/>
            <a:t>Ipswich Hospital Wednesday all day</a:t>
          </a:r>
          <a:endParaRPr lang="en-US"/>
        </a:p>
      </dgm:t>
    </dgm:pt>
    <dgm:pt modelId="{419C4D78-3C0B-4FC7-82FD-ACAFD81440B8}" type="parTrans" cxnId="{E3E4C6C9-2469-4DFB-A628-9E4CCDFA3BB6}">
      <dgm:prSet/>
      <dgm:spPr/>
      <dgm:t>
        <a:bodyPr/>
        <a:lstStyle/>
        <a:p>
          <a:endParaRPr lang="en-US"/>
        </a:p>
      </dgm:t>
    </dgm:pt>
    <dgm:pt modelId="{C306F060-5336-42F5-8F56-E9EE4B6F900E}" type="sibTrans" cxnId="{E3E4C6C9-2469-4DFB-A628-9E4CCDFA3BB6}">
      <dgm:prSet/>
      <dgm:spPr/>
      <dgm:t>
        <a:bodyPr/>
        <a:lstStyle/>
        <a:p>
          <a:endParaRPr lang="en-US"/>
        </a:p>
      </dgm:t>
    </dgm:pt>
    <dgm:pt modelId="{3AC099F7-073E-4BFD-B299-F7FE2DBC470D}">
      <dgm:prSet/>
      <dgm:spPr/>
      <dgm:t>
        <a:bodyPr/>
        <a:lstStyle/>
        <a:p>
          <a:r>
            <a:rPr lang="en-AU" b="1"/>
            <a:t>GDM Doctors Clinic</a:t>
          </a:r>
          <a:endParaRPr lang="en-US"/>
        </a:p>
      </dgm:t>
    </dgm:pt>
    <dgm:pt modelId="{BB6BD23A-74E7-49AB-9754-E911B805947E}" type="parTrans" cxnId="{3C54F462-BFD2-479A-8798-22CDDB514F5B}">
      <dgm:prSet/>
      <dgm:spPr/>
      <dgm:t>
        <a:bodyPr/>
        <a:lstStyle/>
        <a:p>
          <a:endParaRPr lang="en-US"/>
        </a:p>
      </dgm:t>
    </dgm:pt>
    <dgm:pt modelId="{667E5616-B5BC-4A17-AC3E-069E1C85F539}" type="sibTrans" cxnId="{3C54F462-BFD2-479A-8798-22CDDB514F5B}">
      <dgm:prSet/>
      <dgm:spPr/>
      <dgm:t>
        <a:bodyPr/>
        <a:lstStyle/>
        <a:p>
          <a:endParaRPr lang="en-US"/>
        </a:p>
      </dgm:t>
    </dgm:pt>
    <dgm:pt modelId="{6C717107-9153-4AFE-A30F-3CEFE92840CF}">
      <dgm:prSet/>
      <dgm:spPr/>
      <dgm:t>
        <a:bodyPr/>
        <a:lstStyle/>
        <a:p>
          <a:r>
            <a:rPr lang="en-AU"/>
            <a:t>Ipswich Hospital Thursday all day (Type 1 &amp; 2 in PM)</a:t>
          </a:r>
          <a:endParaRPr lang="en-US"/>
        </a:p>
      </dgm:t>
    </dgm:pt>
    <dgm:pt modelId="{F49A8288-848D-4E47-95D9-32CA34B36B0F}" type="parTrans" cxnId="{B880F89A-0917-405B-80E1-A9BD9E316ACF}">
      <dgm:prSet/>
      <dgm:spPr/>
      <dgm:t>
        <a:bodyPr/>
        <a:lstStyle/>
        <a:p>
          <a:endParaRPr lang="en-US"/>
        </a:p>
      </dgm:t>
    </dgm:pt>
    <dgm:pt modelId="{BE56BE18-733D-4B41-AD1C-50070D6E145C}" type="sibTrans" cxnId="{B880F89A-0917-405B-80E1-A9BD9E316ACF}">
      <dgm:prSet/>
      <dgm:spPr/>
      <dgm:t>
        <a:bodyPr/>
        <a:lstStyle/>
        <a:p>
          <a:endParaRPr lang="en-US"/>
        </a:p>
      </dgm:t>
    </dgm:pt>
    <dgm:pt modelId="{FDCF50DB-3B38-4008-BAB0-AC19D36B96CB}">
      <dgm:prSet/>
      <dgm:spPr/>
      <dgm:t>
        <a:bodyPr/>
        <a:lstStyle/>
        <a:p>
          <a:r>
            <a:rPr lang="en-AU" b="1"/>
            <a:t>GDM Midwife Clinic</a:t>
          </a:r>
          <a:endParaRPr lang="en-US"/>
        </a:p>
      </dgm:t>
    </dgm:pt>
    <dgm:pt modelId="{2408518F-8886-4708-B527-4C16DDF476CC}" type="parTrans" cxnId="{79E5E729-B5C3-485E-BA18-C6542D6689F4}">
      <dgm:prSet/>
      <dgm:spPr/>
      <dgm:t>
        <a:bodyPr/>
        <a:lstStyle/>
        <a:p>
          <a:endParaRPr lang="en-US"/>
        </a:p>
      </dgm:t>
    </dgm:pt>
    <dgm:pt modelId="{BF67EEA1-7B46-472A-9AE7-BAE368C30BB9}" type="sibTrans" cxnId="{79E5E729-B5C3-485E-BA18-C6542D6689F4}">
      <dgm:prSet/>
      <dgm:spPr/>
      <dgm:t>
        <a:bodyPr/>
        <a:lstStyle/>
        <a:p>
          <a:endParaRPr lang="en-US"/>
        </a:p>
      </dgm:t>
    </dgm:pt>
    <dgm:pt modelId="{EAE456D0-6569-40DC-B41D-29AD938F2607}">
      <dgm:prSet/>
      <dgm:spPr/>
      <dgm:t>
        <a:bodyPr/>
        <a:lstStyle/>
        <a:p>
          <a:r>
            <a:rPr lang="en-AU"/>
            <a:t>Ipswich Hospital Thursday AM</a:t>
          </a:r>
          <a:endParaRPr lang="en-US"/>
        </a:p>
      </dgm:t>
    </dgm:pt>
    <dgm:pt modelId="{05DC72FD-B347-4E5A-B037-D501841A6D9C}" type="parTrans" cxnId="{7D3331D5-426F-4A93-BF21-8C1549E3FD84}">
      <dgm:prSet/>
      <dgm:spPr/>
      <dgm:t>
        <a:bodyPr/>
        <a:lstStyle/>
        <a:p>
          <a:endParaRPr lang="en-US"/>
        </a:p>
      </dgm:t>
    </dgm:pt>
    <dgm:pt modelId="{4603EF16-B678-49BF-8938-EA883CA96FD6}" type="sibTrans" cxnId="{7D3331D5-426F-4A93-BF21-8C1549E3FD84}">
      <dgm:prSet/>
      <dgm:spPr/>
      <dgm:t>
        <a:bodyPr/>
        <a:lstStyle/>
        <a:p>
          <a:endParaRPr lang="en-US"/>
        </a:p>
      </dgm:t>
    </dgm:pt>
    <dgm:pt modelId="{D15ED7A0-18AE-4B9D-B522-4E8423782F81}">
      <dgm:prSet/>
      <dgm:spPr/>
      <dgm:t>
        <a:bodyPr/>
        <a:lstStyle/>
        <a:p>
          <a:r>
            <a:rPr lang="en-AU" b="1"/>
            <a:t>Maternity Day Assessment Unit (MDAU) </a:t>
          </a:r>
          <a:r>
            <a:rPr lang="en-AU"/>
            <a:t>3413 5788 BS Reg 3413 5789 Call reg for advice or to handover patients. 3413 7609 Consultant on call.</a:t>
          </a:r>
          <a:endParaRPr lang="en-US"/>
        </a:p>
      </dgm:t>
    </dgm:pt>
    <dgm:pt modelId="{E7514449-777A-4D98-9839-990177CB208D}" type="parTrans" cxnId="{033276FD-A894-4727-A8DC-1024C4C8B619}">
      <dgm:prSet/>
      <dgm:spPr/>
      <dgm:t>
        <a:bodyPr/>
        <a:lstStyle/>
        <a:p>
          <a:endParaRPr lang="en-US"/>
        </a:p>
      </dgm:t>
    </dgm:pt>
    <dgm:pt modelId="{96371901-14F8-46B4-B9DF-DDD3575AD346}" type="sibTrans" cxnId="{033276FD-A894-4727-A8DC-1024C4C8B619}">
      <dgm:prSet/>
      <dgm:spPr/>
      <dgm:t>
        <a:bodyPr/>
        <a:lstStyle/>
        <a:p>
          <a:endParaRPr lang="en-US"/>
        </a:p>
      </dgm:t>
    </dgm:pt>
    <dgm:pt modelId="{97DABB18-F5FC-4F9E-93E9-11317A23E1C7}" type="pres">
      <dgm:prSet presAssocID="{1A66EECE-63F4-4F0D-A9FE-B40A448025CF}" presName="diagram" presStyleCnt="0">
        <dgm:presLayoutVars>
          <dgm:dir/>
          <dgm:resizeHandles val="exact"/>
        </dgm:presLayoutVars>
      </dgm:prSet>
      <dgm:spPr/>
    </dgm:pt>
    <dgm:pt modelId="{CDBA9D32-B5A8-4D6C-8733-2A3CD49EC500}" type="pres">
      <dgm:prSet presAssocID="{17F0E939-C3D4-4384-9EC4-DE754EEA2E0A}" presName="node" presStyleLbl="node1" presStyleIdx="0" presStyleCnt="9">
        <dgm:presLayoutVars>
          <dgm:bulletEnabled val="1"/>
        </dgm:presLayoutVars>
      </dgm:prSet>
      <dgm:spPr/>
    </dgm:pt>
    <dgm:pt modelId="{907D9637-7484-45E4-8CF0-67B82F405A55}" type="pres">
      <dgm:prSet presAssocID="{1448C732-EFD0-41A6-8879-1CD0F7780711}" presName="sibTrans" presStyleCnt="0"/>
      <dgm:spPr/>
    </dgm:pt>
    <dgm:pt modelId="{2A161B46-FF59-409D-9328-A47E567E7B72}" type="pres">
      <dgm:prSet presAssocID="{D30EDCB1-B113-490B-BEA3-5143F0DEF8A1}" presName="node" presStyleLbl="node1" presStyleIdx="1" presStyleCnt="9">
        <dgm:presLayoutVars>
          <dgm:bulletEnabled val="1"/>
        </dgm:presLayoutVars>
      </dgm:prSet>
      <dgm:spPr/>
    </dgm:pt>
    <dgm:pt modelId="{0DEB7FE8-EB18-4C07-BF57-EBEB22FED2C1}" type="pres">
      <dgm:prSet presAssocID="{0AFFB447-81B2-4858-8B85-D838F3681488}" presName="sibTrans" presStyleCnt="0"/>
      <dgm:spPr/>
    </dgm:pt>
    <dgm:pt modelId="{0CB72567-DC59-49F5-ADB6-0B2B8BFAF856}" type="pres">
      <dgm:prSet presAssocID="{BAA786D1-3835-430B-91A3-459EC34AB355}" presName="node" presStyleLbl="node1" presStyleIdx="2" presStyleCnt="9">
        <dgm:presLayoutVars>
          <dgm:bulletEnabled val="1"/>
        </dgm:presLayoutVars>
      </dgm:prSet>
      <dgm:spPr/>
    </dgm:pt>
    <dgm:pt modelId="{F42BD1F0-543E-4D5F-B323-9AC72B188DA5}" type="pres">
      <dgm:prSet presAssocID="{AC2C43A7-2C9A-4A5A-B41C-393C943E0648}" presName="sibTrans" presStyleCnt="0"/>
      <dgm:spPr/>
    </dgm:pt>
    <dgm:pt modelId="{32EA0B71-7FAA-4A3A-BC48-C4D4AC1D3E6E}" type="pres">
      <dgm:prSet presAssocID="{0EB25849-B3E0-48F6-9F6F-B9C933E7B405}" presName="node" presStyleLbl="node1" presStyleIdx="3" presStyleCnt="9">
        <dgm:presLayoutVars>
          <dgm:bulletEnabled val="1"/>
        </dgm:presLayoutVars>
      </dgm:prSet>
      <dgm:spPr/>
    </dgm:pt>
    <dgm:pt modelId="{27456A77-CB80-49DB-949F-D260039AD84A}" type="pres">
      <dgm:prSet presAssocID="{C306F060-5336-42F5-8F56-E9EE4B6F900E}" presName="sibTrans" presStyleCnt="0"/>
      <dgm:spPr/>
    </dgm:pt>
    <dgm:pt modelId="{71C730DB-72AC-4705-9F70-07533F1C793E}" type="pres">
      <dgm:prSet presAssocID="{3AC099F7-073E-4BFD-B299-F7FE2DBC470D}" presName="node" presStyleLbl="node1" presStyleIdx="4" presStyleCnt="9">
        <dgm:presLayoutVars>
          <dgm:bulletEnabled val="1"/>
        </dgm:presLayoutVars>
      </dgm:prSet>
      <dgm:spPr/>
    </dgm:pt>
    <dgm:pt modelId="{8CB0D616-6F3E-41FC-8892-DABF9398D5F9}" type="pres">
      <dgm:prSet presAssocID="{667E5616-B5BC-4A17-AC3E-069E1C85F539}" presName="sibTrans" presStyleCnt="0"/>
      <dgm:spPr/>
    </dgm:pt>
    <dgm:pt modelId="{AD509408-EB42-4DB8-B3B3-613BD6644CE8}" type="pres">
      <dgm:prSet presAssocID="{6C717107-9153-4AFE-A30F-3CEFE92840CF}" presName="node" presStyleLbl="node1" presStyleIdx="5" presStyleCnt="9">
        <dgm:presLayoutVars>
          <dgm:bulletEnabled val="1"/>
        </dgm:presLayoutVars>
      </dgm:prSet>
      <dgm:spPr/>
    </dgm:pt>
    <dgm:pt modelId="{CDFA6E47-951C-4094-AD9F-783988834013}" type="pres">
      <dgm:prSet presAssocID="{BE56BE18-733D-4B41-AD1C-50070D6E145C}" presName="sibTrans" presStyleCnt="0"/>
      <dgm:spPr/>
    </dgm:pt>
    <dgm:pt modelId="{28A855A7-B70C-4903-A25C-6628BE2C13FA}" type="pres">
      <dgm:prSet presAssocID="{FDCF50DB-3B38-4008-BAB0-AC19D36B96CB}" presName="node" presStyleLbl="node1" presStyleIdx="6" presStyleCnt="9">
        <dgm:presLayoutVars>
          <dgm:bulletEnabled val="1"/>
        </dgm:presLayoutVars>
      </dgm:prSet>
      <dgm:spPr/>
    </dgm:pt>
    <dgm:pt modelId="{91213275-5A67-49BE-A89E-00EE86541A2A}" type="pres">
      <dgm:prSet presAssocID="{BF67EEA1-7B46-472A-9AE7-BAE368C30BB9}" presName="sibTrans" presStyleCnt="0"/>
      <dgm:spPr/>
    </dgm:pt>
    <dgm:pt modelId="{73395EB6-4571-4A5C-9011-780F16324533}" type="pres">
      <dgm:prSet presAssocID="{EAE456D0-6569-40DC-B41D-29AD938F2607}" presName="node" presStyleLbl="node1" presStyleIdx="7" presStyleCnt="9">
        <dgm:presLayoutVars>
          <dgm:bulletEnabled val="1"/>
        </dgm:presLayoutVars>
      </dgm:prSet>
      <dgm:spPr/>
    </dgm:pt>
    <dgm:pt modelId="{E70E36DA-BA1D-4813-B14B-C9FF30CD3EF0}" type="pres">
      <dgm:prSet presAssocID="{4603EF16-B678-49BF-8938-EA883CA96FD6}" presName="sibTrans" presStyleCnt="0"/>
      <dgm:spPr/>
    </dgm:pt>
    <dgm:pt modelId="{F9E579AD-1A37-4D67-87A3-81001DE6A035}" type="pres">
      <dgm:prSet presAssocID="{D15ED7A0-18AE-4B9D-B522-4E8423782F81}" presName="node" presStyleLbl="node1" presStyleIdx="8" presStyleCnt="9">
        <dgm:presLayoutVars>
          <dgm:bulletEnabled val="1"/>
        </dgm:presLayoutVars>
      </dgm:prSet>
      <dgm:spPr/>
    </dgm:pt>
  </dgm:ptLst>
  <dgm:cxnLst>
    <dgm:cxn modelId="{71BCE40D-503C-4798-AA2B-1DD6B657E3F1}" srcId="{1A66EECE-63F4-4F0D-A9FE-B40A448025CF}" destId="{BAA786D1-3835-430B-91A3-459EC34AB355}" srcOrd="2" destOrd="0" parTransId="{A51654C2-4E93-4E9E-BF68-862B64FEE673}" sibTransId="{AC2C43A7-2C9A-4A5A-B41C-393C943E0648}"/>
    <dgm:cxn modelId="{2FF10018-C31B-4D81-8CFD-45F8F9240DC5}" type="presOf" srcId="{D15ED7A0-18AE-4B9D-B522-4E8423782F81}" destId="{F9E579AD-1A37-4D67-87A3-81001DE6A035}" srcOrd="0" destOrd="0" presId="urn:microsoft.com/office/officeart/2005/8/layout/default"/>
    <dgm:cxn modelId="{D95F4A1C-C6E8-4586-8EB9-7271C677694B}" srcId="{1A66EECE-63F4-4F0D-A9FE-B40A448025CF}" destId="{D30EDCB1-B113-490B-BEA3-5143F0DEF8A1}" srcOrd="1" destOrd="0" parTransId="{8CBBB096-F4E1-418A-A2DA-57DCBB79BA10}" sibTransId="{0AFFB447-81B2-4858-8B85-D838F3681488}"/>
    <dgm:cxn modelId="{811F3E1F-AB88-44D9-BE9B-890DAAA7CA63}" type="presOf" srcId="{0EB25849-B3E0-48F6-9F6F-B9C933E7B405}" destId="{32EA0B71-7FAA-4A3A-BC48-C4D4AC1D3E6E}" srcOrd="0" destOrd="0" presId="urn:microsoft.com/office/officeart/2005/8/layout/default"/>
    <dgm:cxn modelId="{79E5E729-B5C3-485E-BA18-C6542D6689F4}" srcId="{1A66EECE-63F4-4F0D-A9FE-B40A448025CF}" destId="{FDCF50DB-3B38-4008-BAB0-AC19D36B96CB}" srcOrd="6" destOrd="0" parTransId="{2408518F-8886-4708-B527-4C16DDF476CC}" sibTransId="{BF67EEA1-7B46-472A-9AE7-BAE368C30BB9}"/>
    <dgm:cxn modelId="{EBB5EF32-4E5E-4F96-B88A-39C1CAED1A7C}" type="presOf" srcId="{1A66EECE-63F4-4F0D-A9FE-B40A448025CF}" destId="{97DABB18-F5FC-4F9E-93E9-11317A23E1C7}" srcOrd="0" destOrd="0" presId="urn:microsoft.com/office/officeart/2005/8/layout/default"/>
    <dgm:cxn modelId="{3C54F462-BFD2-479A-8798-22CDDB514F5B}" srcId="{1A66EECE-63F4-4F0D-A9FE-B40A448025CF}" destId="{3AC099F7-073E-4BFD-B299-F7FE2DBC470D}" srcOrd="4" destOrd="0" parTransId="{BB6BD23A-74E7-49AB-9754-E911B805947E}" sibTransId="{667E5616-B5BC-4A17-AC3E-069E1C85F539}"/>
    <dgm:cxn modelId="{89E44979-24FE-47C2-B7F3-25FE27E83DEE}" type="presOf" srcId="{17F0E939-C3D4-4384-9EC4-DE754EEA2E0A}" destId="{CDBA9D32-B5A8-4D6C-8733-2A3CD49EC500}" srcOrd="0" destOrd="0" presId="urn:microsoft.com/office/officeart/2005/8/layout/default"/>
    <dgm:cxn modelId="{C6B9C298-6E95-4706-837F-0671E1898D3A}" type="presOf" srcId="{EAE456D0-6569-40DC-B41D-29AD938F2607}" destId="{73395EB6-4571-4A5C-9011-780F16324533}" srcOrd="0" destOrd="0" presId="urn:microsoft.com/office/officeart/2005/8/layout/default"/>
    <dgm:cxn modelId="{B880F89A-0917-405B-80E1-A9BD9E316ACF}" srcId="{1A66EECE-63F4-4F0D-A9FE-B40A448025CF}" destId="{6C717107-9153-4AFE-A30F-3CEFE92840CF}" srcOrd="5" destOrd="0" parTransId="{F49A8288-848D-4E47-95D9-32CA34B36B0F}" sibTransId="{BE56BE18-733D-4B41-AD1C-50070D6E145C}"/>
    <dgm:cxn modelId="{8D05FEA6-4CC0-4755-BB1E-E1219A92CD90}" type="presOf" srcId="{BAA786D1-3835-430B-91A3-459EC34AB355}" destId="{0CB72567-DC59-49F5-ADB6-0B2B8BFAF856}" srcOrd="0" destOrd="0" presId="urn:microsoft.com/office/officeart/2005/8/layout/default"/>
    <dgm:cxn modelId="{6E1896B3-EC0D-45DC-A802-51A7D66E6D14}" type="presOf" srcId="{D30EDCB1-B113-490B-BEA3-5143F0DEF8A1}" destId="{2A161B46-FF59-409D-9328-A47E567E7B72}" srcOrd="0" destOrd="0" presId="urn:microsoft.com/office/officeart/2005/8/layout/default"/>
    <dgm:cxn modelId="{B13D45B5-96FF-4694-A25D-65A7116D372B}" type="presOf" srcId="{FDCF50DB-3B38-4008-BAB0-AC19D36B96CB}" destId="{28A855A7-B70C-4903-A25C-6628BE2C13FA}" srcOrd="0" destOrd="0" presId="urn:microsoft.com/office/officeart/2005/8/layout/default"/>
    <dgm:cxn modelId="{E3E4C6C9-2469-4DFB-A628-9E4CCDFA3BB6}" srcId="{1A66EECE-63F4-4F0D-A9FE-B40A448025CF}" destId="{0EB25849-B3E0-48F6-9F6F-B9C933E7B405}" srcOrd="3" destOrd="0" parTransId="{419C4D78-3C0B-4FC7-82FD-ACAFD81440B8}" sibTransId="{C306F060-5336-42F5-8F56-E9EE4B6F900E}"/>
    <dgm:cxn modelId="{86B373CF-000C-4D2F-BEBC-0370AB4F6CC5}" type="presOf" srcId="{6C717107-9153-4AFE-A30F-3CEFE92840CF}" destId="{AD509408-EB42-4DB8-B3B3-613BD6644CE8}" srcOrd="0" destOrd="0" presId="urn:microsoft.com/office/officeart/2005/8/layout/default"/>
    <dgm:cxn modelId="{7D3331D5-426F-4A93-BF21-8C1549E3FD84}" srcId="{1A66EECE-63F4-4F0D-A9FE-B40A448025CF}" destId="{EAE456D0-6569-40DC-B41D-29AD938F2607}" srcOrd="7" destOrd="0" parTransId="{05DC72FD-B347-4E5A-B037-D501841A6D9C}" sibTransId="{4603EF16-B678-49BF-8938-EA883CA96FD6}"/>
    <dgm:cxn modelId="{439B25DE-0E90-47F8-BA49-58FCCB23C058}" srcId="{1A66EECE-63F4-4F0D-A9FE-B40A448025CF}" destId="{17F0E939-C3D4-4384-9EC4-DE754EEA2E0A}" srcOrd="0" destOrd="0" parTransId="{E521F93B-1E44-4097-8CDA-5B51BC8F0EDC}" sibTransId="{1448C732-EFD0-41A6-8879-1CD0F7780711}"/>
    <dgm:cxn modelId="{ED3D47F5-E797-4D58-B2D2-D9057889D64B}" type="presOf" srcId="{3AC099F7-073E-4BFD-B299-F7FE2DBC470D}" destId="{71C730DB-72AC-4705-9F70-07533F1C793E}" srcOrd="0" destOrd="0" presId="urn:microsoft.com/office/officeart/2005/8/layout/default"/>
    <dgm:cxn modelId="{033276FD-A894-4727-A8DC-1024C4C8B619}" srcId="{1A66EECE-63F4-4F0D-A9FE-B40A448025CF}" destId="{D15ED7A0-18AE-4B9D-B522-4E8423782F81}" srcOrd="8" destOrd="0" parTransId="{E7514449-777A-4D98-9839-990177CB208D}" sibTransId="{96371901-14F8-46B4-B9DF-DDD3575AD346}"/>
    <dgm:cxn modelId="{7597ED98-5DF6-4D25-9F45-FAF498FFB3A5}" type="presParOf" srcId="{97DABB18-F5FC-4F9E-93E9-11317A23E1C7}" destId="{CDBA9D32-B5A8-4D6C-8733-2A3CD49EC500}" srcOrd="0" destOrd="0" presId="urn:microsoft.com/office/officeart/2005/8/layout/default"/>
    <dgm:cxn modelId="{44198497-DD11-4D50-AA85-B16FA6C5E4F2}" type="presParOf" srcId="{97DABB18-F5FC-4F9E-93E9-11317A23E1C7}" destId="{907D9637-7484-45E4-8CF0-67B82F405A55}" srcOrd="1" destOrd="0" presId="urn:microsoft.com/office/officeart/2005/8/layout/default"/>
    <dgm:cxn modelId="{BE885E59-1108-47E1-B672-A7578F2096A6}" type="presParOf" srcId="{97DABB18-F5FC-4F9E-93E9-11317A23E1C7}" destId="{2A161B46-FF59-409D-9328-A47E567E7B72}" srcOrd="2" destOrd="0" presId="urn:microsoft.com/office/officeart/2005/8/layout/default"/>
    <dgm:cxn modelId="{B2DF0644-3C0B-43F9-B8D7-CC31EE3C3DC1}" type="presParOf" srcId="{97DABB18-F5FC-4F9E-93E9-11317A23E1C7}" destId="{0DEB7FE8-EB18-4C07-BF57-EBEB22FED2C1}" srcOrd="3" destOrd="0" presId="urn:microsoft.com/office/officeart/2005/8/layout/default"/>
    <dgm:cxn modelId="{4B80D1B8-91CD-49CC-A82B-1BFA9A263F5F}" type="presParOf" srcId="{97DABB18-F5FC-4F9E-93E9-11317A23E1C7}" destId="{0CB72567-DC59-49F5-ADB6-0B2B8BFAF856}" srcOrd="4" destOrd="0" presId="urn:microsoft.com/office/officeart/2005/8/layout/default"/>
    <dgm:cxn modelId="{AEFADACC-56BE-445F-9376-6DBB0EF5B229}" type="presParOf" srcId="{97DABB18-F5FC-4F9E-93E9-11317A23E1C7}" destId="{F42BD1F0-543E-4D5F-B323-9AC72B188DA5}" srcOrd="5" destOrd="0" presId="urn:microsoft.com/office/officeart/2005/8/layout/default"/>
    <dgm:cxn modelId="{9722BAC7-4D03-47DD-BD06-967DFB2B56E7}" type="presParOf" srcId="{97DABB18-F5FC-4F9E-93E9-11317A23E1C7}" destId="{32EA0B71-7FAA-4A3A-BC48-C4D4AC1D3E6E}" srcOrd="6" destOrd="0" presId="urn:microsoft.com/office/officeart/2005/8/layout/default"/>
    <dgm:cxn modelId="{15E0F72C-7B59-48BF-A8B5-49CE6A0B13CA}" type="presParOf" srcId="{97DABB18-F5FC-4F9E-93E9-11317A23E1C7}" destId="{27456A77-CB80-49DB-949F-D260039AD84A}" srcOrd="7" destOrd="0" presId="urn:microsoft.com/office/officeart/2005/8/layout/default"/>
    <dgm:cxn modelId="{455349AF-11D5-4871-A667-0F1E87158450}" type="presParOf" srcId="{97DABB18-F5FC-4F9E-93E9-11317A23E1C7}" destId="{71C730DB-72AC-4705-9F70-07533F1C793E}" srcOrd="8" destOrd="0" presId="urn:microsoft.com/office/officeart/2005/8/layout/default"/>
    <dgm:cxn modelId="{5A5E8D2E-FF5C-4923-B03B-62FA47B57991}" type="presParOf" srcId="{97DABB18-F5FC-4F9E-93E9-11317A23E1C7}" destId="{8CB0D616-6F3E-41FC-8892-DABF9398D5F9}" srcOrd="9" destOrd="0" presId="urn:microsoft.com/office/officeart/2005/8/layout/default"/>
    <dgm:cxn modelId="{00C28413-80F7-471E-B4ED-F733EB565D8A}" type="presParOf" srcId="{97DABB18-F5FC-4F9E-93E9-11317A23E1C7}" destId="{AD509408-EB42-4DB8-B3B3-613BD6644CE8}" srcOrd="10" destOrd="0" presId="urn:microsoft.com/office/officeart/2005/8/layout/default"/>
    <dgm:cxn modelId="{C2EC4D20-A4F1-4032-A2F5-959D6A0F15AC}" type="presParOf" srcId="{97DABB18-F5FC-4F9E-93E9-11317A23E1C7}" destId="{CDFA6E47-951C-4094-AD9F-783988834013}" srcOrd="11" destOrd="0" presId="urn:microsoft.com/office/officeart/2005/8/layout/default"/>
    <dgm:cxn modelId="{2D205ED4-4BD2-4373-8962-C39CA21D7FE4}" type="presParOf" srcId="{97DABB18-F5FC-4F9E-93E9-11317A23E1C7}" destId="{28A855A7-B70C-4903-A25C-6628BE2C13FA}" srcOrd="12" destOrd="0" presId="urn:microsoft.com/office/officeart/2005/8/layout/default"/>
    <dgm:cxn modelId="{2815DFCF-5AB7-413A-BF89-FAB409FC2BD2}" type="presParOf" srcId="{97DABB18-F5FC-4F9E-93E9-11317A23E1C7}" destId="{91213275-5A67-49BE-A89E-00EE86541A2A}" srcOrd="13" destOrd="0" presId="urn:microsoft.com/office/officeart/2005/8/layout/default"/>
    <dgm:cxn modelId="{11BB4482-73A3-46D5-9179-82F109D30663}" type="presParOf" srcId="{97DABB18-F5FC-4F9E-93E9-11317A23E1C7}" destId="{73395EB6-4571-4A5C-9011-780F16324533}" srcOrd="14" destOrd="0" presId="urn:microsoft.com/office/officeart/2005/8/layout/default"/>
    <dgm:cxn modelId="{47FD54FE-EE54-48D0-803D-7B6D4CF56CE8}" type="presParOf" srcId="{97DABB18-F5FC-4F9E-93E9-11317A23E1C7}" destId="{E70E36DA-BA1D-4813-B14B-C9FF30CD3EF0}" srcOrd="15" destOrd="0" presId="urn:microsoft.com/office/officeart/2005/8/layout/default"/>
    <dgm:cxn modelId="{93DD078D-34F1-44FA-9101-2C20FDE586FB}" type="presParOf" srcId="{97DABB18-F5FC-4F9E-93E9-11317A23E1C7}" destId="{F9E579AD-1A37-4D67-87A3-81001DE6A03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3E197B-5454-4F58-ACB5-94D374EF7E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AAF9DE2-E567-4A2E-8395-B55F3C6614B3}">
      <dgm:prSet/>
      <dgm:spPr/>
      <dgm:t>
        <a:bodyPr/>
        <a:lstStyle/>
        <a:p>
          <a:r>
            <a:rPr lang="en-US"/>
            <a:t>Midwifery Navigator service who looks after high risk and maternal diabetes in pregnancy. The navigator once referral is received will link in with the women and often has some contact in the postnatal period for a short time.</a:t>
          </a:r>
        </a:p>
      </dgm:t>
    </dgm:pt>
    <dgm:pt modelId="{39EFE3AE-BC4F-4C56-91DD-8C9BE2A30C72}" type="parTrans" cxnId="{30EFE3C7-FB93-4DAD-BCE1-D5AF9D122EED}">
      <dgm:prSet/>
      <dgm:spPr/>
      <dgm:t>
        <a:bodyPr/>
        <a:lstStyle/>
        <a:p>
          <a:endParaRPr lang="en-US"/>
        </a:p>
      </dgm:t>
    </dgm:pt>
    <dgm:pt modelId="{1C46981D-6263-473C-8F65-316E88BF1C01}" type="sibTrans" cxnId="{30EFE3C7-FB93-4DAD-BCE1-D5AF9D122EED}">
      <dgm:prSet/>
      <dgm:spPr/>
      <dgm:t>
        <a:bodyPr/>
        <a:lstStyle/>
        <a:p>
          <a:endParaRPr lang="en-US"/>
        </a:p>
      </dgm:t>
    </dgm:pt>
    <dgm:pt modelId="{3CBA21EC-F48C-410E-B57B-58CA39BD436D}">
      <dgm:prSet/>
      <dgm:spPr/>
      <dgm:t>
        <a:bodyPr/>
        <a:lstStyle/>
        <a:p>
          <a:r>
            <a:rPr lang="en-US"/>
            <a:t>Early Pregnancy Service (EPS) now 7-day service 0800-1630. One of 2 midwives see women with concerns in their pregnancy up to 20 weeks' gestation i.e. bleeding and subsequent loss. There is the option to have the products of conception collected by the woman once they are returned by pathology or to have the products included in the memorial once a month that is attended by EPS and the hospital Chaplain on a Wednesday. Women are invited to this by EPS. </a:t>
          </a:r>
        </a:p>
      </dgm:t>
    </dgm:pt>
    <dgm:pt modelId="{1164D697-2C24-46A1-873F-9E78CC138749}" type="parTrans" cxnId="{9F749030-07B0-4808-9548-541703745C0D}">
      <dgm:prSet/>
      <dgm:spPr/>
      <dgm:t>
        <a:bodyPr/>
        <a:lstStyle/>
        <a:p>
          <a:endParaRPr lang="en-US"/>
        </a:p>
      </dgm:t>
    </dgm:pt>
    <dgm:pt modelId="{8A0D1943-4E7C-4B0F-BF9D-BF1B7F39A468}" type="sibTrans" cxnId="{9F749030-07B0-4808-9548-541703745C0D}">
      <dgm:prSet/>
      <dgm:spPr/>
      <dgm:t>
        <a:bodyPr/>
        <a:lstStyle/>
        <a:p>
          <a:endParaRPr lang="en-US"/>
        </a:p>
      </dgm:t>
    </dgm:pt>
    <dgm:pt modelId="{78BF85AC-4894-45D5-B408-166EEC5A4C1B}">
      <dgm:prSet/>
      <dgm:spPr/>
      <dgm:t>
        <a:bodyPr/>
        <a:lstStyle/>
        <a:p>
          <a:r>
            <a:rPr lang="en-US"/>
            <a:t>Termination of pregnancy – all TOP’s to be referred to Marie Stopes under 16 weeks – please follow pathway on referring patients</a:t>
          </a:r>
        </a:p>
      </dgm:t>
    </dgm:pt>
    <dgm:pt modelId="{3C278E0C-0E69-4FC9-A110-484E9D0B1AD3}" type="parTrans" cxnId="{6B8F19B4-FF9E-4F1D-9272-BE8FD941E0FB}">
      <dgm:prSet/>
      <dgm:spPr/>
      <dgm:t>
        <a:bodyPr/>
        <a:lstStyle/>
        <a:p>
          <a:endParaRPr lang="en-US"/>
        </a:p>
      </dgm:t>
    </dgm:pt>
    <dgm:pt modelId="{8555DC90-DD28-4F26-AC75-ED22940A14E5}" type="sibTrans" cxnId="{6B8F19B4-FF9E-4F1D-9272-BE8FD941E0FB}">
      <dgm:prSet/>
      <dgm:spPr/>
      <dgm:t>
        <a:bodyPr/>
        <a:lstStyle/>
        <a:p>
          <a:endParaRPr lang="en-US"/>
        </a:p>
      </dgm:t>
    </dgm:pt>
    <dgm:pt modelId="{26362156-3E99-4C7D-8268-8AE76614E4A1}" type="pres">
      <dgm:prSet presAssocID="{FA3E197B-5454-4F58-ACB5-94D374EF7EC2}" presName="linear" presStyleCnt="0">
        <dgm:presLayoutVars>
          <dgm:animLvl val="lvl"/>
          <dgm:resizeHandles val="exact"/>
        </dgm:presLayoutVars>
      </dgm:prSet>
      <dgm:spPr/>
    </dgm:pt>
    <dgm:pt modelId="{A30E3A2A-FB9C-4253-918A-7899429C30E2}" type="pres">
      <dgm:prSet presAssocID="{1AAF9DE2-E567-4A2E-8395-B55F3C6614B3}" presName="parentText" presStyleLbl="node1" presStyleIdx="0" presStyleCnt="3">
        <dgm:presLayoutVars>
          <dgm:chMax val="0"/>
          <dgm:bulletEnabled val="1"/>
        </dgm:presLayoutVars>
      </dgm:prSet>
      <dgm:spPr/>
    </dgm:pt>
    <dgm:pt modelId="{CE56A63B-3156-4CC0-89C2-27B31BAD8014}" type="pres">
      <dgm:prSet presAssocID="{1C46981D-6263-473C-8F65-316E88BF1C01}" presName="spacer" presStyleCnt="0"/>
      <dgm:spPr/>
    </dgm:pt>
    <dgm:pt modelId="{E1BF5209-A7FD-41DB-B7A6-6CE0E10DCBFF}" type="pres">
      <dgm:prSet presAssocID="{3CBA21EC-F48C-410E-B57B-58CA39BD436D}" presName="parentText" presStyleLbl="node1" presStyleIdx="1" presStyleCnt="3">
        <dgm:presLayoutVars>
          <dgm:chMax val="0"/>
          <dgm:bulletEnabled val="1"/>
        </dgm:presLayoutVars>
      </dgm:prSet>
      <dgm:spPr/>
    </dgm:pt>
    <dgm:pt modelId="{9F42EF7B-5079-4CC6-9322-4F7373C4E6D2}" type="pres">
      <dgm:prSet presAssocID="{8A0D1943-4E7C-4B0F-BF9D-BF1B7F39A468}" presName="spacer" presStyleCnt="0"/>
      <dgm:spPr/>
    </dgm:pt>
    <dgm:pt modelId="{DD5A5428-64E9-4D48-9D5C-0087F005B047}" type="pres">
      <dgm:prSet presAssocID="{78BF85AC-4894-45D5-B408-166EEC5A4C1B}" presName="parentText" presStyleLbl="node1" presStyleIdx="2" presStyleCnt="3">
        <dgm:presLayoutVars>
          <dgm:chMax val="0"/>
          <dgm:bulletEnabled val="1"/>
        </dgm:presLayoutVars>
      </dgm:prSet>
      <dgm:spPr/>
    </dgm:pt>
  </dgm:ptLst>
  <dgm:cxnLst>
    <dgm:cxn modelId="{A55D842F-AAB2-435B-A547-0D8EA1E4B1A7}" type="presOf" srcId="{FA3E197B-5454-4F58-ACB5-94D374EF7EC2}" destId="{26362156-3E99-4C7D-8268-8AE76614E4A1}" srcOrd="0" destOrd="0" presId="urn:microsoft.com/office/officeart/2005/8/layout/vList2"/>
    <dgm:cxn modelId="{9F749030-07B0-4808-9548-541703745C0D}" srcId="{FA3E197B-5454-4F58-ACB5-94D374EF7EC2}" destId="{3CBA21EC-F48C-410E-B57B-58CA39BD436D}" srcOrd="1" destOrd="0" parTransId="{1164D697-2C24-46A1-873F-9E78CC138749}" sibTransId="{8A0D1943-4E7C-4B0F-BF9D-BF1B7F39A468}"/>
    <dgm:cxn modelId="{E2A4087D-CAFB-40E1-98FD-E88FFB7BA9CF}" type="presOf" srcId="{1AAF9DE2-E567-4A2E-8395-B55F3C6614B3}" destId="{A30E3A2A-FB9C-4253-918A-7899429C30E2}" srcOrd="0" destOrd="0" presId="urn:microsoft.com/office/officeart/2005/8/layout/vList2"/>
    <dgm:cxn modelId="{14790691-089E-4CF5-B768-A1C604DDB5B2}" type="presOf" srcId="{3CBA21EC-F48C-410E-B57B-58CA39BD436D}" destId="{E1BF5209-A7FD-41DB-B7A6-6CE0E10DCBFF}" srcOrd="0" destOrd="0" presId="urn:microsoft.com/office/officeart/2005/8/layout/vList2"/>
    <dgm:cxn modelId="{6B8F19B4-FF9E-4F1D-9272-BE8FD941E0FB}" srcId="{FA3E197B-5454-4F58-ACB5-94D374EF7EC2}" destId="{78BF85AC-4894-45D5-B408-166EEC5A4C1B}" srcOrd="2" destOrd="0" parTransId="{3C278E0C-0E69-4FC9-A110-484E9D0B1AD3}" sibTransId="{8555DC90-DD28-4F26-AC75-ED22940A14E5}"/>
    <dgm:cxn modelId="{118E65BB-CC92-4AA6-8069-F3603AB15258}" type="presOf" srcId="{78BF85AC-4894-45D5-B408-166EEC5A4C1B}" destId="{DD5A5428-64E9-4D48-9D5C-0087F005B047}" srcOrd="0" destOrd="0" presId="urn:microsoft.com/office/officeart/2005/8/layout/vList2"/>
    <dgm:cxn modelId="{30EFE3C7-FB93-4DAD-BCE1-D5AF9D122EED}" srcId="{FA3E197B-5454-4F58-ACB5-94D374EF7EC2}" destId="{1AAF9DE2-E567-4A2E-8395-B55F3C6614B3}" srcOrd="0" destOrd="0" parTransId="{39EFE3AE-BC4F-4C56-91DD-8C9BE2A30C72}" sibTransId="{1C46981D-6263-473C-8F65-316E88BF1C01}"/>
    <dgm:cxn modelId="{7624CFD6-DCBE-4AE3-8C80-78478600822E}" type="presParOf" srcId="{26362156-3E99-4C7D-8268-8AE76614E4A1}" destId="{A30E3A2A-FB9C-4253-918A-7899429C30E2}" srcOrd="0" destOrd="0" presId="urn:microsoft.com/office/officeart/2005/8/layout/vList2"/>
    <dgm:cxn modelId="{64D4964A-96A7-4C77-87F6-B1F63377CBC6}" type="presParOf" srcId="{26362156-3E99-4C7D-8268-8AE76614E4A1}" destId="{CE56A63B-3156-4CC0-89C2-27B31BAD8014}" srcOrd="1" destOrd="0" presId="urn:microsoft.com/office/officeart/2005/8/layout/vList2"/>
    <dgm:cxn modelId="{9D98B07A-030A-4581-8BE7-ED3632B24203}" type="presParOf" srcId="{26362156-3E99-4C7D-8268-8AE76614E4A1}" destId="{E1BF5209-A7FD-41DB-B7A6-6CE0E10DCBFF}" srcOrd="2" destOrd="0" presId="urn:microsoft.com/office/officeart/2005/8/layout/vList2"/>
    <dgm:cxn modelId="{E3BC92AD-A41B-41AB-862C-22B0DC86A377}" type="presParOf" srcId="{26362156-3E99-4C7D-8268-8AE76614E4A1}" destId="{9F42EF7B-5079-4CC6-9322-4F7373C4E6D2}" srcOrd="3" destOrd="0" presId="urn:microsoft.com/office/officeart/2005/8/layout/vList2"/>
    <dgm:cxn modelId="{DBEC55ED-64E8-4DFE-8151-53D027D920BF}" type="presParOf" srcId="{26362156-3E99-4C7D-8268-8AE76614E4A1}" destId="{DD5A5428-64E9-4D48-9D5C-0087F005B04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B6CAE2-A512-4678-B52C-CF8D3A42CE7F}"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EAB7E55B-6A75-4267-8E8D-C74E4501C40F}">
      <dgm:prSet/>
      <dgm:spPr/>
      <dgm:t>
        <a:bodyPr/>
        <a:lstStyle/>
        <a:p>
          <a:r>
            <a:rPr lang="en-US"/>
            <a:t>Postnatal care is offered for up to 10 days postpartum</a:t>
          </a:r>
        </a:p>
      </dgm:t>
    </dgm:pt>
    <dgm:pt modelId="{67FD1E2E-36DE-4DC7-A67A-33CDBB2E00CF}" type="parTrans" cxnId="{EC2A3C8F-B5AC-41E5-A171-9CCCFD83FB99}">
      <dgm:prSet/>
      <dgm:spPr/>
      <dgm:t>
        <a:bodyPr/>
        <a:lstStyle/>
        <a:p>
          <a:endParaRPr lang="en-US"/>
        </a:p>
      </dgm:t>
    </dgm:pt>
    <dgm:pt modelId="{605BDD66-FDAA-47E0-B3DA-2FBF40ED917A}" type="sibTrans" cxnId="{EC2A3C8F-B5AC-41E5-A171-9CCCFD83FB99}">
      <dgm:prSet/>
      <dgm:spPr/>
      <dgm:t>
        <a:bodyPr/>
        <a:lstStyle/>
        <a:p>
          <a:endParaRPr lang="en-US"/>
        </a:p>
      </dgm:t>
    </dgm:pt>
    <dgm:pt modelId="{BCCBE894-D5BD-40E2-AC14-5495A1F64D7A}">
      <dgm:prSet/>
      <dgm:spPr/>
      <dgm:t>
        <a:bodyPr/>
        <a:lstStyle/>
        <a:p>
          <a:r>
            <a:rPr lang="en-US"/>
            <a:t>All women within 35 kms of the hospital are offered home visit, phone call or Telehealth appointment. Visit often includes the NNST if within timeframe 48-72 hrs.</a:t>
          </a:r>
        </a:p>
      </dgm:t>
    </dgm:pt>
    <dgm:pt modelId="{5749BC6E-DB56-47EE-A7C5-37321BBA39B3}" type="parTrans" cxnId="{C34215A8-FB17-435D-AC97-0402A6073756}">
      <dgm:prSet/>
      <dgm:spPr/>
      <dgm:t>
        <a:bodyPr/>
        <a:lstStyle/>
        <a:p>
          <a:endParaRPr lang="en-US"/>
        </a:p>
      </dgm:t>
    </dgm:pt>
    <dgm:pt modelId="{5EB5A55A-F33C-4646-BC67-75D689CF109D}" type="sibTrans" cxnId="{C34215A8-FB17-435D-AC97-0402A6073756}">
      <dgm:prSet/>
      <dgm:spPr/>
      <dgm:t>
        <a:bodyPr/>
        <a:lstStyle/>
        <a:p>
          <a:endParaRPr lang="en-US"/>
        </a:p>
      </dgm:t>
    </dgm:pt>
    <dgm:pt modelId="{4791293C-BF7A-4CF2-BD6C-AEF374674874}">
      <dgm:prSet/>
      <dgm:spPr/>
      <dgm:t>
        <a:bodyPr/>
        <a:lstStyle/>
        <a:p>
          <a:r>
            <a:rPr lang="en-US"/>
            <a:t>Women outside of 35 kms are offered phone call or Telehealth appointment.</a:t>
          </a:r>
        </a:p>
      </dgm:t>
    </dgm:pt>
    <dgm:pt modelId="{2FF88296-5EEB-433B-8E28-827D2C7A00D1}" type="parTrans" cxnId="{8A60F237-8E23-4758-A421-DF57CA0944D0}">
      <dgm:prSet/>
      <dgm:spPr/>
      <dgm:t>
        <a:bodyPr/>
        <a:lstStyle/>
        <a:p>
          <a:endParaRPr lang="en-US"/>
        </a:p>
      </dgm:t>
    </dgm:pt>
    <dgm:pt modelId="{0E37E251-0B51-4E6D-B439-B04443AA4ABC}" type="sibTrans" cxnId="{8A60F237-8E23-4758-A421-DF57CA0944D0}">
      <dgm:prSet/>
      <dgm:spPr/>
      <dgm:t>
        <a:bodyPr/>
        <a:lstStyle/>
        <a:p>
          <a:endParaRPr lang="en-US"/>
        </a:p>
      </dgm:t>
    </dgm:pt>
    <dgm:pt modelId="{38F84F2B-6AD2-4C38-8711-48BCA25DD4C6}">
      <dgm:prSet/>
      <dgm:spPr/>
      <dgm:t>
        <a:bodyPr/>
        <a:lstStyle/>
        <a:p>
          <a:r>
            <a:rPr lang="en-US"/>
            <a:t>Women are advised to see GP at 7 days of age</a:t>
          </a:r>
        </a:p>
      </dgm:t>
    </dgm:pt>
    <dgm:pt modelId="{6A18ED3F-B15C-436B-8634-CE0CA708210C}" type="parTrans" cxnId="{8EE8F69A-5EAD-49DA-A4D9-89B20B9C9629}">
      <dgm:prSet/>
      <dgm:spPr/>
      <dgm:t>
        <a:bodyPr/>
        <a:lstStyle/>
        <a:p>
          <a:endParaRPr lang="en-US"/>
        </a:p>
      </dgm:t>
    </dgm:pt>
    <dgm:pt modelId="{1E3D6985-7BB9-4E11-A4D9-053C328429B2}" type="sibTrans" cxnId="{8EE8F69A-5EAD-49DA-A4D9-89B20B9C9629}">
      <dgm:prSet/>
      <dgm:spPr/>
      <dgm:t>
        <a:bodyPr/>
        <a:lstStyle/>
        <a:p>
          <a:endParaRPr lang="en-US"/>
        </a:p>
      </dgm:t>
    </dgm:pt>
    <dgm:pt modelId="{43F5E3DA-D6D6-4000-9EC3-38BA6FFCB28E}">
      <dgm:prSet/>
      <dgm:spPr/>
      <dgm:t>
        <a:bodyPr/>
        <a:lstStyle/>
        <a:p>
          <a:r>
            <a:rPr lang="en-US"/>
            <a:t>Women generally offered 1 visit and then phone call or Telehealth follow up until discharge at approx. 10 days earlier if the woman declines any further contact.</a:t>
          </a:r>
        </a:p>
      </dgm:t>
    </dgm:pt>
    <dgm:pt modelId="{CACC836C-55C0-44B9-BCEF-E64B80EC947B}" type="parTrans" cxnId="{50112226-AB6E-4D28-A923-FAB3E3F7051E}">
      <dgm:prSet/>
      <dgm:spPr/>
      <dgm:t>
        <a:bodyPr/>
        <a:lstStyle/>
        <a:p>
          <a:endParaRPr lang="en-US"/>
        </a:p>
      </dgm:t>
    </dgm:pt>
    <dgm:pt modelId="{01DBE2CB-E2E8-4B97-82B1-5EDFB0AFE023}" type="sibTrans" cxnId="{50112226-AB6E-4D28-A923-FAB3E3F7051E}">
      <dgm:prSet/>
      <dgm:spPr/>
      <dgm:t>
        <a:bodyPr/>
        <a:lstStyle/>
        <a:p>
          <a:endParaRPr lang="en-US"/>
        </a:p>
      </dgm:t>
    </dgm:pt>
    <dgm:pt modelId="{A54B7FAD-81B8-4060-80B9-E69A6D97A9AE}" type="pres">
      <dgm:prSet presAssocID="{54B6CAE2-A512-4678-B52C-CF8D3A42CE7F}" presName="outerComposite" presStyleCnt="0">
        <dgm:presLayoutVars>
          <dgm:chMax val="5"/>
          <dgm:dir/>
          <dgm:resizeHandles val="exact"/>
        </dgm:presLayoutVars>
      </dgm:prSet>
      <dgm:spPr/>
    </dgm:pt>
    <dgm:pt modelId="{8E76AD39-44C7-4941-A3D2-BD34FAE6C256}" type="pres">
      <dgm:prSet presAssocID="{54B6CAE2-A512-4678-B52C-CF8D3A42CE7F}" presName="dummyMaxCanvas" presStyleCnt="0">
        <dgm:presLayoutVars/>
      </dgm:prSet>
      <dgm:spPr/>
    </dgm:pt>
    <dgm:pt modelId="{EC041D92-FCA4-433B-83F5-BF0F85210727}" type="pres">
      <dgm:prSet presAssocID="{54B6CAE2-A512-4678-B52C-CF8D3A42CE7F}" presName="FiveNodes_1" presStyleLbl="node1" presStyleIdx="0" presStyleCnt="5">
        <dgm:presLayoutVars>
          <dgm:bulletEnabled val="1"/>
        </dgm:presLayoutVars>
      </dgm:prSet>
      <dgm:spPr/>
    </dgm:pt>
    <dgm:pt modelId="{D7EE2370-FEBE-4169-8122-9C689E825F7D}" type="pres">
      <dgm:prSet presAssocID="{54B6CAE2-A512-4678-B52C-CF8D3A42CE7F}" presName="FiveNodes_2" presStyleLbl="node1" presStyleIdx="1" presStyleCnt="5">
        <dgm:presLayoutVars>
          <dgm:bulletEnabled val="1"/>
        </dgm:presLayoutVars>
      </dgm:prSet>
      <dgm:spPr/>
    </dgm:pt>
    <dgm:pt modelId="{C6FF3C8F-ED65-42EC-97FC-3F9FC104F5FA}" type="pres">
      <dgm:prSet presAssocID="{54B6CAE2-A512-4678-B52C-CF8D3A42CE7F}" presName="FiveNodes_3" presStyleLbl="node1" presStyleIdx="2" presStyleCnt="5">
        <dgm:presLayoutVars>
          <dgm:bulletEnabled val="1"/>
        </dgm:presLayoutVars>
      </dgm:prSet>
      <dgm:spPr/>
    </dgm:pt>
    <dgm:pt modelId="{CBDD8F94-8791-40A6-BA27-DC3A38D62031}" type="pres">
      <dgm:prSet presAssocID="{54B6CAE2-A512-4678-B52C-CF8D3A42CE7F}" presName="FiveNodes_4" presStyleLbl="node1" presStyleIdx="3" presStyleCnt="5">
        <dgm:presLayoutVars>
          <dgm:bulletEnabled val="1"/>
        </dgm:presLayoutVars>
      </dgm:prSet>
      <dgm:spPr/>
    </dgm:pt>
    <dgm:pt modelId="{74D88A86-F73A-4CE4-8DDC-B329D5F934AF}" type="pres">
      <dgm:prSet presAssocID="{54B6CAE2-A512-4678-B52C-CF8D3A42CE7F}" presName="FiveNodes_5" presStyleLbl="node1" presStyleIdx="4" presStyleCnt="5">
        <dgm:presLayoutVars>
          <dgm:bulletEnabled val="1"/>
        </dgm:presLayoutVars>
      </dgm:prSet>
      <dgm:spPr/>
    </dgm:pt>
    <dgm:pt modelId="{17C9F4A3-A571-4204-B334-365D47409FBE}" type="pres">
      <dgm:prSet presAssocID="{54B6CAE2-A512-4678-B52C-CF8D3A42CE7F}" presName="FiveConn_1-2" presStyleLbl="fgAccFollowNode1" presStyleIdx="0" presStyleCnt="4">
        <dgm:presLayoutVars>
          <dgm:bulletEnabled val="1"/>
        </dgm:presLayoutVars>
      </dgm:prSet>
      <dgm:spPr/>
    </dgm:pt>
    <dgm:pt modelId="{2ECA302E-DDA4-47FC-AC0F-76666E27EAD7}" type="pres">
      <dgm:prSet presAssocID="{54B6CAE2-A512-4678-B52C-CF8D3A42CE7F}" presName="FiveConn_2-3" presStyleLbl="fgAccFollowNode1" presStyleIdx="1" presStyleCnt="4">
        <dgm:presLayoutVars>
          <dgm:bulletEnabled val="1"/>
        </dgm:presLayoutVars>
      </dgm:prSet>
      <dgm:spPr/>
    </dgm:pt>
    <dgm:pt modelId="{34F97364-3607-4A30-A3C0-BFA57F101F2D}" type="pres">
      <dgm:prSet presAssocID="{54B6CAE2-A512-4678-B52C-CF8D3A42CE7F}" presName="FiveConn_3-4" presStyleLbl="fgAccFollowNode1" presStyleIdx="2" presStyleCnt="4">
        <dgm:presLayoutVars>
          <dgm:bulletEnabled val="1"/>
        </dgm:presLayoutVars>
      </dgm:prSet>
      <dgm:spPr/>
    </dgm:pt>
    <dgm:pt modelId="{3C1F3677-CB93-4348-B700-6BB2C0BB4642}" type="pres">
      <dgm:prSet presAssocID="{54B6CAE2-A512-4678-B52C-CF8D3A42CE7F}" presName="FiveConn_4-5" presStyleLbl="fgAccFollowNode1" presStyleIdx="3" presStyleCnt="4">
        <dgm:presLayoutVars>
          <dgm:bulletEnabled val="1"/>
        </dgm:presLayoutVars>
      </dgm:prSet>
      <dgm:spPr/>
    </dgm:pt>
    <dgm:pt modelId="{E61E3787-4F18-4C43-9B12-A482FF70B49F}" type="pres">
      <dgm:prSet presAssocID="{54B6CAE2-A512-4678-B52C-CF8D3A42CE7F}" presName="FiveNodes_1_text" presStyleLbl="node1" presStyleIdx="4" presStyleCnt="5">
        <dgm:presLayoutVars>
          <dgm:bulletEnabled val="1"/>
        </dgm:presLayoutVars>
      </dgm:prSet>
      <dgm:spPr/>
    </dgm:pt>
    <dgm:pt modelId="{6A7513B6-D78A-43F2-9083-516074B0E795}" type="pres">
      <dgm:prSet presAssocID="{54B6CAE2-A512-4678-B52C-CF8D3A42CE7F}" presName="FiveNodes_2_text" presStyleLbl="node1" presStyleIdx="4" presStyleCnt="5">
        <dgm:presLayoutVars>
          <dgm:bulletEnabled val="1"/>
        </dgm:presLayoutVars>
      </dgm:prSet>
      <dgm:spPr/>
    </dgm:pt>
    <dgm:pt modelId="{9997040A-404A-4432-8F90-D4DADC800C45}" type="pres">
      <dgm:prSet presAssocID="{54B6CAE2-A512-4678-B52C-CF8D3A42CE7F}" presName="FiveNodes_3_text" presStyleLbl="node1" presStyleIdx="4" presStyleCnt="5">
        <dgm:presLayoutVars>
          <dgm:bulletEnabled val="1"/>
        </dgm:presLayoutVars>
      </dgm:prSet>
      <dgm:spPr/>
    </dgm:pt>
    <dgm:pt modelId="{1AF5626F-23C5-448D-A0F5-7851DBA26758}" type="pres">
      <dgm:prSet presAssocID="{54B6CAE2-A512-4678-B52C-CF8D3A42CE7F}" presName="FiveNodes_4_text" presStyleLbl="node1" presStyleIdx="4" presStyleCnt="5">
        <dgm:presLayoutVars>
          <dgm:bulletEnabled val="1"/>
        </dgm:presLayoutVars>
      </dgm:prSet>
      <dgm:spPr/>
    </dgm:pt>
    <dgm:pt modelId="{6DA106A4-E4F2-4FF5-8BFC-CA25999D8242}" type="pres">
      <dgm:prSet presAssocID="{54B6CAE2-A512-4678-B52C-CF8D3A42CE7F}" presName="FiveNodes_5_text" presStyleLbl="node1" presStyleIdx="4" presStyleCnt="5">
        <dgm:presLayoutVars>
          <dgm:bulletEnabled val="1"/>
        </dgm:presLayoutVars>
      </dgm:prSet>
      <dgm:spPr/>
    </dgm:pt>
  </dgm:ptLst>
  <dgm:cxnLst>
    <dgm:cxn modelId="{5772C214-1981-4C3E-9D05-646BB9FC62AB}" type="presOf" srcId="{1E3D6985-7BB9-4E11-A4D9-053C328429B2}" destId="{3C1F3677-CB93-4348-B700-6BB2C0BB4642}" srcOrd="0" destOrd="0" presId="urn:microsoft.com/office/officeart/2005/8/layout/vProcess5"/>
    <dgm:cxn modelId="{50112226-AB6E-4D28-A923-FAB3E3F7051E}" srcId="{54B6CAE2-A512-4678-B52C-CF8D3A42CE7F}" destId="{43F5E3DA-D6D6-4000-9EC3-38BA6FFCB28E}" srcOrd="4" destOrd="0" parTransId="{CACC836C-55C0-44B9-BCEF-E64B80EC947B}" sibTransId="{01DBE2CB-E2E8-4B97-82B1-5EDFB0AFE023}"/>
    <dgm:cxn modelId="{5F949B2A-92DD-4FE5-BE46-58426873278A}" type="presOf" srcId="{54B6CAE2-A512-4678-B52C-CF8D3A42CE7F}" destId="{A54B7FAD-81B8-4060-80B9-E69A6D97A9AE}" srcOrd="0" destOrd="0" presId="urn:microsoft.com/office/officeart/2005/8/layout/vProcess5"/>
    <dgm:cxn modelId="{1BE2AA2C-7BE6-4DDF-9402-9CA0DB610DBF}" type="presOf" srcId="{43F5E3DA-D6D6-4000-9EC3-38BA6FFCB28E}" destId="{74D88A86-F73A-4CE4-8DDC-B329D5F934AF}" srcOrd="0" destOrd="0" presId="urn:microsoft.com/office/officeart/2005/8/layout/vProcess5"/>
    <dgm:cxn modelId="{8A60F237-8E23-4758-A421-DF57CA0944D0}" srcId="{54B6CAE2-A512-4678-B52C-CF8D3A42CE7F}" destId="{4791293C-BF7A-4CF2-BD6C-AEF374674874}" srcOrd="2" destOrd="0" parTransId="{2FF88296-5EEB-433B-8E28-827D2C7A00D1}" sibTransId="{0E37E251-0B51-4E6D-B439-B04443AA4ABC}"/>
    <dgm:cxn modelId="{AD2D443E-5EC8-47C4-8835-59046EE20CB0}" type="presOf" srcId="{43F5E3DA-D6D6-4000-9EC3-38BA6FFCB28E}" destId="{6DA106A4-E4F2-4FF5-8BFC-CA25999D8242}" srcOrd="1" destOrd="0" presId="urn:microsoft.com/office/officeart/2005/8/layout/vProcess5"/>
    <dgm:cxn modelId="{224D236B-2512-48A3-80FE-4E30A7A7270D}" type="presOf" srcId="{38F84F2B-6AD2-4C38-8711-48BCA25DD4C6}" destId="{1AF5626F-23C5-448D-A0F5-7851DBA26758}" srcOrd="1" destOrd="0" presId="urn:microsoft.com/office/officeart/2005/8/layout/vProcess5"/>
    <dgm:cxn modelId="{5292E27B-B5F6-49F6-8D1D-E34EEF1BC0A0}" type="presOf" srcId="{BCCBE894-D5BD-40E2-AC14-5495A1F64D7A}" destId="{6A7513B6-D78A-43F2-9083-516074B0E795}" srcOrd="1" destOrd="0" presId="urn:microsoft.com/office/officeart/2005/8/layout/vProcess5"/>
    <dgm:cxn modelId="{31CC898C-5809-4196-B297-262B9245398D}" type="presOf" srcId="{605BDD66-FDAA-47E0-B3DA-2FBF40ED917A}" destId="{17C9F4A3-A571-4204-B334-365D47409FBE}" srcOrd="0" destOrd="0" presId="urn:microsoft.com/office/officeart/2005/8/layout/vProcess5"/>
    <dgm:cxn modelId="{EC2A3C8F-B5AC-41E5-A171-9CCCFD83FB99}" srcId="{54B6CAE2-A512-4678-B52C-CF8D3A42CE7F}" destId="{EAB7E55B-6A75-4267-8E8D-C74E4501C40F}" srcOrd="0" destOrd="0" parTransId="{67FD1E2E-36DE-4DC7-A67A-33CDBB2E00CF}" sibTransId="{605BDD66-FDAA-47E0-B3DA-2FBF40ED917A}"/>
    <dgm:cxn modelId="{8EE8F69A-5EAD-49DA-A4D9-89B20B9C9629}" srcId="{54B6CAE2-A512-4678-B52C-CF8D3A42CE7F}" destId="{38F84F2B-6AD2-4C38-8711-48BCA25DD4C6}" srcOrd="3" destOrd="0" parTransId="{6A18ED3F-B15C-436B-8634-CE0CA708210C}" sibTransId="{1E3D6985-7BB9-4E11-A4D9-053C328429B2}"/>
    <dgm:cxn modelId="{D463D6A4-6D4C-4DF0-8305-28CCAEDAF32A}" type="presOf" srcId="{5EB5A55A-F33C-4646-BC67-75D689CF109D}" destId="{2ECA302E-DDA4-47FC-AC0F-76666E27EAD7}" srcOrd="0" destOrd="0" presId="urn:microsoft.com/office/officeart/2005/8/layout/vProcess5"/>
    <dgm:cxn modelId="{C34215A8-FB17-435D-AC97-0402A6073756}" srcId="{54B6CAE2-A512-4678-B52C-CF8D3A42CE7F}" destId="{BCCBE894-D5BD-40E2-AC14-5495A1F64D7A}" srcOrd="1" destOrd="0" parTransId="{5749BC6E-DB56-47EE-A7C5-37321BBA39B3}" sibTransId="{5EB5A55A-F33C-4646-BC67-75D689CF109D}"/>
    <dgm:cxn modelId="{0321EFB7-304A-44A7-916C-685D84050C47}" type="presOf" srcId="{BCCBE894-D5BD-40E2-AC14-5495A1F64D7A}" destId="{D7EE2370-FEBE-4169-8122-9C689E825F7D}" srcOrd="0" destOrd="0" presId="urn:microsoft.com/office/officeart/2005/8/layout/vProcess5"/>
    <dgm:cxn modelId="{541F2DD4-7DA1-4936-ACDB-B3626E9C7ADB}" type="presOf" srcId="{4791293C-BF7A-4CF2-BD6C-AEF374674874}" destId="{C6FF3C8F-ED65-42EC-97FC-3F9FC104F5FA}" srcOrd="0" destOrd="0" presId="urn:microsoft.com/office/officeart/2005/8/layout/vProcess5"/>
    <dgm:cxn modelId="{27250DD5-3712-439D-AD69-3FF2A5038B7C}" type="presOf" srcId="{38F84F2B-6AD2-4C38-8711-48BCA25DD4C6}" destId="{CBDD8F94-8791-40A6-BA27-DC3A38D62031}" srcOrd="0" destOrd="0" presId="urn:microsoft.com/office/officeart/2005/8/layout/vProcess5"/>
    <dgm:cxn modelId="{EA15B1E4-9799-4757-B8C8-3C222CDB4A65}" type="presOf" srcId="{0E37E251-0B51-4E6D-B439-B04443AA4ABC}" destId="{34F97364-3607-4A30-A3C0-BFA57F101F2D}" srcOrd="0" destOrd="0" presId="urn:microsoft.com/office/officeart/2005/8/layout/vProcess5"/>
    <dgm:cxn modelId="{105DA1E8-1C1C-48E3-8EA2-BEACC517CFCC}" type="presOf" srcId="{EAB7E55B-6A75-4267-8E8D-C74E4501C40F}" destId="{EC041D92-FCA4-433B-83F5-BF0F85210727}" srcOrd="0" destOrd="0" presId="urn:microsoft.com/office/officeart/2005/8/layout/vProcess5"/>
    <dgm:cxn modelId="{AEF1A5EC-D5EF-43A5-BCE5-57F413179785}" type="presOf" srcId="{4791293C-BF7A-4CF2-BD6C-AEF374674874}" destId="{9997040A-404A-4432-8F90-D4DADC800C45}" srcOrd="1" destOrd="0" presId="urn:microsoft.com/office/officeart/2005/8/layout/vProcess5"/>
    <dgm:cxn modelId="{9BA598F1-6C23-4DD0-AD38-133AC95A0594}" type="presOf" srcId="{EAB7E55B-6A75-4267-8E8D-C74E4501C40F}" destId="{E61E3787-4F18-4C43-9B12-A482FF70B49F}" srcOrd="1" destOrd="0" presId="urn:microsoft.com/office/officeart/2005/8/layout/vProcess5"/>
    <dgm:cxn modelId="{5DD4EE53-1D31-402C-9BD3-5667842C51D0}" type="presParOf" srcId="{A54B7FAD-81B8-4060-80B9-E69A6D97A9AE}" destId="{8E76AD39-44C7-4941-A3D2-BD34FAE6C256}" srcOrd="0" destOrd="0" presId="urn:microsoft.com/office/officeart/2005/8/layout/vProcess5"/>
    <dgm:cxn modelId="{9B93B606-070C-4D65-8A8D-984511CD1D29}" type="presParOf" srcId="{A54B7FAD-81B8-4060-80B9-E69A6D97A9AE}" destId="{EC041D92-FCA4-433B-83F5-BF0F85210727}" srcOrd="1" destOrd="0" presId="urn:microsoft.com/office/officeart/2005/8/layout/vProcess5"/>
    <dgm:cxn modelId="{9A71E61F-BD1E-48B0-BE2D-7A9353905E51}" type="presParOf" srcId="{A54B7FAD-81B8-4060-80B9-E69A6D97A9AE}" destId="{D7EE2370-FEBE-4169-8122-9C689E825F7D}" srcOrd="2" destOrd="0" presId="urn:microsoft.com/office/officeart/2005/8/layout/vProcess5"/>
    <dgm:cxn modelId="{0FA0A322-87CF-425A-9944-00A5668C9AAE}" type="presParOf" srcId="{A54B7FAD-81B8-4060-80B9-E69A6D97A9AE}" destId="{C6FF3C8F-ED65-42EC-97FC-3F9FC104F5FA}" srcOrd="3" destOrd="0" presId="urn:microsoft.com/office/officeart/2005/8/layout/vProcess5"/>
    <dgm:cxn modelId="{D5E7248D-DECC-4F67-8B5B-FAB10D5A517A}" type="presParOf" srcId="{A54B7FAD-81B8-4060-80B9-E69A6D97A9AE}" destId="{CBDD8F94-8791-40A6-BA27-DC3A38D62031}" srcOrd="4" destOrd="0" presId="urn:microsoft.com/office/officeart/2005/8/layout/vProcess5"/>
    <dgm:cxn modelId="{50F3EE82-8582-43CE-B11D-74B49D53051C}" type="presParOf" srcId="{A54B7FAD-81B8-4060-80B9-E69A6D97A9AE}" destId="{74D88A86-F73A-4CE4-8DDC-B329D5F934AF}" srcOrd="5" destOrd="0" presId="urn:microsoft.com/office/officeart/2005/8/layout/vProcess5"/>
    <dgm:cxn modelId="{91BF7935-5439-4849-958C-B63D0ED17525}" type="presParOf" srcId="{A54B7FAD-81B8-4060-80B9-E69A6D97A9AE}" destId="{17C9F4A3-A571-4204-B334-365D47409FBE}" srcOrd="6" destOrd="0" presId="urn:microsoft.com/office/officeart/2005/8/layout/vProcess5"/>
    <dgm:cxn modelId="{068FDC2D-E342-4A41-B444-8A19EB00DABF}" type="presParOf" srcId="{A54B7FAD-81B8-4060-80B9-E69A6D97A9AE}" destId="{2ECA302E-DDA4-47FC-AC0F-76666E27EAD7}" srcOrd="7" destOrd="0" presId="urn:microsoft.com/office/officeart/2005/8/layout/vProcess5"/>
    <dgm:cxn modelId="{AF8258FD-0A45-449C-9066-3BFE2B6CF4E4}" type="presParOf" srcId="{A54B7FAD-81B8-4060-80B9-E69A6D97A9AE}" destId="{34F97364-3607-4A30-A3C0-BFA57F101F2D}" srcOrd="8" destOrd="0" presId="urn:microsoft.com/office/officeart/2005/8/layout/vProcess5"/>
    <dgm:cxn modelId="{594759E6-D923-4FD1-A810-A642F6F126F4}" type="presParOf" srcId="{A54B7FAD-81B8-4060-80B9-E69A6D97A9AE}" destId="{3C1F3677-CB93-4348-B700-6BB2C0BB4642}" srcOrd="9" destOrd="0" presId="urn:microsoft.com/office/officeart/2005/8/layout/vProcess5"/>
    <dgm:cxn modelId="{D47D4D76-4E64-4D96-B48A-794DB6851C72}" type="presParOf" srcId="{A54B7FAD-81B8-4060-80B9-E69A6D97A9AE}" destId="{E61E3787-4F18-4C43-9B12-A482FF70B49F}" srcOrd="10" destOrd="0" presId="urn:microsoft.com/office/officeart/2005/8/layout/vProcess5"/>
    <dgm:cxn modelId="{4AF53C9A-9B59-4269-892E-C8EE30208ADB}" type="presParOf" srcId="{A54B7FAD-81B8-4060-80B9-E69A6D97A9AE}" destId="{6A7513B6-D78A-43F2-9083-516074B0E795}" srcOrd="11" destOrd="0" presId="urn:microsoft.com/office/officeart/2005/8/layout/vProcess5"/>
    <dgm:cxn modelId="{44C31C93-8892-4ABF-B5FC-0784E65B06FD}" type="presParOf" srcId="{A54B7FAD-81B8-4060-80B9-E69A6D97A9AE}" destId="{9997040A-404A-4432-8F90-D4DADC800C45}" srcOrd="12" destOrd="0" presId="urn:microsoft.com/office/officeart/2005/8/layout/vProcess5"/>
    <dgm:cxn modelId="{D45B8C86-AE8E-4601-96BC-F166AC34D30D}" type="presParOf" srcId="{A54B7FAD-81B8-4060-80B9-E69A6D97A9AE}" destId="{1AF5626F-23C5-448D-A0F5-7851DBA26758}" srcOrd="13" destOrd="0" presId="urn:microsoft.com/office/officeart/2005/8/layout/vProcess5"/>
    <dgm:cxn modelId="{6317C32E-08B6-4B8A-9996-ACCA3C4FBE9E}" type="presParOf" srcId="{A54B7FAD-81B8-4060-80B9-E69A6D97A9AE}" destId="{6DA106A4-E4F2-4FF5-8BFC-CA25999D824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499B1-0ECF-467F-B410-17AF685983B1}">
      <dsp:nvSpPr>
        <dsp:cNvPr id="0" name=""/>
        <dsp:cNvSpPr/>
      </dsp:nvSpPr>
      <dsp:spPr>
        <a:xfrm>
          <a:off x="3289" y="553522"/>
          <a:ext cx="1781259" cy="1068755"/>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a:t>GP Shared care</a:t>
          </a:r>
          <a:endParaRPr lang="en-US" sz="1300" kern="1200"/>
        </a:p>
      </dsp:txBody>
      <dsp:txXfrm>
        <a:off x="3289" y="553522"/>
        <a:ext cx="1781259" cy="1068755"/>
      </dsp:txXfrm>
    </dsp:sp>
    <dsp:sp modelId="{CD98082A-E872-4B1D-AAD9-915D4E7E05B4}">
      <dsp:nvSpPr>
        <dsp:cNvPr id="0" name=""/>
        <dsp:cNvSpPr/>
      </dsp:nvSpPr>
      <dsp:spPr>
        <a:xfrm>
          <a:off x="1962675" y="553522"/>
          <a:ext cx="1781259" cy="1068755"/>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t>Low Risk Midwives Clinic</a:t>
          </a:r>
          <a:endParaRPr lang="en-US" sz="1300" kern="1200" dirty="0"/>
        </a:p>
      </dsp:txBody>
      <dsp:txXfrm>
        <a:off x="1962675" y="553522"/>
        <a:ext cx="1781259" cy="1068755"/>
      </dsp:txXfrm>
    </dsp:sp>
    <dsp:sp modelId="{45CDA928-E242-4938-918B-BD15E8BE2695}">
      <dsp:nvSpPr>
        <dsp:cNvPr id="0" name=""/>
        <dsp:cNvSpPr/>
      </dsp:nvSpPr>
      <dsp:spPr>
        <a:xfrm>
          <a:off x="3922061" y="553522"/>
          <a:ext cx="1781259" cy="1068755"/>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b="0" i="0" kern="1200" baseline="0"/>
            <a:t>Ipswich Hospital Mondays, Tuesdays, Thursdays and Fridays</a:t>
          </a:r>
          <a:endParaRPr lang="en-US" sz="1300" kern="1200"/>
        </a:p>
      </dsp:txBody>
      <dsp:txXfrm>
        <a:off x="3922061" y="553522"/>
        <a:ext cx="1781259" cy="1068755"/>
      </dsp:txXfrm>
    </dsp:sp>
    <dsp:sp modelId="{4CF1A654-5EEA-4C79-BD7E-43DB5D5822C2}">
      <dsp:nvSpPr>
        <dsp:cNvPr id="0" name=""/>
        <dsp:cNvSpPr/>
      </dsp:nvSpPr>
      <dsp:spPr>
        <a:xfrm>
          <a:off x="5881447" y="553522"/>
          <a:ext cx="1781259" cy="1068755"/>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a:t>Ripley Satellite Hospital Tuesdays and Thursdays</a:t>
          </a:r>
          <a:endParaRPr lang="en-US" sz="1300" kern="1200"/>
        </a:p>
      </dsp:txBody>
      <dsp:txXfrm>
        <a:off x="5881447" y="553522"/>
        <a:ext cx="1781259" cy="1068755"/>
      </dsp:txXfrm>
    </dsp:sp>
    <dsp:sp modelId="{5CA0AC57-6FF7-4E33-B925-77A2C22F1F7D}">
      <dsp:nvSpPr>
        <dsp:cNvPr id="0" name=""/>
        <dsp:cNvSpPr/>
      </dsp:nvSpPr>
      <dsp:spPr>
        <a:xfrm>
          <a:off x="7840833" y="553522"/>
          <a:ext cx="1781259" cy="1068755"/>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a:t>Laidley Hospital Tuesdays</a:t>
          </a:r>
          <a:endParaRPr lang="en-US" sz="1300" kern="1200"/>
        </a:p>
      </dsp:txBody>
      <dsp:txXfrm>
        <a:off x="7840833" y="553522"/>
        <a:ext cx="1781259" cy="1068755"/>
      </dsp:txXfrm>
    </dsp:sp>
    <dsp:sp modelId="{F4A6E2E1-8932-4EA1-809C-2A76E8E2DE3D}">
      <dsp:nvSpPr>
        <dsp:cNvPr id="0" name=""/>
        <dsp:cNvSpPr/>
      </dsp:nvSpPr>
      <dsp:spPr>
        <a:xfrm>
          <a:off x="982982" y="1800404"/>
          <a:ext cx="1781259" cy="1068755"/>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a:t>Redbank Community Centre Thursdays</a:t>
          </a:r>
          <a:endParaRPr lang="en-US" sz="1300" kern="1200"/>
        </a:p>
      </dsp:txBody>
      <dsp:txXfrm>
        <a:off x="982982" y="1800404"/>
        <a:ext cx="1781259" cy="1068755"/>
      </dsp:txXfrm>
    </dsp:sp>
    <dsp:sp modelId="{4232D40A-8186-44B6-B288-964372483AB8}">
      <dsp:nvSpPr>
        <dsp:cNvPr id="0" name=""/>
        <dsp:cNvSpPr/>
      </dsp:nvSpPr>
      <dsp:spPr>
        <a:xfrm>
          <a:off x="2942368" y="1800404"/>
          <a:ext cx="1781259" cy="1068755"/>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a:t>Goodna Community Centre Fridays</a:t>
          </a:r>
          <a:endParaRPr lang="en-US" sz="1300" kern="1200"/>
        </a:p>
      </dsp:txBody>
      <dsp:txXfrm>
        <a:off x="2942368" y="1800404"/>
        <a:ext cx="1781259" cy="1068755"/>
      </dsp:txXfrm>
    </dsp:sp>
    <dsp:sp modelId="{955587BE-ABD8-47DF-A397-2E29F748437F}">
      <dsp:nvSpPr>
        <dsp:cNvPr id="0" name=""/>
        <dsp:cNvSpPr/>
      </dsp:nvSpPr>
      <dsp:spPr>
        <a:xfrm>
          <a:off x="4901754" y="1800404"/>
          <a:ext cx="1781259" cy="1068755"/>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a:t>Springfield High School YMCA Fridays</a:t>
          </a:r>
          <a:endParaRPr lang="en-US" sz="1300" kern="1200"/>
        </a:p>
      </dsp:txBody>
      <dsp:txXfrm>
        <a:off x="4901754" y="1800404"/>
        <a:ext cx="1781259" cy="1068755"/>
      </dsp:txXfrm>
    </dsp:sp>
    <dsp:sp modelId="{5294EDDD-FFEA-4808-ADC4-F54C9D9F71EF}">
      <dsp:nvSpPr>
        <dsp:cNvPr id="0" name=""/>
        <dsp:cNvSpPr/>
      </dsp:nvSpPr>
      <dsp:spPr>
        <a:xfrm>
          <a:off x="6861140" y="1800404"/>
          <a:ext cx="1781259" cy="1068755"/>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a:t>High Risk Midwives Clinic Wednesdays</a:t>
          </a:r>
          <a:endParaRPr lang="en-US" sz="1300" kern="1200"/>
        </a:p>
      </dsp:txBody>
      <dsp:txXfrm>
        <a:off x="6861140" y="1800404"/>
        <a:ext cx="1781259" cy="1068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1625E-4D6F-4CCF-B977-676C723B1CF9}">
      <dsp:nvSpPr>
        <dsp:cNvPr id="0" name=""/>
        <dsp:cNvSpPr/>
      </dsp:nvSpPr>
      <dsp:spPr>
        <a:xfrm>
          <a:off x="193635" y="580"/>
          <a:ext cx="1710761" cy="1026456"/>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Pasifika Liaison Midwife </a:t>
          </a:r>
        </a:p>
      </dsp:txBody>
      <dsp:txXfrm>
        <a:off x="193635" y="580"/>
        <a:ext cx="1710761" cy="1026456"/>
      </dsp:txXfrm>
    </dsp:sp>
    <dsp:sp modelId="{B549FF79-A052-47BF-9706-A9B925B84962}">
      <dsp:nvSpPr>
        <dsp:cNvPr id="0" name=""/>
        <dsp:cNvSpPr/>
      </dsp:nvSpPr>
      <dsp:spPr>
        <a:xfrm>
          <a:off x="2075473" y="580"/>
          <a:ext cx="1710761" cy="1026456"/>
        </a:xfrm>
        <a:prstGeom prst="rect">
          <a:avLst/>
        </a:prstGeom>
        <a:gradFill rotWithShape="0">
          <a:gsLst>
            <a:gs pos="0">
              <a:schemeClr val="accent2">
                <a:hueOff val="-1976572"/>
                <a:satOff val="90"/>
                <a:lumOff val="0"/>
                <a:alphaOff val="0"/>
                <a:tint val="98000"/>
                <a:lumMod val="114000"/>
              </a:schemeClr>
            </a:gs>
            <a:gs pos="100000">
              <a:schemeClr val="accent2">
                <a:hueOff val="-1976572"/>
                <a:satOff val="9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Redbank Community Centre Tuesday</a:t>
          </a:r>
        </a:p>
      </dsp:txBody>
      <dsp:txXfrm>
        <a:off x="2075473" y="580"/>
        <a:ext cx="1710761" cy="1026456"/>
      </dsp:txXfrm>
    </dsp:sp>
    <dsp:sp modelId="{B12F4157-EDD8-4B7B-8C8D-3A01C65CA009}">
      <dsp:nvSpPr>
        <dsp:cNvPr id="0" name=""/>
        <dsp:cNvSpPr/>
      </dsp:nvSpPr>
      <dsp:spPr>
        <a:xfrm>
          <a:off x="3957310" y="580"/>
          <a:ext cx="1710761" cy="1026456"/>
        </a:xfrm>
        <a:prstGeom prst="rect">
          <a:avLst/>
        </a:prstGeom>
        <a:gradFill rotWithShape="0">
          <a:gsLst>
            <a:gs pos="0">
              <a:schemeClr val="accent2">
                <a:hueOff val="-3953144"/>
                <a:satOff val="180"/>
                <a:lumOff val="0"/>
                <a:alphaOff val="0"/>
                <a:tint val="98000"/>
                <a:lumMod val="114000"/>
              </a:schemeClr>
            </a:gs>
            <a:gs pos="100000">
              <a:schemeClr val="accent2">
                <a:hueOff val="-3953144"/>
                <a:satOff val="18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Goodna Community Clinic HR with consultant Wednesday</a:t>
          </a:r>
        </a:p>
      </dsp:txBody>
      <dsp:txXfrm>
        <a:off x="3957310" y="580"/>
        <a:ext cx="1710761" cy="1026456"/>
      </dsp:txXfrm>
    </dsp:sp>
    <dsp:sp modelId="{C701C900-7841-4191-8CC2-FCB48F6D6B61}">
      <dsp:nvSpPr>
        <dsp:cNvPr id="0" name=""/>
        <dsp:cNvSpPr/>
      </dsp:nvSpPr>
      <dsp:spPr>
        <a:xfrm>
          <a:off x="5839148" y="580"/>
          <a:ext cx="1710761" cy="1026456"/>
        </a:xfrm>
        <a:prstGeom prst="rect">
          <a:avLst/>
        </a:prstGeom>
        <a:gradFill rotWithShape="0">
          <a:gsLst>
            <a:gs pos="0">
              <a:schemeClr val="accent2">
                <a:hueOff val="-5929716"/>
                <a:satOff val="270"/>
                <a:lumOff val="0"/>
                <a:alphaOff val="0"/>
                <a:tint val="98000"/>
                <a:lumMod val="114000"/>
              </a:schemeClr>
            </a:gs>
            <a:gs pos="100000">
              <a:schemeClr val="accent2">
                <a:hueOff val="-5929716"/>
                <a:satOff val="27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Goodna Community Centre Wed PM &amp; Thursday</a:t>
          </a:r>
        </a:p>
      </dsp:txBody>
      <dsp:txXfrm>
        <a:off x="5839148" y="580"/>
        <a:ext cx="1710761" cy="1026456"/>
      </dsp:txXfrm>
    </dsp:sp>
    <dsp:sp modelId="{0DE4F55B-575F-4029-B221-7DF90D305E8F}">
      <dsp:nvSpPr>
        <dsp:cNvPr id="0" name=""/>
        <dsp:cNvSpPr/>
      </dsp:nvSpPr>
      <dsp:spPr>
        <a:xfrm>
          <a:off x="7720985" y="580"/>
          <a:ext cx="1710761" cy="1026456"/>
        </a:xfrm>
        <a:prstGeom prst="rect">
          <a:avLst/>
        </a:prstGeom>
        <a:gradFill rotWithShape="0">
          <a:gsLst>
            <a:gs pos="0">
              <a:schemeClr val="accent2">
                <a:hueOff val="-7906288"/>
                <a:satOff val="360"/>
                <a:lumOff val="0"/>
                <a:alphaOff val="0"/>
                <a:tint val="98000"/>
                <a:lumMod val="114000"/>
              </a:schemeClr>
            </a:gs>
            <a:gs pos="100000">
              <a:schemeClr val="accent2">
                <a:hueOff val="-7906288"/>
                <a:satOff val="36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Friday Goodna Community Centre</a:t>
          </a:r>
        </a:p>
      </dsp:txBody>
      <dsp:txXfrm>
        <a:off x="7720985" y="580"/>
        <a:ext cx="1710761" cy="1026456"/>
      </dsp:txXfrm>
    </dsp:sp>
    <dsp:sp modelId="{951756DB-3426-4E3E-80A6-AB6DAC0DEE96}">
      <dsp:nvSpPr>
        <dsp:cNvPr id="0" name=""/>
        <dsp:cNvSpPr/>
      </dsp:nvSpPr>
      <dsp:spPr>
        <a:xfrm>
          <a:off x="193635" y="1198113"/>
          <a:ext cx="1710761" cy="1026456"/>
        </a:xfrm>
        <a:prstGeom prst="rect">
          <a:avLst/>
        </a:prstGeom>
        <a:gradFill rotWithShape="0">
          <a:gsLst>
            <a:gs pos="0">
              <a:schemeClr val="accent2">
                <a:hueOff val="-9882860"/>
                <a:satOff val="451"/>
                <a:lumOff val="0"/>
                <a:alphaOff val="0"/>
                <a:tint val="98000"/>
                <a:lumMod val="114000"/>
              </a:schemeClr>
            </a:gs>
            <a:gs pos="100000">
              <a:schemeClr val="accent2">
                <a:hueOff val="-9882860"/>
                <a:satOff val="45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Multicultural Liaison Midwife</a:t>
          </a:r>
        </a:p>
      </dsp:txBody>
      <dsp:txXfrm>
        <a:off x="193635" y="1198113"/>
        <a:ext cx="1710761" cy="1026456"/>
      </dsp:txXfrm>
    </dsp:sp>
    <dsp:sp modelId="{D0AA3E46-44BC-46F0-BA49-EE40A6F85742}">
      <dsp:nvSpPr>
        <dsp:cNvPr id="0" name=""/>
        <dsp:cNvSpPr/>
      </dsp:nvSpPr>
      <dsp:spPr>
        <a:xfrm>
          <a:off x="2075473" y="1198113"/>
          <a:ext cx="1710761" cy="1026456"/>
        </a:xfrm>
        <a:prstGeom prst="rect">
          <a:avLst/>
        </a:prstGeom>
        <a:gradFill rotWithShape="0">
          <a:gsLst>
            <a:gs pos="0">
              <a:schemeClr val="accent2">
                <a:hueOff val="-11859433"/>
                <a:satOff val="541"/>
                <a:lumOff val="0"/>
                <a:alphaOff val="0"/>
                <a:tint val="98000"/>
                <a:lumMod val="114000"/>
              </a:schemeClr>
            </a:gs>
            <a:gs pos="100000">
              <a:schemeClr val="accent2">
                <a:hueOff val="-11859433"/>
                <a:satOff val="54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Goodna Community Centre Mondays AM</a:t>
          </a:r>
        </a:p>
      </dsp:txBody>
      <dsp:txXfrm>
        <a:off x="2075473" y="1198113"/>
        <a:ext cx="1710761" cy="1026456"/>
      </dsp:txXfrm>
    </dsp:sp>
    <dsp:sp modelId="{C3D23E99-63B3-46CC-97C1-B9EDA9EBAD3A}">
      <dsp:nvSpPr>
        <dsp:cNvPr id="0" name=""/>
        <dsp:cNvSpPr/>
      </dsp:nvSpPr>
      <dsp:spPr>
        <a:xfrm>
          <a:off x="3957310" y="1198113"/>
          <a:ext cx="1710761" cy="1026456"/>
        </a:xfrm>
        <a:prstGeom prst="rect">
          <a:avLst/>
        </a:prstGeom>
        <a:gradFill rotWithShape="0">
          <a:gsLst>
            <a:gs pos="0">
              <a:schemeClr val="accent2">
                <a:hueOff val="-13836004"/>
                <a:satOff val="631"/>
                <a:lumOff val="0"/>
                <a:alphaOff val="0"/>
                <a:tint val="98000"/>
                <a:lumMod val="114000"/>
              </a:schemeClr>
            </a:gs>
            <a:gs pos="100000">
              <a:schemeClr val="accent2">
                <a:hueOff val="-13836004"/>
                <a:satOff val="63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Goodna Community Centre Tuesday PM</a:t>
          </a:r>
        </a:p>
      </dsp:txBody>
      <dsp:txXfrm>
        <a:off x="3957310" y="1198113"/>
        <a:ext cx="1710761" cy="1026456"/>
      </dsp:txXfrm>
    </dsp:sp>
    <dsp:sp modelId="{0FAA2E88-A8EA-4EA3-8563-E515D1F86650}">
      <dsp:nvSpPr>
        <dsp:cNvPr id="0" name=""/>
        <dsp:cNvSpPr/>
      </dsp:nvSpPr>
      <dsp:spPr>
        <a:xfrm>
          <a:off x="5839148" y="1198113"/>
          <a:ext cx="1710761" cy="1026456"/>
        </a:xfrm>
        <a:prstGeom prst="rect">
          <a:avLst/>
        </a:prstGeom>
        <a:gradFill rotWithShape="0">
          <a:gsLst>
            <a:gs pos="0">
              <a:schemeClr val="accent2">
                <a:hueOff val="-15812576"/>
                <a:satOff val="721"/>
                <a:lumOff val="0"/>
                <a:alphaOff val="0"/>
                <a:tint val="98000"/>
                <a:lumMod val="114000"/>
              </a:schemeClr>
            </a:gs>
            <a:gs pos="100000">
              <a:schemeClr val="accent2">
                <a:hueOff val="-15812576"/>
                <a:satOff val="72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Goodna Community Clinic HR with consultant Wednesday</a:t>
          </a:r>
        </a:p>
      </dsp:txBody>
      <dsp:txXfrm>
        <a:off x="5839148" y="1198113"/>
        <a:ext cx="1710761" cy="1026456"/>
      </dsp:txXfrm>
    </dsp:sp>
    <dsp:sp modelId="{AD4C9A65-C533-42DE-8619-5690DCDB5CC4}">
      <dsp:nvSpPr>
        <dsp:cNvPr id="0" name=""/>
        <dsp:cNvSpPr/>
      </dsp:nvSpPr>
      <dsp:spPr>
        <a:xfrm>
          <a:off x="7720985" y="1198113"/>
          <a:ext cx="1710761" cy="1026456"/>
        </a:xfrm>
        <a:prstGeom prst="rect">
          <a:avLst/>
        </a:prstGeom>
        <a:gradFill rotWithShape="0">
          <a:gsLst>
            <a:gs pos="0">
              <a:schemeClr val="accent2">
                <a:hueOff val="-17789149"/>
                <a:satOff val="811"/>
                <a:lumOff val="0"/>
                <a:alphaOff val="0"/>
                <a:tint val="98000"/>
                <a:lumMod val="114000"/>
              </a:schemeClr>
            </a:gs>
            <a:gs pos="100000">
              <a:schemeClr val="accent2">
                <a:hueOff val="-17789149"/>
                <a:satOff val="81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Ipswich Hospital Thursday AM</a:t>
          </a:r>
        </a:p>
      </dsp:txBody>
      <dsp:txXfrm>
        <a:off x="7720985" y="1198113"/>
        <a:ext cx="1710761" cy="1026456"/>
      </dsp:txXfrm>
    </dsp:sp>
    <dsp:sp modelId="{BFB1F71F-DD9C-407A-B4A5-7C18B290CA80}">
      <dsp:nvSpPr>
        <dsp:cNvPr id="0" name=""/>
        <dsp:cNvSpPr/>
      </dsp:nvSpPr>
      <dsp:spPr>
        <a:xfrm>
          <a:off x="3957310" y="2395646"/>
          <a:ext cx="1710761" cy="1026456"/>
        </a:xfrm>
        <a:prstGeom prst="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Redbank Community Centre Friday</a:t>
          </a:r>
        </a:p>
      </dsp:txBody>
      <dsp:txXfrm>
        <a:off x="3957310" y="2395646"/>
        <a:ext cx="1710761" cy="1026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EC4CE-E258-4A23-81C7-B4EC3B811A34}">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a:t>Bereavement Liaison Midwife</a:t>
          </a:r>
          <a:endParaRPr lang="en-US" sz="1600" kern="1200"/>
        </a:p>
      </dsp:txBody>
      <dsp:txXfrm>
        <a:off x="601586" y="580"/>
        <a:ext cx="2631940" cy="1579164"/>
      </dsp:txXfrm>
    </dsp:sp>
    <dsp:sp modelId="{19AD0E68-00A0-418C-A1FB-C91109E281A2}">
      <dsp:nvSpPr>
        <dsp:cNvPr id="0" name=""/>
        <dsp:cNvSpPr/>
      </dsp:nvSpPr>
      <dsp:spPr>
        <a:xfrm>
          <a:off x="3496721" y="580"/>
          <a:ext cx="2631940" cy="1579164"/>
        </a:xfrm>
        <a:prstGeom prst="rect">
          <a:avLst/>
        </a:prstGeom>
        <a:gradFill rotWithShape="0">
          <a:gsLst>
            <a:gs pos="0">
              <a:schemeClr val="accent2">
                <a:hueOff val="-4941430"/>
                <a:satOff val="225"/>
                <a:lumOff val="0"/>
                <a:alphaOff val="0"/>
                <a:tint val="98000"/>
                <a:lumMod val="114000"/>
              </a:schemeClr>
            </a:gs>
            <a:gs pos="100000">
              <a:schemeClr val="accent2">
                <a:hueOff val="-4941430"/>
                <a:satOff val="225"/>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All women who have experienced a loss in pregnancy are referred to this model of care and seen antenatally through the next pregnancy</a:t>
          </a:r>
          <a:endParaRPr lang="en-US" sz="1600" kern="1200"/>
        </a:p>
      </dsp:txBody>
      <dsp:txXfrm>
        <a:off x="3496721" y="580"/>
        <a:ext cx="2631940" cy="1579164"/>
      </dsp:txXfrm>
    </dsp:sp>
    <dsp:sp modelId="{308D229F-59CA-4A8C-8133-1718E8B09AE6}">
      <dsp:nvSpPr>
        <dsp:cNvPr id="0" name=""/>
        <dsp:cNvSpPr/>
      </dsp:nvSpPr>
      <dsp:spPr>
        <a:xfrm>
          <a:off x="6391855" y="580"/>
          <a:ext cx="2631940" cy="1579164"/>
        </a:xfrm>
        <a:prstGeom prst="rect">
          <a:avLst/>
        </a:prstGeom>
        <a:gradFill rotWithShape="0">
          <a:gsLst>
            <a:gs pos="0">
              <a:schemeClr val="accent2">
                <a:hueOff val="-9882860"/>
                <a:satOff val="451"/>
                <a:lumOff val="0"/>
                <a:alphaOff val="0"/>
                <a:tint val="98000"/>
                <a:lumMod val="114000"/>
              </a:schemeClr>
            </a:gs>
            <a:gs pos="100000">
              <a:schemeClr val="accent2">
                <a:hueOff val="-9882860"/>
                <a:satOff val="45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If a loss is experienced in the current pregnancy the midwife connects with these women and offers follow up postnatally</a:t>
          </a:r>
          <a:endParaRPr lang="en-US" sz="1600" kern="1200"/>
        </a:p>
      </dsp:txBody>
      <dsp:txXfrm>
        <a:off x="6391855" y="580"/>
        <a:ext cx="2631940" cy="1579164"/>
      </dsp:txXfrm>
    </dsp:sp>
    <dsp:sp modelId="{81235E3F-A81B-4D54-9A02-EDDAF5940C54}">
      <dsp:nvSpPr>
        <dsp:cNvPr id="0" name=""/>
        <dsp:cNvSpPr/>
      </dsp:nvSpPr>
      <dsp:spPr>
        <a:xfrm>
          <a:off x="2049153" y="1842938"/>
          <a:ext cx="2631940" cy="1579164"/>
        </a:xfrm>
        <a:prstGeom prst="rect">
          <a:avLst/>
        </a:prstGeom>
        <a:gradFill rotWithShape="0">
          <a:gsLst>
            <a:gs pos="0">
              <a:schemeClr val="accent2">
                <a:hueOff val="-14824290"/>
                <a:satOff val="676"/>
                <a:lumOff val="0"/>
                <a:alphaOff val="0"/>
                <a:tint val="98000"/>
                <a:lumMod val="114000"/>
              </a:schemeClr>
            </a:gs>
            <a:gs pos="100000">
              <a:schemeClr val="accent2">
                <a:hueOff val="-14824290"/>
                <a:satOff val="676"/>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Bereavement midwife will also support if a woman is being seen for a termination of pregnancy for various reasons</a:t>
          </a:r>
          <a:endParaRPr lang="en-US" sz="1600" kern="1200"/>
        </a:p>
      </dsp:txBody>
      <dsp:txXfrm>
        <a:off x="2049153" y="1842938"/>
        <a:ext cx="2631940" cy="1579164"/>
      </dsp:txXfrm>
    </dsp:sp>
    <dsp:sp modelId="{553BE02A-2F09-48C1-9836-21D3263A549E}">
      <dsp:nvSpPr>
        <dsp:cNvPr id="0" name=""/>
        <dsp:cNvSpPr/>
      </dsp:nvSpPr>
      <dsp:spPr>
        <a:xfrm>
          <a:off x="4944288" y="1842938"/>
          <a:ext cx="2631940" cy="1579164"/>
        </a:xfrm>
        <a:prstGeom prst="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t>MCAL (midwifery care after loss) clinic Wednesdays at Ipswich</a:t>
          </a:r>
          <a:endParaRPr lang="en-US" sz="1600" kern="1200"/>
        </a:p>
      </dsp:txBody>
      <dsp:txXfrm>
        <a:off x="4944288" y="1842938"/>
        <a:ext cx="2631940" cy="1579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A13C-F5CA-40E8-9BA0-C34506274696}">
      <dsp:nvSpPr>
        <dsp:cNvPr id="0" name=""/>
        <dsp:cNvSpPr/>
      </dsp:nvSpPr>
      <dsp:spPr>
        <a:xfrm>
          <a:off x="0" y="0"/>
          <a:ext cx="7700306" cy="752990"/>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b="1" kern="1200" dirty="0"/>
            <a:t>Midwifery Group Practice </a:t>
          </a:r>
          <a:r>
            <a:rPr lang="en-AU" sz="1400" kern="1200" dirty="0"/>
            <a:t>currently x 2 groups (10 midwives)</a:t>
          </a:r>
          <a:endParaRPr lang="en-US" sz="1400" kern="1200" dirty="0"/>
        </a:p>
      </dsp:txBody>
      <dsp:txXfrm>
        <a:off x="22054" y="22054"/>
        <a:ext cx="6824144" cy="708882"/>
      </dsp:txXfrm>
    </dsp:sp>
    <dsp:sp modelId="{600069A6-2ADC-4C54-94B2-4CF6578AD99E}">
      <dsp:nvSpPr>
        <dsp:cNvPr id="0" name=""/>
        <dsp:cNvSpPr/>
      </dsp:nvSpPr>
      <dsp:spPr>
        <a:xfrm>
          <a:off x="644900" y="889897"/>
          <a:ext cx="7700306" cy="752990"/>
        </a:xfrm>
        <a:prstGeom prst="roundRect">
          <a:avLst>
            <a:gd name="adj" fmla="val 10000"/>
          </a:avLst>
        </a:prstGeom>
        <a:gradFill rotWithShape="0">
          <a:gsLst>
            <a:gs pos="0">
              <a:schemeClr val="accent2">
                <a:hueOff val="-6588574"/>
                <a:satOff val="300"/>
                <a:lumOff val="0"/>
                <a:alphaOff val="0"/>
                <a:tint val="98000"/>
                <a:lumMod val="114000"/>
              </a:schemeClr>
            </a:gs>
            <a:gs pos="100000">
              <a:schemeClr val="accent2">
                <a:hueOff val="-6588574"/>
                <a:satOff val="30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Each Midwife takes 37 women a year and gives all care throughout pregnancy, birth and up to 6 weeks postpartum and works an on call roster</a:t>
          </a:r>
          <a:endParaRPr lang="en-US" sz="1400" kern="1200"/>
        </a:p>
      </dsp:txBody>
      <dsp:txXfrm>
        <a:off x="666954" y="911951"/>
        <a:ext cx="6521854" cy="708882"/>
      </dsp:txXfrm>
    </dsp:sp>
    <dsp:sp modelId="{DFC932F1-0119-4BE2-B770-CD53154558F6}">
      <dsp:nvSpPr>
        <dsp:cNvPr id="0" name=""/>
        <dsp:cNvSpPr/>
      </dsp:nvSpPr>
      <dsp:spPr>
        <a:xfrm>
          <a:off x="1280175" y="1779795"/>
          <a:ext cx="7700306" cy="752990"/>
        </a:xfrm>
        <a:prstGeom prst="roundRect">
          <a:avLst>
            <a:gd name="adj" fmla="val 10000"/>
          </a:avLst>
        </a:prstGeom>
        <a:gradFill rotWithShape="0">
          <a:gsLst>
            <a:gs pos="0">
              <a:schemeClr val="accent2">
                <a:hueOff val="-13177148"/>
                <a:satOff val="601"/>
                <a:lumOff val="0"/>
                <a:alphaOff val="0"/>
                <a:tint val="98000"/>
                <a:lumMod val="114000"/>
              </a:schemeClr>
            </a:gs>
            <a:gs pos="100000">
              <a:schemeClr val="accent2">
                <a:hueOff val="-13177148"/>
                <a:satOff val="6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South Ripley team runs clinics on Tuesdays at Ripley Satellite Hospital </a:t>
          </a:r>
          <a:endParaRPr lang="en-US" sz="1400" kern="1200"/>
        </a:p>
      </dsp:txBody>
      <dsp:txXfrm>
        <a:off x="1302229" y="1801849"/>
        <a:ext cx="6531479" cy="708882"/>
      </dsp:txXfrm>
    </dsp:sp>
    <dsp:sp modelId="{E17C8301-CDF7-4872-9C47-DF6DF0183964}">
      <dsp:nvSpPr>
        <dsp:cNvPr id="0" name=""/>
        <dsp:cNvSpPr/>
      </dsp:nvSpPr>
      <dsp:spPr>
        <a:xfrm>
          <a:off x="1925076" y="2669692"/>
          <a:ext cx="7700306" cy="752990"/>
        </a:xfrm>
        <a:prstGeom prst="roundRect">
          <a:avLst>
            <a:gd name="adj" fmla="val 10000"/>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Goodna Team runs clinics from Goodna Community Centre on Wednesdays</a:t>
          </a:r>
          <a:endParaRPr lang="en-US" sz="1400" kern="1200"/>
        </a:p>
      </dsp:txBody>
      <dsp:txXfrm>
        <a:off x="1947130" y="2691746"/>
        <a:ext cx="6521854" cy="708882"/>
      </dsp:txXfrm>
    </dsp:sp>
    <dsp:sp modelId="{FF8381C9-0213-4D4B-9211-FE39B25C38A9}">
      <dsp:nvSpPr>
        <dsp:cNvPr id="0" name=""/>
        <dsp:cNvSpPr/>
      </dsp:nvSpPr>
      <dsp:spPr>
        <a:xfrm>
          <a:off x="7210862" y="576722"/>
          <a:ext cx="489443" cy="48944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320987" y="576722"/>
        <a:ext cx="269193" cy="368306"/>
      </dsp:txXfrm>
    </dsp:sp>
    <dsp:sp modelId="{A6BF6BAB-33A9-4B1C-B004-3537B8EEFAAE}">
      <dsp:nvSpPr>
        <dsp:cNvPr id="0" name=""/>
        <dsp:cNvSpPr/>
      </dsp:nvSpPr>
      <dsp:spPr>
        <a:xfrm>
          <a:off x="7855763" y="1466619"/>
          <a:ext cx="489443" cy="489443"/>
        </a:xfrm>
        <a:prstGeom prst="downArrow">
          <a:avLst>
            <a:gd name="adj1" fmla="val 55000"/>
            <a:gd name="adj2" fmla="val 45000"/>
          </a:avLst>
        </a:prstGeom>
        <a:solidFill>
          <a:schemeClr val="accent2">
            <a:tint val="40000"/>
            <a:alpha val="90000"/>
            <a:hueOff val="-10302092"/>
            <a:satOff val="530"/>
            <a:lumOff val="28"/>
            <a:alphaOff val="0"/>
          </a:schemeClr>
        </a:solidFill>
        <a:ln w="9525" cap="rnd" cmpd="sng" algn="ctr">
          <a:solidFill>
            <a:schemeClr val="accent2">
              <a:tint val="40000"/>
              <a:alpha val="90000"/>
              <a:hueOff val="-10302092"/>
              <a:satOff val="530"/>
              <a:lumOff val="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65888" y="1466619"/>
        <a:ext cx="269193" cy="368306"/>
      </dsp:txXfrm>
    </dsp:sp>
    <dsp:sp modelId="{1FA7D358-CF95-4847-9B55-8D23453923AB}">
      <dsp:nvSpPr>
        <dsp:cNvPr id="0" name=""/>
        <dsp:cNvSpPr/>
      </dsp:nvSpPr>
      <dsp:spPr>
        <a:xfrm>
          <a:off x="8491038" y="2356517"/>
          <a:ext cx="489443" cy="489443"/>
        </a:xfrm>
        <a:prstGeom prst="downArrow">
          <a:avLst>
            <a:gd name="adj1" fmla="val 55000"/>
            <a:gd name="adj2" fmla="val 45000"/>
          </a:avLst>
        </a:prstGeom>
        <a:solidFill>
          <a:schemeClr val="accent2">
            <a:tint val="40000"/>
            <a:alpha val="90000"/>
            <a:hueOff val="-20604185"/>
            <a:satOff val="1061"/>
            <a:lumOff val="55"/>
            <a:alphaOff val="0"/>
          </a:schemeClr>
        </a:solidFill>
        <a:ln w="9525" cap="rnd" cmpd="sng" algn="ctr">
          <a:solidFill>
            <a:schemeClr val="accent2">
              <a:tint val="40000"/>
              <a:alpha val="90000"/>
              <a:hueOff val="-20604185"/>
              <a:satOff val="1061"/>
              <a:lumOff val="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01163" y="2356517"/>
        <a:ext cx="269193" cy="368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9D32-B5A8-4D6C-8733-2A3CD49EC500}">
      <dsp:nvSpPr>
        <dsp:cNvPr id="0" name=""/>
        <dsp:cNvSpPr/>
      </dsp:nvSpPr>
      <dsp:spPr>
        <a:xfrm>
          <a:off x="3289" y="553522"/>
          <a:ext cx="1781259" cy="1068755"/>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1" kern="1200" dirty="0"/>
            <a:t>Low Risk Doctors Clinic</a:t>
          </a:r>
          <a:endParaRPr lang="en-US" sz="1000" kern="1200" dirty="0"/>
        </a:p>
      </dsp:txBody>
      <dsp:txXfrm>
        <a:off x="3289" y="553522"/>
        <a:ext cx="1781259" cy="1068755"/>
      </dsp:txXfrm>
    </dsp:sp>
    <dsp:sp modelId="{2A161B46-FF59-409D-9328-A47E567E7B72}">
      <dsp:nvSpPr>
        <dsp:cNvPr id="0" name=""/>
        <dsp:cNvSpPr/>
      </dsp:nvSpPr>
      <dsp:spPr>
        <a:xfrm>
          <a:off x="1962675" y="553522"/>
          <a:ext cx="1781259" cy="1068755"/>
        </a:xfrm>
        <a:prstGeom prst="rect">
          <a:avLst/>
        </a:prstGeom>
        <a:gradFill rotWithShape="0">
          <a:gsLst>
            <a:gs pos="0">
              <a:schemeClr val="accent2">
                <a:hueOff val="-2470715"/>
                <a:satOff val="113"/>
                <a:lumOff val="0"/>
                <a:alphaOff val="0"/>
                <a:tint val="98000"/>
                <a:lumMod val="114000"/>
              </a:schemeClr>
            </a:gs>
            <a:gs pos="100000">
              <a:schemeClr val="accent2">
                <a:hueOff val="-2470715"/>
                <a:satOff val="113"/>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a:t>Ipswich Hospital Mondays AM</a:t>
          </a:r>
          <a:endParaRPr lang="en-US" sz="1000" kern="1200"/>
        </a:p>
      </dsp:txBody>
      <dsp:txXfrm>
        <a:off x="1962675" y="553522"/>
        <a:ext cx="1781259" cy="1068755"/>
      </dsp:txXfrm>
    </dsp:sp>
    <dsp:sp modelId="{0CB72567-DC59-49F5-ADB6-0B2B8BFAF856}">
      <dsp:nvSpPr>
        <dsp:cNvPr id="0" name=""/>
        <dsp:cNvSpPr/>
      </dsp:nvSpPr>
      <dsp:spPr>
        <a:xfrm>
          <a:off x="3922061" y="553522"/>
          <a:ext cx="1781259" cy="1068755"/>
        </a:xfrm>
        <a:prstGeom prst="rect">
          <a:avLst/>
        </a:prstGeom>
        <a:gradFill rotWithShape="0">
          <a:gsLst>
            <a:gs pos="0">
              <a:schemeClr val="accent2">
                <a:hueOff val="-4941430"/>
                <a:satOff val="225"/>
                <a:lumOff val="0"/>
                <a:alphaOff val="0"/>
                <a:tint val="98000"/>
                <a:lumMod val="114000"/>
              </a:schemeClr>
            </a:gs>
            <a:gs pos="100000">
              <a:schemeClr val="accent2">
                <a:hueOff val="-4941430"/>
                <a:satOff val="225"/>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1" kern="1200"/>
            <a:t>High Risk Doctors Clinic</a:t>
          </a:r>
          <a:endParaRPr lang="en-US" sz="1000" kern="1200"/>
        </a:p>
      </dsp:txBody>
      <dsp:txXfrm>
        <a:off x="3922061" y="553522"/>
        <a:ext cx="1781259" cy="1068755"/>
      </dsp:txXfrm>
    </dsp:sp>
    <dsp:sp modelId="{32EA0B71-7FAA-4A3A-BC48-C4D4AC1D3E6E}">
      <dsp:nvSpPr>
        <dsp:cNvPr id="0" name=""/>
        <dsp:cNvSpPr/>
      </dsp:nvSpPr>
      <dsp:spPr>
        <a:xfrm>
          <a:off x="5881447" y="553522"/>
          <a:ext cx="1781259" cy="1068755"/>
        </a:xfrm>
        <a:prstGeom prst="rect">
          <a:avLst/>
        </a:prstGeom>
        <a:gradFill rotWithShape="0">
          <a:gsLst>
            <a:gs pos="0">
              <a:schemeClr val="accent2">
                <a:hueOff val="-7412145"/>
                <a:satOff val="338"/>
                <a:lumOff val="0"/>
                <a:alphaOff val="0"/>
                <a:tint val="98000"/>
                <a:lumMod val="114000"/>
              </a:schemeClr>
            </a:gs>
            <a:gs pos="100000">
              <a:schemeClr val="accent2">
                <a:hueOff val="-7412145"/>
                <a:satOff val="338"/>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a:t>Ipswich Hospital Wednesday all day</a:t>
          </a:r>
          <a:endParaRPr lang="en-US" sz="1000" kern="1200"/>
        </a:p>
      </dsp:txBody>
      <dsp:txXfrm>
        <a:off x="5881447" y="553522"/>
        <a:ext cx="1781259" cy="1068755"/>
      </dsp:txXfrm>
    </dsp:sp>
    <dsp:sp modelId="{71C730DB-72AC-4705-9F70-07533F1C793E}">
      <dsp:nvSpPr>
        <dsp:cNvPr id="0" name=""/>
        <dsp:cNvSpPr/>
      </dsp:nvSpPr>
      <dsp:spPr>
        <a:xfrm>
          <a:off x="7840833" y="553522"/>
          <a:ext cx="1781259" cy="1068755"/>
        </a:xfrm>
        <a:prstGeom prst="rect">
          <a:avLst/>
        </a:prstGeom>
        <a:gradFill rotWithShape="0">
          <a:gsLst>
            <a:gs pos="0">
              <a:schemeClr val="accent2">
                <a:hueOff val="-9882860"/>
                <a:satOff val="451"/>
                <a:lumOff val="0"/>
                <a:alphaOff val="0"/>
                <a:tint val="98000"/>
                <a:lumMod val="114000"/>
              </a:schemeClr>
            </a:gs>
            <a:gs pos="100000">
              <a:schemeClr val="accent2">
                <a:hueOff val="-9882860"/>
                <a:satOff val="45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1" kern="1200"/>
            <a:t>GDM Doctors Clinic</a:t>
          </a:r>
          <a:endParaRPr lang="en-US" sz="1000" kern="1200"/>
        </a:p>
      </dsp:txBody>
      <dsp:txXfrm>
        <a:off x="7840833" y="553522"/>
        <a:ext cx="1781259" cy="1068755"/>
      </dsp:txXfrm>
    </dsp:sp>
    <dsp:sp modelId="{AD509408-EB42-4DB8-B3B3-613BD6644CE8}">
      <dsp:nvSpPr>
        <dsp:cNvPr id="0" name=""/>
        <dsp:cNvSpPr/>
      </dsp:nvSpPr>
      <dsp:spPr>
        <a:xfrm>
          <a:off x="982982" y="1800404"/>
          <a:ext cx="1781259" cy="1068755"/>
        </a:xfrm>
        <a:prstGeom prst="rect">
          <a:avLst/>
        </a:prstGeom>
        <a:gradFill rotWithShape="0">
          <a:gsLst>
            <a:gs pos="0">
              <a:schemeClr val="accent2">
                <a:hueOff val="-12353576"/>
                <a:satOff val="563"/>
                <a:lumOff val="0"/>
                <a:alphaOff val="0"/>
                <a:tint val="98000"/>
                <a:lumMod val="114000"/>
              </a:schemeClr>
            </a:gs>
            <a:gs pos="100000">
              <a:schemeClr val="accent2">
                <a:hueOff val="-12353576"/>
                <a:satOff val="563"/>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a:t>Ipswich Hospital Thursday all day (Type 1 &amp; 2 in PM)</a:t>
          </a:r>
          <a:endParaRPr lang="en-US" sz="1000" kern="1200"/>
        </a:p>
      </dsp:txBody>
      <dsp:txXfrm>
        <a:off x="982982" y="1800404"/>
        <a:ext cx="1781259" cy="1068755"/>
      </dsp:txXfrm>
    </dsp:sp>
    <dsp:sp modelId="{28A855A7-B70C-4903-A25C-6628BE2C13FA}">
      <dsp:nvSpPr>
        <dsp:cNvPr id="0" name=""/>
        <dsp:cNvSpPr/>
      </dsp:nvSpPr>
      <dsp:spPr>
        <a:xfrm>
          <a:off x="2942368" y="1800404"/>
          <a:ext cx="1781259" cy="1068755"/>
        </a:xfrm>
        <a:prstGeom prst="rect">
          <a:avLst/>
        </a:prstGeom>
        <a:gradFill rotWithShape="0">
          <a:gsLst>
            <a:gs pos="0">
              <a:schemeClr val="accent2">
                <a:hueOff val="-14824290"/>
                <a:satOff val="676"/>
                <a:lumOff val="0"/>
                <a:alphaOff val="0"/>
                <a:tint val="98000"/>
                <a:lumMod val="114000"/>
              </a:schemeClr>
            </a:gs>
            <a:gs pos="100000">
              <a:schemeClr val="accent2">
                <a:hueOff val="-14824290"/>
                <a:satOff val="676"/>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1" kern="1200"/>
            <a:t>GDM Midwife Clinic</a:t>
          </a:r>
          <a:endParaRPr lang="en-US" sz="1000" kern="1200"/>
        </a:p>
      </dsp:txBody>
      <dsp:txXfrm>
        <a:off x="2942368" y="1800404"/>
        <a:ext cx="1781259" cy="1068755"/>
      </dsp:txXfrm>
    </dsp:sp>
    <dsp:sp modelId="{73395EB6-4571-4A5C-9011-780F16324533}">
      <dsp:nvSpPr>
        <dsp:cNvPr id="0" name=""/>
        <dsp:cNvSpPr/>
      </dsp:nvSpPr>
      <dsp:spPr>
        <a:xfrm>
          <a:off x="4901754" y="1800404"/>
          <a:ext cx="1781259" cy="1068755"/>
        </a:xfrm>
        <a:prstGeom prst="rect">
          <a:avLst/>
        </a:prstGeom>
        <a:gradFill rotWithShape="0">
          <a:gsLst>
            <a:gs pos="0">
              <a:schemeClr val="accent2">
                <a:hueOff val="-17295005"/>
                <a:satOff val="788"/>
                <a:lumOff val="0"/>
                <a:alphaOff val="0"/>
                <a:tint val="98000"/>
                <a:lumMod val="114000"/>
              </a:schemeClr>
            </a:gs>
            <a:gs pos="100000">
              <a:schemeClr val="accent2">
                <a:hueOff val="-17295005"/>
                <a:satOff val="788"/>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a:t>Ipswich Hospital Thursday AM</a:t>
          </a:r>
          <a:endParaRPr lang="en-US" sz="1000" kern="1200"/>
        </a:p>
      </dsp:txBody>
      <dsp:txXfrm>
        <a:off x="4901754" y="1800404"/>
        <a:ext cx="1781259" cy="1068755"/>
      </dsp:txXfrm>
    </dsp:sp>
    <dsp:sp modelId="{F9E579AD-1A37-4D67-87A3-81001DE6A035}">
      <dsp:nvSpPr>
        <dsp:cNvPr id="0" name=""/>
        <dsp:cNvSpPr/>
      </dsp:nvSpPr>
      <dsp:spPr>
        <a:xfrm>
          <a:off x="6861140" y="1800404"/>
          <a:ext cx="1781259" cy="1068755"/>
        </a:xfrm>
        <a:prstGeom prst="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1" kern="1200"/>
            <a:t>Maternity Day Assessment Unit (MDAU) </a:t>
          </a:r>
          <a:r>
            <a:rPr lang="en-AU" sz="1000" kern="1200"/>
            <a:t>3413 5788 BS Reg 3413 5789 Call reg for advice or to handover patients. 3413 7609 Consultant on call.</a:t>
          </a:r>
          <a:endParaRPr lang="en-US" sz="1000" kern="1200"/>
        </a:p>
      </dsp:txBody>
      <dsp:txXfrm>
        <a:off x="6861140" y="1800404"/>
        <a:ext cx="1781259" cy="10687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E3A2A-FB9C-4253-918A-7899429C30E2}">
      <dsp:nvSpPr>
        <dsp:cNvPr id="0" name=""/>
        <dsp:cNvSpPr/>
      </dsp:nvSpPr>
      <dsp:spPr>
        <a:xfrm>
          <a:off x="0" y="100685"/>
          <a:ext cx="6391275" cy="165489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Midwifery Navigator service who looks after high risk and maternal diabetes in pregnancy. The navigator once referral is received will link in with the women and often has some contact in the postnatal period for a short time.</a:t>
          </a:r>
        </a:p>
      </dsp:txBody>
      <dsp:txXfrm>
        <a:off x="80785" y="181470"/>
        <a:ext cx="6229705" cy="1493321"/>
      </dsp:txXfrm>
    </dsp:sp>
    <dsp:sp modelId="{E1BF5209-A7FD-41DB-B7A6-6CE0E10DCBFF}">
      <dsp:nvSpPr>
        <dsp:cNvPr id="0" name=""/>
        <dsp:cNvSpPr/>
      </dsp:nvSpPr>
      <dsp:spPr>
        <a:xfrm>
          <a:off x="0" y="1795897"/>
          <a:ext cx="6391275" cy="1654891"/>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Early Pregnancy Service (EPS) now 7-day service 0800-1630. One of 2 midwives see women with concerns in their pregnancy up to 20 weeks' gestation i.e. bleeding and subsequent loss. There is the option to have the products of conception collected by the woman once they are returned by pathology or to have the products included in the memorial once a month that is attended by EPS and the hospital Chaplain on a Wednesday. Women are invited to this by EPS. </a:t>
          </a:r>
        </a:p>
      </dsp:txBody>
      <dsp:txXfrm>
        <a:off x="80785" y="1876682"/>
        <a:ext cx="6229705" cy="1493321"/>
      </dsp:txXfrm>
    </dsp:sp>
    <dsp:sp modelId="{DD5A5428-64E9-4D48-9D5C-0087F005B047}">
      <dsp:nvSpPr>
        <dsp:cNvPr id="0" name=""/>
        <dsp:cNvSpPr/>
      </dsp:nvSpPr>
      <dsp:spPr>
        <a:xfrm>
          <a:off x="0" y="3491109"/>
          <a:ext cx="6391275" cy="1654891"/>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Termination of pregnancy – all TOP’s to be referred to Marie Stopes under 16 weeks – please follow pathway on referring patients</a:t>
          </a:r>
        </a:p>
      </dsp:txBody>
      <dsp:txXfrm>
        <a:off x="80785" y="3571894"/>
        <a:ext cx="6229705" cy="1493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41D92-FCA4-433B-83F5-BF0F85210727}">
      <dsp:nvSpPr>
        <dsp:cNvPr id="0" name=""/>
        <dsp:cNvSpPr/>
      </dsp:nvSpPr>
      <dsp:spPr>
        <a:xfrm>
          <a:off x="0" y="0"/>
          <a:ext cx="7411544" cy="61608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Postnatal care is offered for up to 10 days postpartum</a:t>
          </a:r>
        </a:p>
      </dsp:txBody>
      <dsp:txXfrm>
        <a:off x="18044" y="18044"/>
        <a:ext cx="6674662" cy="579994"/>
      </dsp:txXfrm>
    </dsp:sp>
    <dsp:sp modelId="{D7EE2370-FEBE-4169-8122-9C689E825F7D}">
      <dsp:nvSpPr>
        <dsp:cNvPr id="0" name=""/>
        <dsp:cNvSpPr/>
      </dsp:nvSpPr>
      <dsp:spPr>
        <a:xfrm>
          <a:off x="553459" y="701650"/>
          <a:ext cx="7411544" cy="616082"/>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All women within 35 kms of the hospital are offered home visit, phone call or Telehealth appointment. Visit often includes the NNST if within timeframe 48-72 hrs.</a:t>
          </a:r>
        </a:p>
      </dsp:txBody>
      <dsp:txXfrm>
        <a:off x="571503" y="719694"/>
        <a:ext cx="6421543" cy="579994"/>
      </dsp:txXfrm>
    </dsp:sp>
    <dsp:sp modelId="{C6FF3C8F-ED65-42EC-97FC-3F9FC104F5FA}">
      <dsp:nvSpPr>
        <dsp:cNvPr id="0" name=""/>
        <dsp:cNvSpPr/>
      </dsp:nvSpPr>
      <dsp:spPr>
        <a:xfrm>
          <a:off x="1106919" y="1403300"/>
          <a:ext cx="7411544" cy="616082"/>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Women outside of 35 kms are offered phone call or Telehealth appointment.</a:t>
          </a:r>
        </a:p>
      </dsp:txBody>
      <dsp:txXfrm>
        <a:off x="1124963" y="1421344"/>
        <a:ext cx="6421543" cy="579994"/>
      </dsp:txXfrm>
    </dsp:sp>
    <dsp:sp modelId="{CBDD8F94-8791-40A6-BA27-DC3A38D62031}">
      <dsp:nvSpPr>
        <dsp:cNvPr id="0" name=""/>
        <dsp:cNvSpPr/>
      </dsp:nvSpPr>
      <dsp:spPr>
        <a:xfrm>
          <a:off x="1660378" y="2104950"/>
          <a:ext cx="7411544" cy="616082"/>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Women are advised to see GP at 7 days of age</a:t>
          </a:r>
        </a:p>
      </dsp:txBody>
      <dsp:txXfrm>
        <a:off x="1678422" y="2122994"/>
        <a:ext cx="6421543" cy="579994"/>
      </dsp:txXfrm>
    </dsp:sp>
    <dsp:sp modelId="{74D88A86-F73A-4CE4-8DDC-B329D5F934AF}">
      <dsp:nvSpPr>
        <dsp:cNvPr id="0" name=""/>
        <dsp:cNvSpPr/>
      </dsp:nvSpPr>
      <dsp:spPr>
        <a:xfrm>
          <a:off x="2213838" y="2806600"/>
          <a:ext cx="7411544" cy="616082"/>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Women generally offered 1 visit and then phone call or Telehealth follow up until discharge at approx. 10 days earlier if the woman declines any further contact.</a:t>
          </a:r>
        </a:p>
      </dsp:txBody>
      <dsp:txXfrm>
        <a:off x="2231882" y="2824644"/>
        <a:ext cx="6421543" cy="579994"/>
      </dsp:txXfrm>
    </dsp:sp>
    <dsp:sp modelId="{17C9F4A3-A571-4204-B334-365D47409FBE}">
      <dsp:nvSpPr>
        <dsp:cNvPr id="0" name=""/>
        <dsp:cNvSpPr/>
      </dsp:nvSpPr>
      <dsp:spPr>
        <a:xfrm>
          <a:off x="7011090" y="450082"/>
          <a:ext cx="400453" cy="40045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101192" y="450082"/>
        <a:ext cx="220249" cy="301341"/>
      </dsp:txXfrm>
    </dsp:sp>
    <dsp:sp modelId="{2ECA302E-DDA4-47FC-AC0F-76666E27EAD7}">
      <dsp:nvSpPr>
        <dsp:cNvPr id="0" name=""/>
        <dsp:cNvSpPr/>
      </dsp:nvSpPr>
      <dsp:spPr>
        <a:xfrm>
          <a:off x="7564550" y="1151732"/>
          <a:ext cx="400453" cy="40045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654652" y="1151732"/>
        <a:ext cx="220249" cy="301341"/>
      </dsp:txXfrm>
    </dsp:sp>
    <dsp:sp modelId="{34F97364-3607-4A30-A3C0-BFA57F101F2D}">
      <dsp:nvSpPr>
        <dsp:cNvPr id="0" name=""/>
        <dsp:cNvSpPr/>
      </dsp:nvSpPr>
      <dsp:spPr>
        <a:xfrm>
          <a:off x="8118010" y="1843114"/>
          <a:ext cx="400453" cy="400453"/>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208112" y="1843114"/>
        <a:ext cx="220249" cy="301341"/>
      </dsp:txXfrm>
    </dsp:sp>
    <dsp:sp modelId="{3C1F3677-CB93-4348-B700-6BB2C0BB4642}">
      <dsp:nvSpPr>
        <dsp:cNvPr id="0" name=""/>
        <dsp:cNvSpPr/>
      </dsp:nvSpPr>
      <dsp:spPr>
        <a:xfrm>
          <a:off x="8671469" y="2551610"/>
          <a:ext cx="400453" cy="400453"/>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761571" y="2551610"/>
        <a:ext cx="220249" cy="3013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BA87B-9779-4F4B-A2A7-BA1CEF84F745}" type="datetimeFigureOut">
              <a:rPr lang="en-US" smtClean="0"/>
              <a:t>8/6/25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26E67-BF87-954E-B66F-676B57F1A004}" type="slidenum">
              <a:rPr lang="en-US" smtClean="0"/>
              <a:t>‹#›</a:t>
            </a:fld>
            <a:endParaRPr lang="en-US"/>
          </a:p>
        </p:txBody>
      </p:sp>
    </p:spTree>
    <p:extLst>
      <p:ext uri="{BB962C8B-B14F-4D97-AF65-F5344CB8AC3E}">
        <p14:creationId xmlns:p14="http://schemas.microsoft.com/office/powerpoint/2010/main" val="401815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DCC4-8569-3826-0258-53EEB0CAB3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6D5B05B-AA87-86D3-B6BA-DA45E94C9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C237F51-FC95-81B8-5206-49A1C507D8E5}"/>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FB973746-670B-8461-A3DC-68E331FEF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18A37-340F-498F-72C6-B19FC97913A1}"/>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32465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5BB8-B081-8B2F-9A6C-BD449122143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0CE608B-13CA-69B2-9506-47840B0134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08C472-9857-BDB3-2EDE-E4F44B052E65}"/>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8C43812E-9FB6-C52D-D321-E61A011CC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C0F93-410E-8CEA-5CEB-32D69C9B1F42}"/>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267678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79F7C-8DF8-F87D-3D1C-6A1F6942FA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B67FE8-4766-9703-F2CC-A695292CFC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662FB3-42AC-4006-F77A-681B473F9CA9}"/>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B30B008F-5E1E-7D47-3684-2B60F95FC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2777D-44B7-A3CE-9917-54E21F78F3DD}"/>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134707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8/6/25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222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9252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8959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1346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7832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950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0231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387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F0F9-0F23-B7BE-12EC-C063C5EB89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28B916-BF7C-960C-1AC7-23C0DAD0EF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7AEA8-842F-E35D-028B-B79CBC4852AE}"/>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B7ACDBF9-EF4B-1928-C00C-95FD6D80C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3F625-1312-0C1E-20AC-5E51DE6F62C5}"/>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526676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8827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8143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330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31075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3757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8/6/25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9719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8/6/25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37569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8/6/25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5869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8/6/25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130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578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E5C7-27FA-C03A-6621-96C8435A85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505B21A-5206-0608-9D9C-C44F9FB60E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66AA5C-691C-DE83-C2A8-D9EA66735115}"/>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53BF117D-C3A6-065A-DFDD-D0D17CCF1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A2908-6DD9-37F6-184C-2BBC964C9CF8}"/>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392031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443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65BF-3442-38E9-A89D-F98CAB6F7C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F49530-8F03-1ACA-5DDF-8B6842F5FD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BB10C24-FEC2-F33D-4137-A257470426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900615E-A7E5-0E7A-3300-BF87AF0B691B}"/>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6" name="Footer Placeholder 5">
            <a:extLst>
              <a:ext uri="{FF2B5EF4-FFF2-40B4-BE49-F238E27FC236}">
                <a16:creationId xmlns:a16="http://schemas.microsoft.com/office/drawing/2014/main" id="{E1632B03-F054-4AC7-B3FD-31E9229FD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4A5EF-E8BF-57AF-2C5E-266877A4E188}"/>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138876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90CF-5027-97B9-5EA0-C7A721F1C11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0CA398-DEC4-79DB-619A-186487000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7744572-DE3A-F815-7F88-7018CB360D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AF333D3-A7A4-6893-6BCE-B1BE1A786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B0BD7C-97FD-6381-3084-9DC30574CD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945F09-1B2B-8BED-9266-F1F43018902F}"/>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8" name="Footer Placeholder 7">
            <a:extLst>
              <a:ext uri="{FF2B5EF4-FFF2-40B4-BE49-F238E27FC236}">
                <a16:creationId xmlns:a16="http://schemas.microsoft.com/office/drawing/2014/main" id="{833E31C1-34C2-FF3C-309C-894299F08E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8514EF-E39F-178A-8C3D-A8DE6ACAFBCA}"/>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00496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4CC-86CD-2D42-9B53-D43C7675824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5E8BA63-0DE7-6191-D243-04E84002E98E}"/>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4" name="Footer Placeholder 3">
            <a:extLst>
              <a:ext uri="{FF2B5EF4-FFF2-40B4-BE49-F238E27FC236}">
                <a16:creationId xmlns:a16="http://schemas.microsoft.com/office/drawing/2014/main" id="{7A869D8D-31E9-650F-6072-429A83D4F7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12D36F-CBC5-1B21-BF2C-68E5200D0B49}"/>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48234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0A6B8-6C0B-18C9-A5F3-3817A9FF5306}"/>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3" name="Footer Placeholder 2">
            <a:extLst>
              <a:ext uri="{FF2B5EF4-FFF2-40B4-BE49-F238E27FC236}">
                <a16:creationId xmlns:a16="http://schemas.microsoft.com/office/drawing/2014/main" id="{7E2796AE-EC62-8EA8-463C-815F9F196E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6C767-222D-C04B-072A-62C949203145}"/>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104724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AD44-A8CB-4005-59FD-A8760B7F47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0799F0-013F-9F09-9FBC-B840E08F2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8DD74A-2FAB-90E4-7501-CD4A36EBD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12A6E5-F46A-01E2-48BB-6633B9FF6D4A}"/>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6" name="Footer Placeholder 5">
            <a:extLst>
              <a:ext uri="{FF2B5EF4-FFF2-40B4-BE49-F238E27FC236}">
                <a16:creationId xmlns:a16="http://schemas.microsoft.com/office/drawing/2014/main" id="{FDA99691-A308-9858-B32E-4B9A6195D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B75AC-2D7B-9752-CFC9-7D14F3DC44C5}"/>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228721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A5CA-3255-B51B-8F09-5F5AD3E0ED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85F2B4-5D49-8A8B-C21A-9504B4129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049A31-B58D-38A1-6F7F-A9ED6323F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FC36B5-A3CF-CD3A-B065-E8A960B59688}"/>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6" name="Footer Placeholder 5">
            <a:extLst>
              <a:ext uri="{FF2B5EF4-FFF2-40B4-BE49-F238E27FC236}">
                <a16:creationId xmlns:a16="http://schemas.microsoft.com/office/drawing/2014/main" id="{91EBC20C-1141-9321-BC6C-2E6CFEB1A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AC7A9-7447-C04C-15B5-D0A3B040CFC1}"/>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26553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9930B1-B286-7097-012E-13BAA1863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C677AD-1A19-1B5C-5FF1-24048013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8AC4A4-E681-70A8-4EB4-EEB72D551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8CD62CA6-BBCB-9951-2319-A49B09016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DED276-3447-4D5A-F8FB-D0F736D68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9CF9D5-ADED-3741-A786-ABFE68AA7000}" type="slidenum">
              <a:rPr lang="en-US" smtClean="0"/>
              <a:t>‹#›</a:t>
            </a:fld>
            <a:endParaRPr lang="en-US"/>
          </a:p>
        </p:txBody>
      </p:sp>
    </p:spTree>
    <p:extLst>
      <p:ext uri="{BB962C8B-B14F-4D97-AF65-F5344CB8AC3E}">
        <p14:creationId xmlns:p14="http://schemas.microsoft.com/office/powerpoint/2010/main" val="930157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8/6/25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2350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igitaldoorway.blogspot.com/2018/05/change-personal-agency-and-wellness.html"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everyweekcounts.com.au/" TargetMode="External"/><Relationship Id="rId2" Type="http://schemas.openxmlformats.org/officeDocument/2006/relationships/image" Target="../media/image1.jpeg"/><Relationship Id="rId1" Type="http://schemas.openxmlformats.org/officeDocument/2006/relationships/slideLayout" Target="../slideLayouts/slideLayout30.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4" name="Picture 3" descr="A close-up of a hand holding a baby&#10;&#10;Description automatically generated">
            <a:extLst>
              <a:ext uri="{FF2B5EF4-FFF2-40B4-BE49-F238E27FC236}">
                <a16:creationId xmlns:a16="http://schemas.microsoft.com/office/drawing/2014/main" id="{285122A9-DAD0-4E63-D6C9-55CCB213A5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775" r="16110"/>
          <a:stretch>
            <a:fillRect/>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16"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1778F7D-A17C-DC80-EBF4-4384518F0FC4}"/>
              </a:ext>
            </a:extLst>
          </p:cNvPr>
          <p:cNvSpPr>
            <a:spLocks noGrp="1"/>
          </p:cNvSpPr>
          <p:nvPr>
            <p:ph type="ctrTitle"/>
          </p:nvPr>
        </p:nvSpPr>
        <p:spPr>
          <a:xfrm>
            <a:off x="5695061" y="1241266"/>
            <a:ext cx="5428551" cy="3153753"/>
          </a:xfrm>
        </p:spPr>
        <p:txBody>
          <a:bodyPr>
            <a:normAutofit/>
          </a:bodyPr>
          <a:lstStyle/>
          <a:p>
            <a:pPr>
              <a:lnSpc>
                <a:spcPct val="90000"/>
              </a:lnSpc>
            </a:pPr>
            <a:r>
              <a:rPr lang="en-AU" dirty="0"/>
              <a:t>West Moreton GP Symposium</a:t>
            </a:r>
            <a:br>
              <a:rPr lang="en-AU" dirty="0"/>
            </a:br>
            <a:endParaRPr lang="en-AU" dirty="0"/>
          </a:p>
        </p:txBody>
      </p:sp>
      <p:sp>
        <p:nvSpPr>
          <p:cNvPr id="3" name="Subtitle 2">
            <a:extLst>
              <a:ext uri="{FF2B5EF4-FFF2-40B4-BE49-F238E27FC236}">
                <a16:creationId xmlns:a16="http://schemas.microsoft.com/office/drawing/2014/main" id="{57AB06AA-1201-2520-08A4-430CE3281968}"/>
              </a:ext>
            </a:extLst>
          </p:cNvPr>
          <p:cNvSpPr>
            <a:spLocks noGrp="1"/>
          </p:cNvSpPr>
          <p:nvPr>
            <p:ph type="subTitle" idx="1"/>
          </p:nvPr>
        </p:nvSpPr>
        <p:spPr>
          <a:xfrm>
            <a:off x="5695061" y="4591665"/>
            <a:ext cx="5428551" cy="1622322"/>
          </a:xfrm>
        </p:spPr>
        <p:txBody>
          <a:bodyPr>
            <a:normAutofit/>
          </a:bodyPr>
          <a:lstStyle/>
          <a:p>
            <a:r>
              <a:rPr lang="en-AU" dirty="0"/>
              <a:t>Julie Eaton MUM ANC</a:t>
            </a:r>
          </a:p>
        </p:txBody>
      </p:sp>
      <p:sp>
        <p:nvSpPr>
          <p:cNvPr id="14" name="Rectangle 13">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4EDF18AA-6DBF-5735-BDB0-3462C30EEAED}"/>
              </a:ext>
            </a:extLst>
          </p:cNvPr>
          <p:cNvSpPr txBox="1"/>
          <p:nvPr/>
        </p:nvSpPr>
        <p:spPr>
          <a:xfrm>
            <a:off x="9319098" y="6657945"/>
            <a:ext cx="2872902" cy="200055"/>
          </a:xfrm>
          <a:prstGeom prst="rect">
            <a:avLst/>
          </a:prstGeom>
          <a:solidFill>
            <a:srgbClr val="000000"/>
          </a:solidFill>
          <a:ln>
            <a:noFill/>
          </a:ln>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AU" sz="700" b="0" i="0" u="none" strike="noStrike" kern="1200" cap="none" spc="0" normalizeH="0" baseline="0" noProof="0">
                <a:ln>
                  <a:noFill/>
                </a:ln>
                <a:solidFill>
                  <a:srgbClr val="FFFFFF"/>
                </a:solidFill>
                <a:effectLst/>
                <a:uLnTx/>
                <a:uFillTx/>
                <a:latin typeface="Century Gothic" panose="020B0502020202020204"/>
                <a:ea typeface="+mn-ea"/>
                <a:cs typeface="+mn-cs"/>
                <a:hlinkClick r:id="rId3" tooltip="https://digitaldoorway.blogspot.com/2018/05/change-personal-agency-and-wellness.html">
                  <a:extLst>
                    <a:ext uri="{A12FA001-AC4F-418D-AE19-62706E023703}">
                      <ahyp:hlinkClr xmlns:ahyp="http://schemas.microsoft.com/office/drawing/2018/hyperlinkcolor" val="tx"/>
                    </a:ext>
                  </a:extLst>
                </a:hlinkClick>
              </a:rPr>
              <a:t>This Photo</a:t>
            </a:r>
            <a:r>
              <a:rPr kumimoji="0" lang="en-AU" sz="700" b="0" i="0" u="none" strike="noStrike" kern="1200" cap="none" spc="0" normalizeH="0" baseline="0" noProof="0">
                <a:ln>
                  <a:noFill/>
                </a:ln>
                <a:solidFill>
                  <a:srgbClr val="FFFFFF"/>
                </a:solidFill>
                <a:effectLst/>
                <a:uLnTx/>
                <a:uFillTx/>
                <a:latin typeface="Century Gothic" panose="020B0502020202020204"/>
                <a:ea typeface="+mn-ea"/>
                <a:cs typeface="+mn-cs"/>
              </a:rPr>
              <a:t> by Unknown Author is licensed under </a:t>
            </a:r>
            <a:r>
              <a:rPr kumimoji="0" lang="en-AU" sz="700" b="0" i="0" u="none" strike="noStrike" kern="1200" cap="none" spc="0" normalizeH="0" baseline="0" noProof="0">
                <a:ln>
                  <a:noFill/>
                </a:ln>
                <a:solidFill>
                  <a:srgbClr val="FFFFFF"/>
                </a:solidFill>
                <a:effectLst/>
                <a:uLnTx/>
                <a:uFillTx/>
                <a:latin typeface="Century Gothic" panose="020B050202020202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AU" sz="7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779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Oval 13">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Oval 14">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Oval 15">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Oval 16">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Oval 17">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3" name="Rectangle 22">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Shape 26">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Rectangle 32">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F0E61A83-463D-2ED8-D5D8-E8AB195693F3}"/>
              </a:ext>
            </a:extLst>
          </p:cNvPr>
          <p:cNvSpPr txBox="1"/>
          <p:nvPr/>
        </p:nvSpPr>
        <p:spPr>
          <a:xfrm>
            <a:off x="639098" y="2418735"/>
            <a:ext cx="5132439" cy="381174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Safer Baby Bundle</a:t>
            </a:r>
          </a:p>
          <a:p>
            <a:pPr marL="0" marR="0" lvl="0" indent="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5 elements were introduced to reduce stillbirth by 20% over the period of the project (2 years). Ipswich Hospital are an implementation site. We are also part of the </a:t>
            </a:r>
            <a:r>
              <a:rPr kumimoji="0" lang="en-US"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PreTerm</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Birth alliance which is about timing of birth.</a:t>
            </a:r>
          </a:p>
        </p:txBody>
      </p:sp>
      <p:pic>
        <p:nvPicPr>
          <p:cNvPr id="6" name="Picture 5">
            <a:extLst>
              <a:ext uri="{FF2B5EF4-FFF2-40B4-BE49-F238E27FC236}">
                <a16:creationId xmlns:a16="http://schemas.microsoft.com/office/drawing/2014/main" id="{B78DDE45-2452-46CD-4903-29351765F37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14836" y="1245816"/>
            <a:ext cx="4828707" cy="1508970"/>
          </a:xfrm>
          <a:prstGeom prst="rect">
            <a:avLst/>
          </a:prstGeom>
        </p:spPr>
      </p:pic>
      <p:pic>
        <p:nvPicPr>
          <p:cNvPr id="7" name="Picture 6">
            <a:extLst>
              <a:ext uri="{FF2B5EF4-FFF2-40B4-BE49-F238E27FC236}">
                <a16:creationId xmlns:a16="http://schemas.microsoft.com/office/drawing/2014/main" id="{FEB0D67B-0627-1F93-5C6F-2BBDFEB66D54}"/>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712909" y="4072508"/>
            <a:ext cx="4828707" cy="1605545"/>
          </a:xfrm>
          <a:prstGeom prst="rect">
            <a:avLst/>
          </a:prstGeom>
          <a:noFill/>
        </p:spPr>
      </p:pic>
    </p:spTree>
    <p:extLst>
      <p:ext uri="{BB962C8B-B14F-4D97-AF65-F5344CB8AC3E}">
        <p14:creationId xmlns:p14="http://schemas.microsoft.com/office/powerpoint/2010/main" val="11436481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89621A-6A77-B952-378F-FCAD533294E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57202" y="899254"/>
            <a:ext cx="5426764" cy="1750130"/>
          </a:xfrm>
          <a:prstGeom prst="rect">
            <a:avLst/>
          </a:prstGeom>
          <a:noFill/>
        </p:spPr>
      </p:pic>
      <p:pic>
        <p:nvPicPr>
          <p:cNvPr id="6" name="Picture 5">
            <a:extLst>
              <a:ext uri="{FF2B5EF4-FFF2-40B4-BE49-F238E27FC236}">
                <a16:creationId xmlns:a16="http://schemas.microsoft.com/office/drawing/2014/main" id="{F29FF774-8B2C-496D-706A-3475A35C6C8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57201" y="4163444"/>
            <a:ext cx="5426764" cy="1695863"/>
          </a:xfrm>
          <a:prstGeom prst="rect">
            <a:avLst/>
          </a:prstGeom>
          <a:noFill/>
        </p:spPr>
      </p:pic>
      <p:sp>
        <p:nvSpPr>
          <p:cNvPr id="11" name="Rectangle 1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60BC4D0F-E291-36FE-2F5B-34C9BCF5D18F}"/>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308034" y="2461279"/>
            <a:ext cx="5426764" cy="1790831"/>
          </a:xfrm>
          <a:prstGeom prst="rect">
            <a:avLst/>
          </a:prstGeom>
          <a:noFill/>
        </p:spPr>
      </p:pic>
    </p:spTree>
    <p:extLst>
      <p:ext uri="{BB962C8B-B14F-4D97-AF65-F5344CB8AC3E}">
        <p14:creationId xmlns:p14="http://schemas.microsoft.com/office/powerpoint/2010/main" val="154934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4" name="Rectangle 2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Rectangle 25">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D4FEFE07-92A3-AF56-E813-DB7C249B43F2}"/>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2200" b="0" i="0" kern="1200">
                <a:solidFill>
                  <a:srgbClr val="EBEBEB"/>
                </a:solidFill>
                <a:latin typeface="+mj-lt"/>
                <a:ea typeface="+mj-ea"/>
                <a:cs typeface="+mj-cs"/>
              </a:rPr>
              <a:t>Pre term Birth alliance resource that is given to discuss timing of birth. Free to download from </a:t>
            </a:r>
            <a:r>
              <a:rPr lang="en-US" sz="2200" b="0" i="0" kern="1200">
                <a:solidFill>
                  <a:srgbClr val="EBEBEB"/>
                </a:solidFill>
                <a:latin typeface="+mj-lt"/>
                <a:ea typeface="+mj-ea"/>
                <a:cs typeface="+mj-cs"/>
                <a:hlinkClick r:id="rId3"/>
              </a:rPr>
              <a:t>www.everyweekcounts.com.au</a:t>
            </a:r>
            <a:r>
              <a:rPr lang="en-US" sz="2200" b="0" i="0" kern="1200">
                <a:solidFill>
                  <a:srgbClr val="EBEBEB"/>
                </a:solidFill>
                <a:latin typeface="+mj-lt"/>
                <a:ea typeface="+mj-ea"/>
                <a:cs typeface="+mj-cs"/>
              </a:rPr>
              <a:t> Available in multiple languages </a:t>
            </a:r>
            <a:br>
              <a:rPr lang="en-US" sz="2200" b="0" i="0" kern="1200">
                <a:solidFill>
                  <a:srgbClr val="EBEBEB"/>
                </a:solidFill>
                <a:latin typeface="+mj-lt"/>
                <a:ea typeface="+mj-ea"/>
                <a:cs typeface="+mj-cs"/>
              </a:rPr>
            </a:br>
            <a:endParaRPr lang="en-US" sz="2200" b="0" i="0" kern="1200">
              <a:solidFill>
                <a:srgbClr val="EBEBEB"/>
              </a:solidFill>
              <a:latin typeface="+mj-lt"/>
              <a:ea typeface="+mj-ea"/>
              <a:cs typeface="+mj-cs"/>
            </a:endParaRPr>
          </a:p>
        </p:txBody>
      </p:sp>
      <p:pic>
        <p:nvPicPr>
          <p:cNvPr id="5" name="Picture Placeholder 4" descr="Graphical user interface, application&#10;&#10;Description automatically generated">
            <a:extLst>
              <a:ext uri="{FF2B5EF4-FFF2-40B4-BE49-F238E27FC236}">
                <a16:creationId xmlns:a16="http://schemas.microsoft.com/office/drawing/2014/main" id="{0F239FB5-ACCC-DF9C-D817-3B355CF79669}"/>
              </a:ext>
            </a:extLst>
          </p:cNvPr>
          <p:cNvPicPr>
            <a:picLocks noGrp="1" noChangeAspect="1"/>
          </p:cNvPicPr>
          <p:nvPr>
            <p:ph type="pic" idx="13"/>
          </p:nvPr>
        </p:nvPicPr>
        <p:blipFill>
          <a:blip r:embed="rId4">
            <a:extLst>
              <a:ext uri="{28A0092B-C50C-407E-A947-70E740481C1C}">
                <a14:useLocalDpi xmlns:a14="http://schemas.microsoft.com/office/drawing/2010/main" val="0"/>
              </a:ext>
            </a:extLst>
          </a:blip>
          <a:srcRect t="20649" b="20649"/>
          <a:stretch>
            <a:fillRect/>
          </a:stretch>
        </p:blipFill>
        <p:spPr>
          <a:xfrm>
            <a:off x="1109763" y="2492048"/>
            <a:ext cx="6470907" cy="1870788"/>
          </a:xfrm>
          <a:prstGeom prst="roundRect">
            <a:avLst>
              <a:gd name="adj" fmla="val 1858"/>
            </a:avLst>
          </a:prstGeom>
          <a:effectLst>
            <a:outerShdw blurRad="50800" dist="50800" dir="5400000" algn="tl" rotWithShape="0">
              <a:srgbClr val="000000">
                <a:alpha val="43000"/>
              </a:srgbClr>
            </a:outerShdw>
          </a:effectLst>
        </p:spPr>
      </p:pic>
      <p:sp>
        <p:nvSpPr>
          <p:cNvPr id="4" name="Text Placeholder 3">
            <a:extLst>
              <a:ext uri="{FF2B5EF4-FFF2-40B4-BE49-F238E27FC236}">
                <a16:creationId xmlns:a16="http://schemas.microsoft.com/office/drawing/2014/main" id="{A3041150-D3B6-69DD-E3DA-E7DB5F2B84FF}"/>
              </a:ext>
            </a:extLst>
          </p:cNvPr>
          <p:cNvSpPr>
            <a:spLocks noGrp="1"/>
          </p:cNvSpPr>
          <p:nvPr>
            <p:ph type="body" sz="quarter" idx="14"/>
          </p:nvPr>
        </p:nvSpPr>
        <p:spPr/>
        <p:txBody>
          <a:bodyPr/>
          <a:lstStyle/>
          <a:p>
            <a:endParaRPr lang="en-AU" dirty="0"/>
          </a:p>
        </p:txBody>
      </p:sp>
    </p:spTree>
    <p:extLst>
      <p:ext uri="{BB962C8B-B14F-4D97-AF65-F5344CB8AC3E}">
        <p14:creationId xmlns:p14="http://schemas.microsoft.com/office/powerpoint/2010/main" val="42304785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B7DA1551-51B0-3779-1289-0E4CBF752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925" y="1284394"/>
            <a:ext cx="8481318" cy="4283066"/>
          </a:xfrm>
          <a:prstGeom prst="rect">
            <a:avLst/>
          </a:prstGeom>
        </p:spPr>
      </p:pic>
    </p:spTree>
    <p:extLst>
      <p:ext uri="{BB962C8B-B14F-4D97-AF65-F5344CB8AC3E}">
        <p14:creationId xmlns:p14="http://schemas.microsoft.com/office/powerpoint/2010/main" val="31658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card&#10;&#10;AI-generated content may be incorrect.">
            <a:extLst>
              <a:ext uri="{FF2B5EF4-FFF2-40B4-BE49-F238E27FC236}">
                <a16:creationId xmlns:a16="http://schemas.microsoft.com/office/drawing/2014/main" id="{860BE499-3C85-0A08-83F0-97D1DA066FA1}"/>
              </a:ext>
            </a:extLst>
          </p:cNvPr>
          <p:cNvPicPr>
            <a:picLocks noChangeAspect="1"/>
          </p:cNvPicPr>
          <p:nvPr/>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AB9100A1-68F7-6C77-6E78-6C227C1AD7CB}"/>
              </a:ext>
            </a:extLst>
          </p:cNvPr>
          <p:cNvSpPr/>
          <p:nvPr/>
        </p:nvSpPr>
        <p:spPr>
          <a:xfrm>
            <a:off x="9000309" y="0"/>
            <a:ext cx="3191691" cy="6858000"/>
          </a:xfrm>
          <a:prstGeom prst="rect">
            <a:avLst/>
          </a:prstGeom>
          <a:solidFill>
            <a:srgbClr val="9797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68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60CFB8BA-0EB6-766E-C267-AD5E381DA6A1}"/>
              </a:ext>
            </a:extLst>
          </p:cNvPr>
          <p:cNvSpPr/>
          <p:nvPr/>
        </p:nvSpPr>
        <p:spPr>
          <a:xfrm>
            <a:off x="9746706" y="0"/>
            <a:ext cx="2445294" cy="1720617"/>
          </a:xfrm>
          <a:custGeom>
            <a:avLst/>
            <a:gdLst>
              <a:gd name="connsiteX0" fmla="*/ 1 w 2445294"/>
              <a:gd name="connsiteY0" fmla="*/ 0 h 1720617"/>
              <a:gd name="connsiteX1" fmla="*/ 2445294 w 2445294"/>
              <a:gd name="connsiteY1" fmla="*/ 0 h 1720617"/>
              <a:gd name="connsiteX2" fmla="*/ 2445294 w 2445294"/>
              <a:gd name="connsiteY2" fmla="*/ 1152016 h 1720617"/>
              <a:gd name="connsiteX3" fmla="*/ 2419780 w 2445294"/>
              <a:gd name="connsiteY3" fmla="*/ 1188796 h 1720617"/>
              <a:gd name="connsiteX4" fmla="*/ 1348758 w 2445294"/>
              <a:gd name="connsiteY4" fmla="*/ 1720617 h 1720617"/>
              <a:gd name="connsiteX5" fmla="*/ 6963 w 2445294"/>
              <a:gd name="connsiteY5" fmla="*/ 502964 h 1720617"/>
              <a:gd name="connsiteX6" fmla="*/ 2894 w 2445294"/>
              <a:gd name="connsiteY6" fmla="*/ 421928 h 1720617"/>
              <a:gd name="connsiteX7" fmla="*/ 1 w 2445294"/>
              <a:gd name="connsiteY7" fmla="*/ 421928 h 1720617"/>
              <a:gd name="connsiteX8" fmla="*/ 1 w 2445294"/>
              <a:gd name="connsiteY8" fmla="*/ 364317 h 1720617"/>
              <a:gd name="connsiteX9" fmla="*/ 0 w 2445294"/>
              <a:gd name="connsiteY9" fmla="*/ 364288 h 1720617"/>
              <a:gd name="connsiteX10" fmla="*/ 1 w 2445294"/>
              <a:gd name="connsiteY10" fmla="*/ 364259 h 17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5294" h="1720617">
                <a:moveTo>
                  <a:pt x="1" y="0"/>
                </a:moveTo>
                <a:lnTo>
                  <a:pt x="2445294" y="0"/>
                </a:lnTo>
                <a:lnTo>
                  <a:pt x="2445294" y="1152016"/>
                </a:lnTo>
                <a:lnTo>
                  <a:pt x="2419780" y="1188796"/>
                </a:lnTo>
                <a:cubicBezTo>
                  <a:pt x="2173263" y="1512134"/>
                  <a:pt x="1785221" y="1720617"/>
                  <a:pt x="1348758" y="1720617"/>
                </a:cubicBezTo>
                <a:cubicBezTo>
                  <a:pt x="650415" y="1720617"/>
                  <a:pt x="76033" y="1186902"/>
                  <a:pt x="6963" y="502964"/>
                </a:cubicBezTo>
                <a:lnTo>
                  <a:pt x="2894" y="421928"/>
                </a:lnTo>
                <a:lnTo>
                  <a:pt x="1" y="421928"/>
                </a:lnTo>
                <a:lnTo>
                  <a:pt x="1" y="364317"/>
                </a:lnTo>
                <a:lnTo>
                  <a:pt x="0" y="364288"/>
                </a:lnTo>
                <a:lnTo>
                  <a:pt x="1" y="364259"/>
                </a:lnTo>
                <a:close/>
              </a:path>
            </a:pathLst>
          </a:custGeom>
          <a:solidFill>
            <a:srgbClr val="DA7F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427F76B9-F905-CFAF-F7D6-EA87BD679F7B}"/>
              </a:ext>
            </a:extLst>
          </p:cNvPr>
          <p:cNvSpPr/>
          <p:nvPr/>
        </p:nvSpPr>
        <p:spPr>
          <a:xfrm>
            <a:off x="0" y="0"/>
            <a:ext cx="909928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white text on a black background&#10;&#10;AI-generated content may be incorrect.">
            <a:extLst>
              <a:ext uri="{FF2B5EF4-FFF2-40B4-BE49-F238E27FC236}">
                <a16:creationId xmlns:a16="http://schemas.microsoft.com/office/drawing/2014/main" id="{F314E116-383C-DDF3-1005-572348335B11}"/>
              </a:ext>
            </a:extLst>
          </p:cNvPr>
          <p:cNvPicPr>
            <a:picLocks noChangeAspect="1"/>
          </p:cNvPicPr>
          <p:nvPr/>
        </p:nvPicPr>
        <p:blipFill>
          <a:blip r:embed="rId2"/>
          <a:stretch>
            <a:fillRect/>
          </a:stretch>
        </p:blipFill>
        <p:spPr>
          <a:xfrm>
            <a:off x="10289347" y="259099"/>
            <a:ext cx="1496382" cy="811530"/>
          </a:xfrm>
          <a:prstGeom prst="rect">
            <a:avLst/>
          </a:prstGeom>
        </p:spPr>
      </p:pic>
      <p:sp>
        <p:nvSpPr>
          <p:cNvPr id="6" name="TextBox 5">
            <a:extLst>
              <a:ext uri="{FF2B5EF4-FFF2-40B4-BE49-F238E27FC236}">
                <a16:creationId xmlns:a16="http://schemas.microsoft.com/office/drawing/2014/main" id="{AAA21868-2C33-0397-B9B7-C0CBDD9500D5}"/>
              </a:ext>
            </a:extLst>
          </p:cNvPr>
          <p:cNvSpPr txBox="1"/>
          <p:nvPr/>
        </p:nvSpPr>
        <p:spPr>
          <a:xfrm>
            <a:off x="861777" y="1732261"/>
            <a:ext cx="6488225" cy="4942892"/>
          </a:xfrm>
          <a:prstGeom prst="rect">
            <a:avLst/>
          </a:prstGeom>
          <a:noFill/>
        </p:spPr>
        <p:txBody>
          <a:bodyPr wrap="square" lIns="91440" tIns="45720" rIns="91440" bIns="45720" rtlCol="0" anchor="t">
            <a:spAutoFit/>
          </a:bodyPr>
          <a:lstStyle/>
          <a:p>
            <a:endParaRPr lang="en-AU" sz="1400" dirty="0">
              <a:solidFill>
                <a:srgbClr val="0E3178"/>
              </a:solidFill>
              <a:latin typeface="Century Gothic"/>
            </a:endParaRPr>
          </a:p>
          <a:p>
            <a:endParaRPr lang="en-AU" sz="1400" dirty="0">
              <a:solidFill>
                <a:srgbClr val="0E3178"/>
              </a:solidFill>
              <a:latin typeface="Century Gothic"/>
            </a:endParaRPr>
          </a:p>
          <a:p>
            <a:endParaRPr lang="en-AU" sz="1400" dirty="0">
              <a:solidFill>
                <a:srgbClr val="0E3178"/>
              </a:solidFill>
              <a:latin typeface="Century Gothic"/>
            </a:endParaRPr>
          </a:p>
          <a:p>
            <a:pPr>
              <a:lnSpc>
                <a:spcPct val="120000"/>
              </a:lnSpc>
            </a:pPr>
            <a:r>
              <a:rPr lang="en-AU" dirty="0">
                <a:solidFill>
                  <a:srgbClr val="0E3178"/>
                </a:solidFill>
                <a:latin typeface="Century Gothic"/>
              </a:rPr>
              <a:t>Delivered through a </a:t>
            </a:r>
            <a:r>
              <a:rPr lang="en-AU" b="1" dirty="0">
                <a:solidFill>
                  <a:srgbClr val="DA7FAB"/>
                </a:solidFill>
                <a:latin typeface="Century Gothic"/>
              </a:rPr>
              <a:t>hub and spoke model </a:t>
            </a:r>
            <a:r>
              <a:rPr lang="en-AU" dirty="0">
                <a:solidFill>
                  <a:srgbClr val="0E3178"/>
                </a:solidFill>
                <a:latin typeface="Century Gothic"/>
              </a:rPr>
              <a:t>with Mater Mothers’ Hospital at South Brisbane serving as the central location for more complex care.</a:t>
            </a:r>
            <a:endParaRPr lang="en-AU" dirty="0">
              <a:solidFill>
                <a:srgbClr val="0E3178"/>
              </a:solidFill>
              <a:latin typeface="Century Gothic" panose="020B0502020202020204" pitchFamily="34" charset="0"/>
            </a:endParaRPr>
          </a:p>
          <a:p>
            <a:endParaRPr lang="en-AU" dirty="0">
              <a:solidFill>
                <a:srgbClr val="0E3178"/>
              </a:solidFill>
              <a:latin typeface="Century Gothic" panose="020B0502020202020204" pitchFamily="34" charset="0"/>
            </a:endParaRPr>
          </a:p>
          <a:p>
            <a:pPr>
              <a:lnSpc>
                <a:spcPct val="120000"/>
              </a:lnSpc>
            </a:pPr>
            <a:r>
              <a:rPr lang="en-AU" b="1" dirty="0">
                <a:solidFill>
                  <a:srgbClr val="0E3178"/>
                </a:solidFill>
                <a:latin typeface="Century Gothic"/>
              </a:rPr>
              <a:t>Models of care offered at Mater Mothers’ </a:t>
            </a:r>
          </a:p>
          <a:p>
            <a:pPr>
              <a:lnSpc>
                <a:spcPct val="120000"/>
              </a:lnSpc>
            </a:pPr>
            <a:r>
              <a:rPr lang="en-AU" b="1" dirty="0">
                <a:solidFill>
                  <a:srgbClr val="0E3178"/>
                </a:solidFill>
                <a:latin typeface="Century Gothic"/>
              </a:rPr>
              <a:t>Springfield include: </a:t>
            </a:r>
            <a:br>
              <a:rPr lang="en-AU" dirty="0">
                <a:latin typeface="Century Gothic" panose="020B0502020202020204" pitchFamily="34" charset="0"/>
              </a:rPr>
            </a:br>
            <a:endParaRPr lang="en-AU" sz="600" dirty="0">
              <a:solidFill>
                <a:srgbClr val="0E3178"/>
              </a:solidFill>
              <a:latin typeface="Century Gothic" panose="020B0502020202020204" pitchFamily="34" charset="0"/>
            </a:endParaRPr>
          </a:p>
          <a:p>
            <a:endParaRPr lang="en-AU" dirty="0">
              <a:solidFill>
                <a:srgbClr val="0E3178"/>
              </a:solidFill>
              <a:latin typeface="Century Gothic" panose="020B0502020202020204" pitchFamily="34" charset="0"/>
            </a:endParaRPr>
          </a:p>
          <a:p>
            <a:r>
              <a:rPr lang="en-AU" dirty="0">
                <a:solidFill>
                  <a:srgbClr val="0E3178"/>
                </a:solidFill>
                <a:latin typeface="Century Gothic"/>
              </a:rPr>
              <a:t>          GP Shared Care </a:t>
            </a:r>
            <a:br>
              <a:rPr lang="en-AU" dirty="0">
                <a:latin typeface="Century Gothic" panose="020B0502020202020204" pitchFamily="34" charset="0"/>
              </a:rPr>
            </a:br>
            <a:br>
              <a:rPr lang="en-AU" dirty="0">
                <a:latin typeface="Century Gothic" panose="020B0502020202020204" pitchFamily="34" charset="0"/>
              </a:rPr>
            </a:br>
            <a:r>
              <a:rPr lang="en-AU" dirty="0">
                <a:solidFill>
                  <a:srgbClr val="0E3178"/>
                </a:solidFill>
                <a:latin typeface="Century Gothic"/>
              </a:rPr>
              <a:t>           Midwifery Group Practice (MGP) </a:t>
            </a:r>
          </a:p>
          <a:p>
            <a:endParaRPr lang="en-AU" dirty="0">
              <a:solidFill>
                <a:srgbClr val="0E3178"/>
              </a:solidFill>
              <a:latin typeface="Century Gothic" panose="020B0502020202020204" pitchFamily="34" charset="0"/>
            </a:endParaRPr>
          </a:p>
          <a:p>
            <a:r>
              <a:rPr lang="en-AU" dirty="0">
                <a:solidFill>
                  <a:srgbClr val="0E3178"/>
                </a:solidFill>
                <a:latin typeface="Century Gothic"/>
              </a:rPr>
              <a:t>           Obstetric/Midwifery Care </a:t>
            </a:r>
          </a:p>
          <a:p>
            <a:pPr marL="285750" indent="-285750">
              <a:buFont typeface="Arial" panose="020B0604020202020204" pitchFamily="34" charset="0"/>
              <a:buChar char="•"/>
            </a:pPr>
            <a:endParaRPr lang="en-AU" dirty="0">
              <a:solidFill>
                <a:srgbClr val="0E3178"/>
              </a:solidFill>
              <a:latin typeface="Century Gothic" panose="020B0502020202020204" pitchFamily="34" charset="0"/>
            </a:endParaRPr>
          </a:p>
          <a:p>
            <a:pPr marL="285750" indent="-285750">
              <a:buFont typeface="Arial" panose="020B0604020202020204" pitchFamily="34" charset="0"/>
              <a:buChar char="•"/>
            </a:pPr>
            <a:endParaRPr lang="en-AU" sz="1400" dirty="0">
              <a:solidFill>
                <a:srgbClr val="0E3178"/>
              </a:solidFill>
              <a:latin typeface="Century Gothic" panose="020B0502020202020204" pitchFamily="34" charset="0"/>
            </a:endParaRPr>
          </a:p>
        </p:txBody>
      </p:sp>
      <p:grpSp>
        <p:nvGrpSpPr>
          <p:cNvPr id="7" name="Group 6">
            <a:extLst>
              <a:ext uri="{FF2B5EF4-FFF2-40B4-BE49-F238E27FC236}">
                <a16:creationId xmlns:a16="http://schemas.microsoft.com/office/drawing/2014/main" id="{EC3C93ED-F10B-9579-2F09-32085B54C746}"/>
              </a:ext>
            </a:extLst>
          </p:cNvPr>
          <p:cNvGrpSpPr/>
          <p:nvPr/>
        </p:nvGrpSpPr>
        <p:grpSpPr>
          <a:xfrm>
            <a:off x="7846020" y="2492375"/>
            <a:ext cx="5078294" cy="3972507"/>
            <a:chOff x="8498411" y="5067950"/>
            <a:chExt cx="3498822" cy="1201644"/>
          </a:xfrm>
        </p:grpSpPr>
        <p:sp>
          <p:nvSpPr>
            <p:cNvPr id="8" name="Rectangle: Rounded Corners 3">
              <a:extLst>
                <a:ext uri="{FF2B5EF4-FFF2-40B4-BE49-F238E27FC236}">
                  <a16:creationId xmlns:a16="http://schemas.microsoft.com/office/drawing/2014/main" id="{40AB0738-A65A-79B7-45E9-2D38A1A8EFBF}"/>
                </a:ext>
              </a:extLst>
            </p:cNvPr>
            <p:cNvSpPr/>
            <p:nvPr/>
          </p:nvSpPr>
          <p:spPr>
            <a:xfrm>
              <a:off x="9038537" y="5377644"/>
              <a:ext cx="2866292" cy="272562"/>
            </a:xfrm>
            <a:prstGeom prst="roundRect">
              <a:avLst>
                <a:gd name="adj" fmla="val 50000"/>
              </a:avLst>
            </a:prstGeom>
            <a:solidFill>
              <a:srgbClr val="DA7FAB"/>
            </a:solidFill>
            <a:ln>
              <a:solidFill>
                <a:srgbClr val="DA7F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400" b="1" dirty="0">
                  <a:latin typeface="Century Gothic" panose="020B0502020202020204" pitchFamily="34" charset="0"/>
                </a:rPr>
                <a:t>24/7 Pregnancy Assessment Centre </a:t>
              </a:r>
            </a:p>
          </p:txBody>
        </p:sp>
        <p:sp>
          <p:nvSpPr>
            <p:cNvPr id="9" name="Rectangle: Rounded Corners 13">
              <a:extLst>
                <a:ext uri="{FF2B5EF4-FFF2-40B4-BE49-F238E27FC236}">
                  <a16:creationId xmlns:a16="http://schemas.microsoft.com/office/drawing/2014/main" id="{C89FD463-8486-17BF-F3FD-15853902873F}"/>
                </a:ext>
              </a:extLst>
            </p:cNvPr>
            <p:cNvSpPr/>
            <p:nvPr/>
          </p:nvSpPr>
          <p:spPr>
            <a:xfrm>
              <a:off x="8828595" y="5687338"/>
              <a:ext cx="3068515" cy="272562"/>
            </a:xfrm>
            <a:prstGeom prst="roundRect">
              <a:avLst>
                <a:gd name="adj" fmla="val 50000"/>
              </a:avLst>
            </a:prstGeom>
            <a:solidFill>
              <a:srgbClr val="DA7FAB"/>
            </a:solidFill>
            <a:ln>
              <a:solidFill>
                <a:srgbClr val="DA7F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400" b="1" dirty="0">
                  <a:latin typeface="Century Gothic" panose="020B0502020202020204" pitchFamily="34" charset="0"/>
                </a:rPr>
                <a:t>16-cot Neonatal Critical Care Unit</a:t>
              </a:r>
            </a:p>
          </p:txBody>
        </p:sp>
        <p:sp>
          <p:nvSpPr>
            <p:cNvPr id="10" name="Rectangle: Rounded Corners 14">
              <a:extLst>
                <a:ext uri="{FF2B5EF4-FFF2-40B4-BE49-F238E27FC236}">
                  <a16:creationId xmlns:a16="http://schemas.microsoft.com/office/drawing/2014/main" id="{4EBF8C6E-39E0-C4C4-2508-653C519FB30E}"/>
                </a:ext>
              </a:extLst>
            </p:cNvPr>
            <p:cNvSpPr/>
            <p:nvPr/>
          </p:nvSpPr>
          <p:spPr>
            <a:xfrm>
              <a:off x="9361877" y="5067950"/>
              <a:ext cx="2435469" cy="272562"/>
            </a:xfrm>
            <a:prstGeom prst="roundRect">
              <a:avLst>
                <a:gd name="adj" fmla="val 50000"/>
              </a:avLst>
            </a:prstGeom>
            <a:solidFill>
              <a:srgbClr val="DA7FAB"/>
            </a:solidFill>
            <a:ln>
              <a:solidFill>
                <a:srgbClr val="DA7FA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AU" sz="1400" b="1" dirty="0">
                  <a:latin typeface="Century Gothic"/>
                </a:rPr>
                <a:t>16-bed inpatient ward </a:t>
              </a:r>
            </a:p>
          </p:txBody>
        </p:sp>
        <p:sp>
          <p:nvSpPr>
            <p:cNvPr id="11" name="Rectangle: Rounded Corners 15">
              <a:extLst>
                <a:ext uri="{FF2B5EF4-FFF2-40B4-BE49-F238E27FC236}">
                  <a16:creationId xmlns:a16="http://schemas.microsoft.com/office/drawing/2014/main" id="{6AE31573-8D52-6E1D-37C3-762C336362A3}"/>
                </a:ext>
              </a:extLst>
            </p:cNvPr>
            <p:cNvSpPr/>
            <p:nvPr/>
          </p:nvSpPr>
          <p:spPr>
            <a:xfrm>
              <a:off x="8498411" y="5997032"/>
              <a:ext cx="3498822" cy="272562"/>
            </a:xfrm>
            <a:prstGeom prst="roundRect">
              <a:avLst>
                <a:gd name="adj" fmla="val 50000"/>
              </a:avLst>
            </a:prstGeom>
            <a:solidFill>
              <a:srgbClr val="DA7FAB"/>
            </a:solidFill>
            <a:ln>
              <a:solidFill>
                <a:srgbClr val="DA7FA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20000"/>
                </a:lnSpc>
              </a:pPr>
              <a:r>
                <a:rPr lang="en-AU" sz="1400" b="1" dirty="0">
                  <a:latin typeface="Century Gothic"/>
                </a:rPr>
                <a:t>Antenatal clinic (opening December </a:t>
              </a:r>
            </a:p>
            <a:p>
              <a:pPr>
                <a:lnSpc>
                  <a:spcPct val="120000"/>
                </a:lnSpc>
              </a:pPr>
              <a:r>
                <a:rPr lang="en-AU" sz="1400" b="1" dirty="0">
                  <a:latin typeface="Century Gothic"/>
                </a:rPr>
                <a:t>at Mater Health Hub, Springfield) </a:t>
              </a:r>
              <a:endParaRPr lang="en-AU" sz="2400" dirty="0">
                <a:ea typeface="Calibri"/>
                <a:cs typeface="Calibri"/>
              </a:endParaRPr>
            </a:p>
          </p:txBody>
        </p:sp>
      </p:grpSp>
      <p:sp>
        <p:nvSpPr>
          <p:cNvPr id="12" name="TextBox 11">
            <a:extLst>
              <a:ext uri="{FF2B5EF4-FFF2-40B4-BE49-F238E27FC236}">
                <a16:creationId xmlns:a16="http://schemas.microsoft.com/office/drawing/2014/main" id="{31110462-CC33-9AA6-BB79-CFB163902DD9}"/>
              </a:ext>
            </a:extLst>
          </p:cNvPr>
          <p:cNvSpPr txBox="1"/>
          <p:nvPr/>
        </p:nvSpPr>
        <p:spPr>
          <a:xfrm>
            <a:off x="849385" y="497862"/>
            <a:ext cx="5652423" cy="1569660"/>
          </a:xfrm>
          <a:prstGeom prst="rect">
            <a:avLst/>
          </a:prstGeom>
          <a:noFill/>
        </p:spPr>
        <p:txBody>
          <a:bodyPr wrap="square" rtlCol="0">
            <a:spAutoFit/>
          </a:bodyPr>
          <a:lstStyle/>
          <a:p>
            <a:r>
              <a:rPr lang="en-AU" sz="3200" b="1" dirty="0">
                <a:solidFill>
                  <a:srgbClr val="0E3178"/>
                </a:solidFill>
                <a:latin typeface="Century Gothic" panose="020B0502020202020204" pitchFamily="34" charset="0"/>
              </a:rPr>
              <a:t>Maternity services at</a:t>
            </a:r>
          </a:p>
          <a:p>
            <a:r>
              <a:rPr lang="en-AU" sz="3200" b="1" dirty="0">
                <a:solidFill>
                  <a:srgbClr val="0E3178"/>
                </a:solidFill>
                <a:latin typeface="Century Gothic" panose="020B0502020202020204" pitchFamily="34" charset="0"/>
              </a:rPr>
              <a:t>Mater Mothers’ Springfield:</a:t>
            </a:r>
          </a:p>
          <a:p>
            <a:r>
              <a:rPr lang="en-AU" sz="3200" b="1" dirty="0">
                <a:solidFill>
                  <a:srgbClr val="0E3178"/>
                </a:solidFill>
                <a:latin typeface="Century Gothic" panose="020B0502020202020204" pitchFamily="34" charset="0"/>
              </a:rPr>
              <a:t>Opening 2026</a:t>
            </a:r>
          </a:p>
        </p:txBody>
      </p:sp>
      <p:pic>
        <p:nvPicPr>
          <p:cNvPr id="13" name="Picture 12" descr="A black and pink square with squares&#10;&#10;AI-generated content may be incorrect.">
            <a:extLst>
              <a:ext uri="{FF2B5EF4-FFF2-40B4-BE49-F238E27FC236}">
                <a16:creationId xmlns:a16="http://schemas.microsoft.com/office/drawing/2014/main" id="{56FAA244-4240-2C4F-FCE8-4BE029B8CFAD}"/>
              </a:ext>
            </a:extLst>
          </p:cNvPr>
          <p:cNvPicPr>
            <a:picLocks noChangeAspect="1"/>
          </p:cNvPicPr>
          <p:nvPr/>
        </p:nvPicPr>
        <p:blipFill>
          <a:blip r:embed="rId3"/>
          <a:stretch>
            <a:fillRect/>
          </a:stretch>
        </p:blipFill>
        <p:spPr>
          <a:xfrm>
            <a:off x="978320" y="5788133"/>
            <a:ext cx="326348" cy="374372"/>
          </a:xfrm>
          <a:prstGeom prst="rect">
            <a:avLst/>
          </a:prstGeom>
        </p:spPr>
      </p:pic>
      <p:pic>
        <p:nvPicPr>
          <p:cNvPr id="14" name="Picture 13" descr="A heart shaped symbol with blue and pink lines&#10;&#10;AI-generated content may be incorrect.">
            <a:extLst>
              <a:ext uri="{FF2B5EF4-FFF2-40B4-BE49-F238E27FC236}">
                <a16:creationId xmlns:a16="http://schemas.microsoft.com/office/drawing/2014/main" id="{8DCDDE64-4C05-6340-AE8E-FB595386530F}"/>
              </a:ext>
            </a:extLst>
          </p:cNvPr>
          <p:cNvPicPr>
            <a:picLocks noChangeAspect="1"/>
          </p:cNvPicPr>
          <p:nvPr/>
        </p:nvPicPr>
        <p:blipFill>
          <a:blip r:embed="rId4"/>
          <a:stretch>
            <a:fillRect/>
          </a:stretch>
        </p:blipFill>
        <p:spPr>
          <a:xfrm>
            <a:off x="966141" y="4694156"/>
            <a:ext cx="333320" cy="301361"/>
          </a:xfrm>
          <a:prstGeom prst="rect">
            <a:avLst/>
          </a:prstGeom>
        </p:spPr>
      </p:pic>
      <p:pic>
        <p:nvPicPr>
          <p:cNvPr id="15" name="Picture 14" descr="A pink and purple baby face&#10;&#10;AI-generated content may be incorrect.">
            <a:extLst>
              <a:ext uri="{FF2B5EF4-FFF2-40B4-BE49-F238E27FC236}">
                <a16:creationId xmlns:a16="http://schemas.microsoft.com/office/drawing/2014/main" id="{A0231D33-C8EB-43D8-3C66-13A208173D69}"/>
              </a:ext>
            </a:extLst>
          </p:cNvPr>
          <p:cNvPicPr>
            <a:picLocks noChangeAspect="1"/>
          </p:cNvPicPr>
          <p:nvPr/>
        </p:nvPicPr>
        <p:blipFill>
          <a:blip r:embed="rId5"/>
          <a:stretch>
            <a:fillRect/>
          </a:stretch>
        </p:blipFill>
        <p:spPr>
          <a:xfrm>
            <a:off x="934783" y="5204639"/>
            <a:ext cx="413421" cy="374372"/>
          </a:xfrm>
          <a:prstGeom prst="rect">
            <a:avLst/>
          </a:prstGeom>
        </p:spPr>
      </p:pic>
    </p:spTree>
    <p:extLst>
      <p:ext uri="{BB962C8B-B14F-4D97-AF65-F5344CB8AC3E}">
        <p14:creationId xmlns:p14="http://schemas.microsoft.com/office/powerpoint/2010/main" val="252486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0A0CF5-56E4-EB29-F476-08A7B9937BA4}"/>
              </a:ext>
            </a:extLst>
          </p:cNvPr>
          <p:cNvSpPr txBox="1"/>
          <p:nvPr/>
        </p:nvSpPr>
        <p:spPr>
          <a:xfrm>
            <a:off x="947738" y="1797799"/>
            <a:ext cx="8798968" cy="2612318"/>
          </a:xfrm>
          <a:prstGeom prst="rect">
            <a:avLst/>
          </a:prstGeom>
          <a:noFill/>
        </p:spPr>
        <p:txBody>
          <a:bodyPr wrap="square" lIns="91440" tIns="45720" rIns="91440" bIns="45720" rtlCol="0" anchor="t">
            <a:spAutoFit/>
          </a:bodyPr>
          <a:lstStyle/>
          <a:p>
            <a:pPr>
              <a:lnSpc>
                <a:spcPct val="120000"/>
              </a:lnSpc>
            </a:pPr>
            <a:r>
              <a:rPr lang="en-AU" b="1" dirty="0">
                <a:solidFill>
                  <a:srgbClr val="DA7FAB"/>
                </a:solidFill>
                <a:latin typeface="Century Gothic"/>
              </a:rPr>
              <a:t>Antenatal clinics </a:t>
            </a:r>
            <a:r>
              <a:rPr lang="en-AU" dirty="0">
                <a:solidFill>
                  <a:srgbClr val="002060"/>
                </a:solidFill>
                <a:latin typeface="Century Gothic"/>
              </a:rPr>
              <a:t>open at Mater Health Hub, Springfield from December 2025.</a:t>
            </a:r>
            <a:endParaRPr lang="en-US" dirty="0"/>
          </a:p>
          <a:p>
            <a:pPr>
              <a:lnSpc>
                <a:spcPct val="120000"/>
              </a:lnSpc>
            </a:pPr>
            <a:r>
              <a:rPr lang="en-AU" b="1" dirty="0">
                <a:solidFill>
                  <a:srgbClr val="9697CB"/>
                </a:solidFill>
                <a:latin typeface="Century Gothic"/>
              </a:rPr>
              <a:t>Mater Mothers' Springfield </a:t>
            </a:r>
            <a:r>
              <a:rPr lang="en-AU" dirty="0">
                <a:solidFill>
                  <a:srgbClr val="002060"/>
                </a:solidFill>
                <a:latin typeface="Century Gothic"/>
              </a:rPr>
              <a:t>to open from late April 2026.</a:t>
            </a:r>
          </a:p>
          <a:p>
            <a:pPr>
              <a:lnSpc>
                <a:spcPct val="120000"/>
              </a:lnSpc>
            </a:pPr>
            <a:endParaRPr lang="en-AU" dirty="0">
              <a:solidFill>
                <a:srgbClr val="002060"/>
              </a:solidFill>
              <a:latin typeface="Century Gothic"/>
            </a:endParaRPr>
          </a:p>
          <a:p>
            <a:pPr>
              <a:lnSpc>
                <a:spcPct val="120000"/>
              </a:lnSpc>
            </a:pPr>
            <a:r>
              <a:rPr lang="en-AU" dirty="0">
                <a:solidFill>
                  <a:srgbClr val="002060"/>
                </a:solidFill>
                <a:latin typeface="Century Gothic"/>
              </a:rPr>
              <a:t>Mater-aligned GPs will be eligible to provide shared antenatal care for patients birthing at Springfield.</a:t>
            </a:r>
          </a:p>
          <a:p>
            <a:pPr>
              <a:lnSpc>
                <a:spcPct val="120000"/>
              </a:lnSpc>
            </a:pPr>
            <a:r>
              <a:rPr lang="en-AU" sz="1600" dirty="0">
                <a:solidFill>
                  <a:srgbClr val="002060"/>
                </a:solidFill>
                <a:latin typeface="Century Gothic"/>
              </a:rPr>
              <a:t> </a:t>
            </a:r>
          </a:p>
          <a:p>
            <a:pPr marL="285750" indent="-285750">
              <a:lnSpc>
                <a:spcPct val="120000"/>
              </a:lnSpc>
              <a:buFont typeface="Arial" panose="020B0604020202020204" pitchFamily="34" charset="0"/>
              <a:buChar char="•"/>
            </a:pPr>
            <a:endParaRPr lang="en-AU" sz="1600" dirty="0">
              <a:solidFill>
                <a:srgbClr val="002060"/>
              </a:solidFill>
              <a:latin typeface="Century Gothic" panose="020B0502020202020204" pitchFamily="34" charset="0"/>
            </a:endParaRPr>
          </a:p>
          <a:p>
            <a:pPr marL="285750" indent="-285750">
              <a:lnSpc>
                <a:spcPct val="120000"/>
              </a:lnSpc>
              <a:buFont typeface="Arial" panose="020B0604020202020204" pitchFamily="34" charset="0"/>
              <a:buChar char="•"/>
            </a:pPr>
            <a:endParaRPr lang="en-AU" sz="1600"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E54F745D-039C-6963-926C-2B3249BE346F}"/>
              </a:ext>
            </a:extLst>
          </p:cNvPr>
          <p:cNvSpPr txBox="1"/>
          <p:nvPr/>
        </p:nvSpPr>
        <p:spPr>
          <a:xfrm>
            <a:off x="947738" y="773310"/>
            <a:ext cx="8468968" cy="584775"/>
          </a:xfrm>
          <a:prstGeom prst="rect">
            <a:avLst/>
          </a:prstGeom>
          <a:noFill/>
        </p:spPr>
        <p:txBody>
          <a:bodyPr wrap="square" lIns="91440" tIns="45720" rIns="91440" bIns="45720" rtlCol="0" anchor="t">
            <a:spAutoFit/>
          </a:bodyPr>
          <a:lstStyle/>
          <a:p>
            <a:r>
              <a:rPr lang="en-AU" sz="3200" b="1" dirty="0">
                <a:solidFill>
                  <a:srgbClr val="0E3178"/>
                </a:solidFill>
                <a:latin typeface="Century Gothic"/>
              </a:rPr>
              <a:t>Referrals open soon </a:t>
            </a:r>
          </a:p>
        </p:txBody>
      </p:sp>
      <p:sp>
        <p:nvSpPr>
          <p:cNvPr id="7" name="Rectangle: Rounded Corners 2">
            <a:extLst>
              <a:ext uri="{FF2B5EF4-FFF2-40B4-BE49-F238E27FC236}">
                <a16:creationId xmlns:a16="http://schemas.microsoft.com/office/drawing/2014/main" id="{4F6D53BC-86F8-9726-5336-B2CE7E5EE989}"/>
              </a:ext>
            </a:extLst>
          </p:cNvPr>
          <p:cNvSpPr/>
          <p:nvPr/>
        </p:nvSpPr>
        <p:spPr>
          <a:xfrm>
            <a:off x="-1157723" y="3696789"/>
            <a:ext cx="8468968" cy="2704873"/>
          </a:xfrm>
          <a:prstGeom prst="roundRect">
            <a:avLst>
              <a:gd name="adj" fmla="val 50000"/>
            </a:avLst>
          </a:prstGeom>
          <a:solidFill>
            <a:srgbClr val="9697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6"/>
            <a:r>
              <a:rPr lang="en-AU" sz="2000" b="1" dirty="0">
                <a:latin typeface="Century Gothic" panose="020B0502020202020204" pitchFamily="34" charset="0"/>
              </a:rPr>
              <a:t>The immediate catchment area </a:t>
            </a:r>
            <a:br>
              <a:rPr lang="en-AU" sz="2000" b="1" dirty="0">
                <a:latin typeface="Century Gothic" panose="020B0502020202020204" pitchFamily="34" charset="0"/>
              </a:rPr>
            </a:br>
            <a:r>
              <a:rPr lang="en-AU" sz="2000" b="1" dirty="0">
                <a:latin typeface="Century Gothic" panose="020B0502020202020204" pitchFamily="34" charset="0"/>
              </a:rPr>
              <a:t>for Mater Mothers’ Springfield</a:t>
            </a:r>
            <a:br>
              <a:rPr lang="en-AU" sz="2000" b="1" dirty="0">
                <a:latin typeface="Century Gothic" panose="020B0502020202020204" pitchFamily="34" charset="0"/>
              </a:rPr>
            </a:br>
            <a:r>
              <a:rPr lang="en-AU" sz="2000" b="1" dirty="0">
                <a:latin typeface="Century Gothic" panose="020B0502020202020204" pitchFamily="34" charset="0"/>
              </a:rPr>
              <a:t>includes the SA3 areas of:</a:t>
            </a:r>
            <a:br>
              <a:rPr lang="en-AU" sz="2000" b="1" dirty="0">
                <a:latin typeface="Century Gothic" panose="020B0502020202020204" pitchFamily="34" charset="0"/>
              </a:rPr>
            </a:br>
            <a:endParaRPr lang="en-AU" sz="1100" b="1" dirty="0">
              <a:latin typeface="Century Gothic" panose="020B0502020202020204" pitchFamily="34" charset="0"/>
            </a:endParaRPr>
          </a:p>
          <a:p>
            <a:pPr marL="2914650" lvl="6" indent="-171450">
              <a:lnSpc>
                <a:spcPct val="120000"/>
              </a:lnSpc>
              <a:buFont typeface="Arial" panose="020B0604020202020204" pitchFamily="34" charset="0"/>
              <a:buChar char="•"/>
            </a:pPr>
            <a:r>
              <a:rPr lang="en-AU" b="1" dirty="0">
                <a:latin typeface="Century Gothic" panose="020B0502020202020204" pitchFamily="34" charset="0"/>
              </a:rPr>
              <a:t>Springfield-Redbank</a:t>
            </a:r>
          </a:p>
          <a:p>
            <a:pPr marL="2914650" lvl="6" indent="-171450">
              <a:lnSpc>
                <a:spcPct val="120000"/>
              </a:lnSpc>
              <a:buFont typeface="Arial" panose="020B0604020202020204" pitchFamily="34" charset="0"/>
              <a:buChar char="•"/>
            </a:pPr>
            <a:r>
              <a:rPr lang="en-AU" b="1" dirty="0">
                <a:latin typeface="Century Gothic" panose="020B0502020202020204" pitchFamily="34" charset="0"/>
              </a:rPr>
              <a:t>Forest Lake-Oxley</a:t>
            </a:r>
          </a:p>
          <a:p>
            <a:pPr marL="2914650" lvl="6" indent="-171450">
              <a:lnSpc>
                <a:spcPct val="120000"/>
              </a:lnSpc>
              <a:buFont typeface="Arial" panose="020B0604020202020204" pitchFamily="34" charset="0"/>
              <a:buChar char="•"/>
            </a:pPr>
            <a:r>
              <a:rPr lang="en-AU" b="1" dirty="0">
                <a:latin typeface="Century Gothic" panose="020B0502020202020204" pitchFamily="34" charset="0"/>
              </a:rPr>
              <a:t>Centenary</a:t>
            </a:r>
          </a:p>
        </p:txBody>
      </p:sp>
      <p:pic>
        <p:nvPicPr>
          <p:cNvPr id="8" name="Picture 7" descr="A white and black logo&#10;&#10;AI-generated content may be incorrect.">
            <a:extLst>
              <a:ext uri="{FF2B5EF4-FFF2-40B4-BE49-F238E27FC236}">
                <a16:creationId xmlns:a16="http://schemas.microsoft.com/office/drawing/2014/main" id="{2143E485-8643-51D2-5E9E-46C9C24AD795}"/>
              </a:ext>
            </a:extLst>
          </p:cNvPr>
          <p:cNvPicPr>
            <a:picLocks noChangeAspect="1"/>
          </p:cNvPicPr>
          <p:nvPr/>
        </p:nvPicPr>
        <p:blipFill>
          <a:blip r:embed="rId2"/>
          <a:stretch>
            <a:fillRect/>
          </a:stretch>
        </p:blipFill>
        <p:spPr>
          <a:xfrm>
            <a:off x="947738" y="4032782"/>
            <a:ext cx="784877" cy="1068695"/>
          </a:xfrm>
          <a:prstGeom prst="rect">
            <a:avLst/>
          </a:prstGeom>
        </p:spPr>
      </p:pic>
      <p:grpSp>
        <p:nvGrpSpPr>
          <p:cNvPr id="9" name="Group 8">
            <a:extLst>
              <a:ext uri="{FF2B5EF4-FFF2-40B4-BE49-F238E27FC236}">
                <a16:creationId xmlns:a16="http://schemas.microsoft.com/office/drawing/2014/main" id="{B7AABEFD-C611-4EC9-5CDA-614083F916DB}"/>
              </a:ext>
            </a:extLst>
          </p:cNvPr>
          <p:cNvGrpSpPr/>
          <p:nvPr/>
        </p:nvGrpSpPr>
        <p:grpSpPr>
          <a:xfrm>
            <a:off x="7311245" y="3661051"/>
            <a:ext cx="3112917" cy="2740611"/>
            <a:chOff x="7289090" y="4583358"/>
            <a:chExt cx="2481965" cy="2185121"/>
          </a:xfrm>
        </p:grpSpPr>
        <p:pic>
          <p:nvPicPr>
            <p:cNvPr id="10" name="Picture 9" descr="A qr code with purple squares&#10;&#10;AI-generated content may be incorrect.">
              <a:extLst>
                <a:ext uri="{FF2B5EF4-FFF2-40B4-BE49-F238E27FC236}">
                  <a16:creationId xmlns:a16="http://schemas.microsoft.com/office/drawing/2014/main" id="{49567FD8-F541-204F-8BAD-B1758EAE06EF}"/>
                </a:ext>
              </a:extLst>
            </p:cNvPr>
            <p:cNvPicPr>
              <a:picLocks noChangeAspect="1"/>
            </p:cNvPicPr>
            <p:nvPr/>
          </p:nvPicPr>
          <p:blipFill>
            <a:blip r:embed="rId3"/>
            <a:stretch>
              <a:fillRect/>
            </a:stretch>
          </p:blipFill>
          <p:spPr>
            <a:xfrm>
              <a:off x="7536417" y="4783818"/>
              <a:ext cx="1984661" cy="1984661"/>
            </a:xfrm>
            <a:prstGeom prst="rect">
              <a:avLst/>
            </a:prstGeom>
          </p:spPr>
        </p:pic>
        <p:sp>
          <p:nvSpPr>
            <p:cNvPr id="11" name="TextBox 10">
              <a:extLst>
                <a:ext uri="{FF2B5EF4-FFF2-40B4-BE49-F238E27FC236}">
                  <a16:creationId xmlns:a16="http://schemas.microsoft.com/office/drawing/2014/main" id="{8F714475-A9B3-1CA5-C7D3-07BB09EC6C70}"/>
                </a:ext>
              </a:extLst>
            </p:cNvPr>
            <p:cNvSpPr txBox="1"/>
            <p:nvPr/>
          </p:nvSpPr>
          <p:spPr>
            <a:xfrm>
              <a:off x="7289090" y="4583358"/>
              <a:ext cx="2481965" cy="883418"/>
            </a:xfrm>
            <a:prstGeom prst="rect">
              <a:avLst/>
            </a:prstGeom>
            <a:noFill/>
          </p:spPr>
          <p:txBody>
            <a:bodyPr wrap="square" lIns="91440" tIns="45720" rIns="91440" bIns="45720" rtlCol="0" anchor="t">
              <a:spAutoFit/>
            </a:bodyPr>
            <a:lstStyle/>
            <a:p>
              <a:pPr algn="ctr"/>
              <a:r>
                <a:rPr lang="en-AU" b="1" dirty="0">
                  <a:solidFill>
                    <a:srgbClr val="DA7FAB"/>
                  </a:solidFill>
                  <a:latin typeface="Century Gothic"/>
                </a:rPr>
                <a:t>Find updates here:</a:t>
              </a:r>
              <a:endParaRPr lang="en-AU" dirty="0">
                <a:solidFill>
                  <a:srgbClr val="002060"/>
                </a:solidFill>
                <a:latin typeface="Century Gothic"/>
              </a:endParaRPr>
            </a:p>
            <a:p>
              <a:r>
                <a:rPr lang="en-AU" sz="1600" dirty="0">
                  <a:solidFill>
                    <a:srgbClr val="002060"/>
                  </a:solidFill>
                  <a:latin typeface="Century Gothic"/>
                </a:rPr>
                <a:t> </a:t>
              </a:r>
            </a:p>
            <a:p>
              <a:pPr marL="285750" indent="-285750">
                <a:buFont typeface="Arial" panose="020B0604020202020204" pitchFamily="34" charset="0"/>
                <a:buChar char="•"/>
              </a:pPr>
              <a:endParaRPr lang="en-AU" sz="1600" dirty="0">
                <a:solidFill>
                  <a:srgbClr val="002060"/>
                </a:solidFill>
                <a:latin typeface="Century Gothic" panose="020B0502020202020204" pitchFamily="34" charset="0"/>
              </a:endParaRPr>
            </a:p>
            <a:p>
              <a:pPr marL="285750" indent="-285750">
                <a:buFont typeface="Arial" panose="020B0604020202020204" pitchFamily="34" charset="0"/>
                <a:buChar char="•"/>
              </a:pPr>
              <a:endParaRPr lang="en-AU" sz="1600" dirty="0">
                <a:solidFill>
                  <a:srgbClr val="002060"/>
                </a:solidFill>
                <a:latin typeface="Century Gothic" panose="020B0502020202020204" pitchFamily="34" charset="0"/>
              </a:endParaRPr>
            </a:p>
          </p:txBody>
        </p:sp>
      </p:grpSp>
      <p:sp>
        <p:nvSpPr>
          <p:cNvPr id="12" name="Freeform 5">
            <a:extLst>
              <a:ext uri="{FF2B5EF4-FFF2-40B4-BE49-F238E27FC236}">
                <a16:creationId xmlns:a16="http://schemas.microsoft.com/office/drawing/2014/main" id="{9E6D980C-56DC-D323-F363-FF714F421B64}"/>
              </a:ext>
            </a:extLst>
          </p:cNvPr>
          <p:cNvSpPr/>
          <p:nvPr/>
        </p:nvSpPr>
        <p:spPr>
          <a:xfrm>
            <a:off x="9746706" y="0"/>
            <a:ext cx="2445294" cy="1720617"/>
          </a:xfrm>
          <a:custGeom>
            <a:avLst/>
            <a:gdLst>
              <a:gd name="connsiteX0" fmla="*/ 1 w 2445294"/>
              <a:gd name="connsiteY0" fmla="*/ 0 h 1720617"/>
              <a:gd name="connsiteX1" fmla="*/ 2445294 w 2445294"/>
              <a:gd name="connsiteY1" fmla="*/ 0 h 1720617"/>
              <a:gd name="connsiteX2" fmla="*/ 2445294 w 2445294"/>
              <a:gd name="connsiteY2" fmla="*/ 1152016 h 1720617"/>
              <a:gd name="connsiteX3" fmla="*/ 2419780 w 2445294"/>
              <a:gd name="connsiteY3" fmla="*/ 1188796 h 1720617"/>
              <a:gd name="connsiteX4" fmla="*/ 1348758 w 2445294"/>
              <a:gd name="connsiteY4" fmla="*/ 1720617 h 1720617"/>
              <a:gd name="connsiteX5" fmla="*/ 6963 w 2445294"/>
              <a:gd name="connsiteY5" fmla="*/ 502964 h 1720617"/>
              <a:gd name="connsiteX6" fmla="*/ 2894 w 2445294"/>
              <a:gd name="connsiteY6" fmla="*/ 421928 h 1720617"/>
              <a:gd name="connsiteX7" fmla="*/ 1 w 2445294"/>
              <a:gd name="connsiteY7" fmla="*/ 421928 h 1720617"/>
              <a:gd name="connsiteX8" fmla="*/ 1 w 2445294"/>
              <a:gd name="connsiteY8" fmla="*/ 364317 h 1720617"/>
              <a:gd name="connsiteX9" fmla="*/ 0 w 2445294"/>
              <a:gd name="connsiteY9" fmla="*/ 364288 h 1720617"/>
              <a:gd name="connsiteX10" fmla="*/ 1 w 2445294"/>
              <a:gd name="connsiteY10" fmla="*/ 364259 h 17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5294" h="1720617">
                <a:moveTo>
                  <a:pt x="1" y="0"/>
                </a:moveTo>
                <a:lnTo>
                  <a:pt x="2445294" y="0"/>
                </a:lnTo>
                <a:lnTo>
                  <a:pt x="2445294" y="1152016"/>
                </a:lnTo>
                <a:lnTo>
                  <a:pt x="2419780" y="1188796"/>
                </a:lnTo>
                <a:cubicBezTo>
                  <a:pt x="2173263" y="1512134"/>
                  <a:pt x="1785221" y="1720617"/>
                  <a:pt x="1348758" y="1720617"/>
                </a:cubicBezTo>
                <a:cubicBezTo>
                  <a:pt x="650415" y="1720617"/>
                  <a:pt x="76033" y="1186902"/>
                  <a:pt x="6963" y="502964"/>
                </a:cubicBezTo>
                <a:lnTo>
                  <a:pt x="2894" y="421928"/>
                </a:lnTo>
                <a:lnTo>
                  <a:pt x="1" y="421928"/>
                </a:lnTo>
                <a:lnTo>
                  <a:pt x="1" y="364317"/>
                </a:lnTo>
                <a:lnTo>
                  <a:pt x="0" y="364288"/>
                </a:lnTo>
                <a:lnTo>
                  <a:pt x="1" y="364259"/>
                </a:lnTo>
                <a:close/>
              </a:path>
            </a:pathLst>
          </a:custGeom>
          <a:solidFill>
            <a:srgbClr val="DA7F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A white text on a black background&#10;&#10;AI-generated content may be incorrect.">
            <a:extLst>
              <a:ext uri="{FF2B5EF4-FFF2-40B4-BE49-F238E27FC236}">
                <a16:creationId xmlns:a16="http://schemas.microsoft.com/office/drawing/2014/main" id="{C9CCFC38-AEBD-3E94-872E-75E5D4D531F9}"/>
              </a:ext>
            </a:extLst>
          </p:cNvPr>
          <p:cNvPicPr>
            <a:picLocks noChangeAspect="1"/>
          </p:cNvPicPr>
          <p:nvPr/>
        </p:nvPicPr>
        <p:blipFill>
          <a:blip r:embed="rId4"/>
          <a:stretch>
            <a:fillRect/>
          </a:stretch>
        </p:blipFill>
        <p:spPr>
          <a:xfrm>
            <a:off x="10289347" y="259099"/>
            <a:ext cx="1496382" cy="811530"/>
          </a:xfrm>
          <a:prstGeom prst="rect">
            <a:avLst/>
          </a:prstGeom>
        </p:spPr>
      </p:pic>
    </p:spTree>
    <p:extLst>
      <p:ext uri="{BB962C8B-B14F-4D97-AF65-F5344CB8AC3E}">
        <p14:creationId xmlns:p14="http://schemas.microsoft.com/office/powerpoint/2010/main" val="316907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qr code on a white background&#10;&#10;AI-generated content may be incorrect.">
            <a:extLst>
              <a:ext uri="{FF2B5EF4-FFF2-40B4-BE49-F238E27FC236}">
                <a16:creationId xmlns:a16="http://schemas.microsoft.com/office/drawing/2014/main" id="{35EC34C3-A58B-C82B-B7EF-AF458CE3BBED}"/>
              </a:ext>
            </a:extLst>
          </p:cNvPr>
          <p:cNvPicPr>
            <a:picLocks noChangeAspect="1"/>
          </p:cNvPicPr>
          <p:nvPr/>
        </p:nvPicPr>
        <p:blipFill>
          <a:blip r:embed="rId2"/>
          <a:stretch>
            <a:fillRect/>
          </a:stretch>
        </p:blipFill>
        <p:spPr>
          <a:xfrm>
            <a:off x="9188434" y="3111062"/>
            <a:ext cx="1668206" cy="1673597"/>
          </a:xfrm>
          <a:prstGeom prst="rect">
            <a:avLst/>
          </a:prstGeom>
        </p:spPr>
      </p:pic>
      <p:sp>
        <p:nvSpPr>
          <p:cNvPr id="9" name="TextBox 8">
            <a:extLst>
              <a:ext uri="{FF2B5EF4-FFF2-40B4-BE49-F238E27FC236}">
                <a16:creationId xmlns:a16="http://schemas.microsoft.com/office/drawing/2014/main" id="{3449B579-1B74-0900-044D-CB07D469A182}"/>
              </a:ext>
            </a:extLst>
          </p:cNvPr>
          <p:cNvSpPr txBox="1"/>
          <p:nvPr/>
        </p:nvSpPr>
        <p:spPr>
          <a:xfrm>
            <a:off x="9156018" y="2463223"/>
            <a:ext cx="2921273" cy="584775"/>
          </a:xfrm>
          <a:prstGeom prst="rect">
            <a:avLst/>
          </a:prstGeom>
          <a:noFill/>
        </p:spPr>
        <p:txBody>
          <a:bodyPr wrap="square" rtlCol="0">
            <a:spAutoFit/>
          </a:bodyPr>
          <a:lstStyle/>
          <a:p>
            <a:r>
              <a:rPr lang="en-US" sz="1600" b="1" dirty="0">
                <a:solidFill>
                  <a:srgbClr val="DB7FAB"/>
                </a:solidFill>
                <a:latin typeface="Century Gothic" panose="020B0502020202020204" pitchFamily="34" charset="0"/>
              </a:rPr>
              <a:t>Alignment options &amp; registrations here:</a:t>
            </a:r>
          </a:p>
        </p:txBody>
      </p:sp>
      <p:sp>
        <p:nvSpPr>
          <p:cNvPr id="10" name="Freeform 5">
            <a:extLst>
              <a:ext uri="{FF2B5EF4-FFF2-40B4-BE49-F238E27FC236}">
                <a16:creationId xmlns:a16="http://schemas.microsoft.com/office/drawing/2014/main" id="{80871959-3107-5C56-3D94-A8C76A7D3CCA}"/>
              </a:ext>
            </a:extLst>
          </p:cNvPr>
          <p:cNvSpPr/>
          <p:nvPr/>
        </p:nvSpPr>
        <p:spPr>
          <a:xfrm>
            <a:off x="9746706" y="0"/>
            <a:ext cx="2445294" cy="1720617"/>
          </a:xfrm>
          <a:custGeom>
            <a:avLst/>
            <a:gdLst>
              <a:gd name="connsiteX0" fmla="*/ 1 w 2445294"/>
              <a:gd name="connsiteY0" fmla="*/ 0 h 1720617"/>
              <a:gd name="connsiteX1" fmla="*/ 2445294 w 2445294"/>
              <a:gd name="connsiteY1" fmla="*/ 0 h 1720617"/>
              <a:gd name="connsiteX2" fmla="*/ 2445294 w 2445294"/>
              <a:gd name="connsiteY2" fmla="*/ 1152016 h 1720617"/>
              <a:gd name="connsiteX3" fmla="*/ 2419780 w 2445294"/>
              <a:gd name="connsiteY3" fmla="*/ 1188796 h 1720617"/>
              <a:gd name="connsiteX4" fmla="*/ 1348758 w 2445294"/>
              <a:gd name="connsiteY4" fmla="*/ 1720617 h 1720617"/>
              <a:gd name="connsiteX5" fmla="*/ 6963 w 2445294"/>
              <a:gd name="connsiteY5" fmla="*/ 502964 h 1720617"/>
              <a:gd name="connsiteX6" fmla="*/ 2894 w 2445294"/>
              <a:gd name="connsiteY6" fmla="*/ 421928 h 1720617"/>
              <a:gd name="connsiteX7" fmla="*/ 1 w 2445294"/>
              <a:gd name="connsiteY7" fmla="*/ 421928 h 1720617"/>
              <a:gd name="connsiteX8" fmla="*/ 1 w 2445294"/>
              <a:gd name="connsiteY8" fmla="*/ 364317 h 1720617"/>
              <a:gd name="connsiteX9" fmla="*/ 0 w 2445294"/>
              <a:gd name="connsiteY9" fmla="*/ 364288 h 1720617"/>
              <a:gd name="connsiteX10" fmla="*/ 1 w 2445294"/>
              <a:gd name="connsiteY10" fmla="*/ 364259 h 17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5294" h="1720617">
                <a:moveTo>
                  <a:pt x="1" y="0"/>
                </a:moveTo>
                <a:lnTo>
                  <a:pt x="2445294" y="0"/>
                </a:lnTo>
                <a:lnTo>
                  <a:pt x="2445294" y="1152016"/>
                </a:lnTo>
                <a:lnTo>
                  <a:pt x="2419780" y="1188796"/>
                </a:lnTo>
                <a:cubicBezTo>
                  <a:pt x="2173263" y="1512134"/>
                  <a:pt x="1785221" y="1720617"/>
                  <a:pt x="1348758" y="1720617"/>
                </a:cubicBezTo>
                <a:cubicBezTo>
                  <a:pt x="650415" y="1720617"/>
                  <a:pt x="76033" y="1186902"/>
                  <a:pt x="6963" y="502964"/>
                </a:cubicBezTo>
                <a:lnTo>
                  <a:pt x="2894" y="421928"/>
                </a:lnTo>
                <a:lnTo>
                  <a:pt x="1" y="421928"/>
                </a:lnTo>
                <a:lnTo>
                  <a:pt x="1" y="364317"/>
                </a:lnTo>
                <a:lnTo>
                  <a:pt x="0" y="364288"/>
                </a:lnTo>
                <a:lnTo>
                  <a:pt x="1" y="364259"/>
                </a:lnTo>
                <a:close/>
              </a:path>
            </a:pathLst>
          </a:custGeom>
          <a:solidFill>
            <a:srgbClr val="DA7F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white text on a black background&#10;&#10;AI-generated content may be incorrect.">
            <a:extLst>
              <a:ext uri="{FF2B5EF4-FFF2-40B4-BE49-F238E27FC236}">
                <a16:creationId xmlns:a16="http://schemas.microsoft.com/office/drawing/2014/main" id="{1E005F0D-7AD7-193F-D030-324212075BF5}"/>
              </a:ext>
            </a:extLst>
          </p:cNvPr>
          <p:cNvPicPr>
            <a:picLocks noChangeAspect="1"/>
          </p:cNvPicPr>
          <p:nvPr/>
        </p:nvPicPr>
        <p:blipFill>
          <a:blip r:embed="rId3"/>
          <a:stretch>
            <a:fillRect/>
          </a:stretch>
        </p:blipFill>
        <p:spPr>
          <a:xfrm>
            <a:off x="10289347" y="259099"/>
            <a:ext cx="1496382" cy="811530"/>
          </a:xfrm>
          <a:prstGeom prst="rect">
            <a:avLst/>
          </a:prstGeom>
        </p:spPr>
      </p:pic>
      <p:sp>
        <p:nvSpPr>
          <p:cNvPr id="12" name="TextBox 11">
            <a:extLst>
              <a:ext uri="{FF2B5EF4-FFF2-40B4-BE49-F238E27FC236}">
                <a16:creationId xmlns:a16="http://schemas.microsoft.com/office/drawing/2014/main" id="{CE41AE99-5E2A-F946-2D66-4E860ED6C6BF}"/>
              </a:ext>
            </a:extLst>
          </p:cNvPr>
          <p:cNvSpPr txBox="1"/>
          <p:nvPr/>
        </p:nvSpPr>
        <p:spPr>
          <a:xfrm>
            <a:off x="947737" y="1560024"/>
            <a:ext cx="9907497" cy="513679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20000"/>
              </a:lnSpc>
              <a:spcBef>
                <a:spcPct val="0"/>
              </a:spcBef>
              <a:spcAft>
                <a:spcPts val="600"/>
              </a:spcAft>
              <a:buClrTx/>
              <a:buSzTx/>
              <a:buFontTx/>
              <a:buNone/>
              <a:tabLst/>
              <a:defRPr/>
            </a:pPr>
            <a:r>
              <a:rPr lang="en-AU" b="1" dirty="0">
                <a:solidFill>
                  <a:srgbClr val="DA7FAB"/>
                </a:solidFill>
                <a:latin typeface="Century Gothic"/>
              </a:rPr>
              <a:t>Eligibility requirement:</a:t>
            </a:r>
          </a:p>
          <a:p>
            <a:pPr marL="742950" lvl="1" indent="-285750">
              <a:lnSpc>
                <a:spcPct val="120000"/>
              </a:lnSpc>
              <a:spcBef>
                <a:spcPct val="0"/>
              </a:spcBef>
              <a:buFont typeface="Arial" panose="020B0604020202020204" pitchFamily="34" charset="0"/>
              <a:buChar char="•"/>
              <a:defRPr/>
            </a:pPr>
            <a:r>
              <a:rPr lang="en-AU" sz="1600" dirty="0">
                <a:solidFill>
                  <a:srgbClr val="0E3178"/>
                </a:solidFill>
                <a:latin typeface="Century Gothic" panose="020B0502020202020204" pitchFamily="34" charset="0"/>
              </a:rPr>
              <a:t>~ 2 hours pre-learning</a:t>
            </a:r>
          </a:p>
          <a:p>
            <a:pPr marL="742950" lvl="1" indent="-285750">
              <a:lnSpc>
                <a:spcPct val="120000"/>
              </a:lnSpc>
              <a:spcBef>
                <a:spcPct val="0"/>
              </a:spcBef>
              <a:buFont typeface="Arial" panose="020B0604020202020204" pitchFamily="34" charset="0"/>
              <a:buChar char="•"/>
              <a:defRPr/>
            </a:pPr>
            <a:r>
              <a:rPr lang="en-AU" sz="1600" dirty="0">
                <a:solidFill>
                  <a:srgbClr val="0E3178"/>
                </a:solidFill>
                <a:latin typeface="Century Gothic" panose="020B0502020202020204" pitchFamily="34" charset="0"/>
              </a:rPr>
              <a:t>Completion of a free half day workshop (Alignment 1)</a:t>
            </a:r>
          </a:p>
          <a:p>
            <a:pPr marL="742950" lvl="1" indent="-285750">
              <a:lnSpc>
                <a:spcPct val="120000"/>
              </a:lnSpc>
              <a:spcBef>
                <a:spcPct val="0"/>
              </a:spcBef>
              <a:spcAft>
                <a:spcPts val="600"/>
              </a:spcAft>
              <a:buFont typeface="Arial" panose="020B0604020202020204" pitchFamily="34" charset="0"/>
              <a:buChar char="•"/>
              <a:defRPr/>
            </a:pPr>
            <a:r>
              <a:rPr lang="en-AU" sz="1600" dirty="0">
                <a:solidFill>
                  <a:srgbClr val="0E3178"/>
                </a:solidFill>
                <a:latin typeface="Century Gothic" panose="020B0502020202020204" pitchFamily="34" charset="0"/>
              </a:rPr>
              <a:t>Renewed every three years – multiple options for renewal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b="1" dirty="0">
                <a:solidFill>
                  <a:srgbClr val="DA7FAB"/>
                </a:solidFill>
                <a:latin typeface="Century Gothic"/>
              </a:rPr>
              <a:t>Alignment 1 content</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AU" sz="1600" b="0" i="0" u="none" strike="noStrike" kern="1200" cap="none" spc="0" normalizeH="0" baseline="0" noProof="0" dirty="0">
                <a:ln>
                  <a:noFill/>
                </a:ln>
                <a:solidFill>
                  <a:srgbClr val="0E3178"/>
                </a:solidFill>
                <a:effectLst/>
                <a:uLnTx/>
                <a:uFillTx/>
                <a:latin typeface="Century Gothic" panose="020B0502020202020204" pitchFamily="34" charset="0"/>
                <a:ea typeface="+mn-ea"/>
                <a:cs typeface="+mn-cs"/>
              </a:rPr>
              <a:t>Foundations of antenatal care across the 3 trimesters</a:t>
            </a:r>
          </a:p>
          <a:p>
            <a:pPr>
              <a:lnSpc>
                <a:spcPct val="90000"/>
              </a:lnSpc>
              <a:spcBef>
                <a:spcPts val="1000"/>
              </a:spcBef>
              <a:defRPr/>
            </a:pPr>
            <a:r>
              <a:rPr lang="en-AU" b="1" dirty="0">
                <a:solidFill>
                  <a:srgbClr val="DA7FAB"/>
                </a:solidFill>
                <a:latin typeface="Century Gothic"/>
              </a:rPr>
              <a:t>Alignment 2 content</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AU" sz="1600" b="0" i="0" u="none" strike="noStrike" kern="1200" cap="none" spc="0" normalizeH="0" baseline="0" noProof="0" dirty="0">
                <a:ln>
                  <a:noFill/>
                </a:ln>
                <a:solidFill>
                  <a:srgbClr val="0E3178"/>
                </a:solidFill>
                <a:effectLst/>
                <a:uLnTx/>
                <a:uFillTx/>
                <a:latin typeface="Century Gothic" panose="020B0502020202020204" pitchFamily="34" charset="0"/>
                <a:ea typeface="+mn-ea"/>
                <a:cs typeface="+mn-cs"/>
              </a:rPr>
              <a:t>Preconception and fertility</a:t>
            </a:r>
          </a:p>
          <a:p>
            <a:pPr marR="0" lvl="0" indent="0" fontAlgn="auto">
              <a:lnSpc>
                <a:spcPct val="90000"/>
              </a:lnSpc>
              <a:spcBef>
                <a:spcPts val="1000"/>
              </a:spcBef>
              <a:spcAft>
                <a:spcPts val="0"/>
              </a:spcAft>
              <a:buClrTx/>
              <a:buSzTx/>
              <a:buFont typeface="Arial" panose="020B0604020202020204" pitchFamily="34" charset="0"/>
              <a:buNone/>
              <a:tabLst/>
              <a:defRPr/>
            </a:pPr>
            <a:r>
              <a:rPr lang="en-AU" b="1" dirty="0">
                <a:solidFill>
                  <a:srgbClr val="DA7FAB"/>
                </a:solidFill>
                <a:latin typeface="Century Gothic"/>
              </a:rPr>
              <a:t>Alignment 3 content</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AU" sz="1600" b="0" i="0" u="none" strike="noStrike" kern="1200" cap="none" spc="0" normalizeH="0" baseline="0" noProof="0" dirty="0">
                <a:ln>
                  <a:noFill/>
                </a:ln>
                <a:solidFill>
                  <a:srgbClr val="0E3178"/>
                </a:solidFill>
                <a:effectLst/>
                <a:uLnTx/>
                <a:uFillTx/>
                <a:latin typeface="Century Gothic" panose="020B0502020202020204" pitchFamily="34" charset="0"/>
                <a:ea typeface="+mn-ea"/>
                <a:cs typeface="+mn-cs"/>
              </a:rPr>
              <a:t>Perinatal mental health, medical complications of pregnancy</a:t>
            </a:r>
          </a:p>
          <a:p>
            <a:pPr>
              <a:lnSpc>
                <a:spcPct val="90000"/>
              </a:lnSpc>
              <a:spcBef>
                <a:spcPts val="1000"/>
              </a:spcBef>
              <a:defRPr/>
            </a:pPr>
            <a:r>
              <a:rPr lang="en-AU" b="1" dirty="0">
                <a:solidFill>
                  <a:srgbClr val="DA7FAB"/>
                </a:solidFill>
                <a:latin typeface="Century Gothic"/>
              </a:rPr>
              <a:t>Alignment 4 content</a:t>
            </a:r>
          </a:p>
          <a:p>
            <a:pPr marL="714375" lvl="1" indent="-257175">
              <a:lnSpc>
                <a:spcPct val="90000"/>
              </a:lnSpc>
              <a:spcBef>
                <a:spcPts val="1000"/>
              </a:spcBef>
              <a:buFont typeface="Arial" panose="020B0604020202020204" pitchFamily="34" charset="0"/>
              <a:buChar char="•"/>
              <a:defRPr/>
            </a:pPr>
            <a:r>
              <a:rPr kumimoji="0" lang="en-AU" sz="1600" b="0" i="0" u="none" strike="noStrike" kern="1200" cap="none" spc="0" normalizeH="0" baseline="0" noProof="0" dirty="0">
                <a:ln>
                  <a:noFill/>
                </a:ln>
                <a:solidFill>
                  <a:srgbClr val="0E3178"/>
                </a:solidFill>
                <a:effectLst/>
                <a:uLnTx/>
                <a:uFillTx/>
                <a:latin typeface="Century Gothic" panose="020B0502020202020204" pitchFamily="34" charset="0"/>
                <a:ea typeface="+mn-ea"/>
                <a:cs typeface="+mn-cs"/>
              </a:rPr>
              <a:t>The fourth trimester: Pregnancy loss and bereavement, trauma, and the postpartum</a:t>
            </a:r>
          </a:p>
          <a:p>
            <a:pPr marR="0" lvl="0" indent="0" fontAlgn="auto">
              <a:lnSpc>
                <a:spcPct val="90000"/>
              </a:lnSpc>
              <a:spcBef>
                <a:spcPts val="1000"/>
              </a:spcBef>
              <a:spcAft>
                <a:spcPts val="0"/>
              </a:spcAft>
              <a:buClrTx/>
              <a:buSzTx/>
              <a:buFont typeface="Arial" panose="020B0604020202020204" pitchFamily="34" charset="0"/>
              <a:buNone/>
              <a:tabLst/>
              <a:defRPr/>
            </a:pPr>
            <a:r>
              <a:rPr lang="en-AU" b="1" dirty="0">
                <a:solidFill>
                  <a:srgbClr val="DA7FAB"/>
                </a:solidFill>
                <a:latin typeface="Century Gothic"/>
              </a:rPr>
              <a:t>Online re-alignment and bridging options also available</a:t>
            </a:r>
          </a:p>
        </p:txBody>
      </p:sp>
      <p:sp>
        <p:nvSpPr>
          <p:cNvPr id="13" name="TextBox 12">
            <a:extLst>
              <a:ext uri="{FF2B5EF4-FFF2-40B4-BE49-F238E27FC236}">
                <a16:creationId xmlns:a16="http://schemas.microsoft.com/office/drawing/2014/main" id="{CCC3171B-DD39-2AA3-D7A9-4CA5CEC74558}"/>
              </a:ext>
            </a:extLst>
          </p:cNvPr>
          <p:cNvSpPr txBox="1"/>
          <p:nvPr/>
        </p:nvSpPr>
        <p:spPr>
          <a:xfrm>
            <a:off x="947738" y="773310"/>
            <a:ext cx="8935338" cy="584775"/>
          </a:xfrm>
          <a:prstGeom prst="rect">
            <a:avLst/>
          </a:prstGeom>
          <a:noFill/>
        </p:spPr>
        <p:txBody>
          <a:bodyPr wrap="square" lIns="91440" tIns="45720" rIns="91440" bIns="45720" rtlCol="0" anchor="t">
            <a:spAutoFit/>
          </a:bodyPr>
          <a:lstStyle/>
          <a:p>
            <a:r>
              <a:rPr kumimoji="0" lang="en-AU" sz="3200" b="1" i="0" u="none" strike="noStrike" kern="1200" cap="none" spc="0" normalizeH="0" baseline="0" noProof="0" dirty="0">
                <a:ln>
                  <a:noFill/>
                </a:ln>
                <a:solidFill>
                  <a:srgbClr val="0E3178"/>
                </a:solidFill>
                <a:effectLst/>
                <a:uLnTx/>
                <a:uFillTx/>
                <a:latin typeface="Century Gothic" panose="020B0502020202020204" pitchFamily="34" charset="0"/>
                <a:ea typeface="+mj-ea"/>
                <a:cs typeface="+mj-cs"/>
              </a:rPr>
              <a:t>Mater’s GP Shared Care Alignment Program</a:t>
            </a:r>
            <a:endParaRPr lang="en-AU" sz="3200" b="1" dirty="0">
              <a:solidFill>
                <a:srgbClr val="0E3178"/>
              </a:solidFill>
              <a:latin typeface="Century Gothic"/>
            </a:endParaRPr>
          </a:p>
        </p:txBody>
      </p:sp>
    </p:spTree>
    <p:extLst>
      <p:ext uri="{BB962C8B-B14F-4D97-AF65-F5344CB8AC3E}">
        <p14:creationId xmlns:p14="http://schemas.microsoft.com/office/powerpoint/2010/main" val="279848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blue background with white text&#10;&#10;AI-generated content may be incorrect.">
            <a:extLst>
              <a:ext uri="{FF2B5EF4-FFF2-40B4-BE49-F238E27FC236}">
                <a16:creationId xmlns:a16="http://schemas.microsoft.com/office/drawing/2014/main" id="{636B6CFA-53C8-DD62-30CA-4A29E8619773}"/>
              </a:ext>
            </a:extLst>
          </p:cNvPr>
          <p:cNvPicPr>
            <a:picLocks noChangeAspect="1"/>
          </p:cNvPicPr>
          <p:nvPr/>
        </p:nvPicPr>
        <p:blipFill>
          <a:blip r:embed="rId2"/>
          <a:stretch>
            <a:fillRect/>
          </a:stretch>
        </p:blipFill>
        <p:spPr>
          <a:xfrm>
            <a:off x="-1" y="-1"/>
            <a:ext cx="9222377" cy="6916783"/>
          </a:xfrm>
          <a:prstGeom prst="rect">
            <a:avLst/>
          </a:prstGeom>
        </p:spPr>
      </p:pic>
      <p:sp>
        <p:nvSpPr>
          <p:cNvPr id="4" name="Rectangle 3">
            <a:extLst>
              <a:ext uri="{FF2B5EF4-FFF2-40B4-BE49-F238E27FC236}">
                <a16:creationId xmlns:a16="http://schemas.microsoft.com/office/drawing/2014/main" id="{B633DC13-7959-E1AC-48D6-84836F6BB7C5}"/>
              </a:ext>
            </a:extLst>
          </p:cNvPr>
          <p:cNvSpPr/>
          <p:nvPr/>
        </p:nvSpPr>
        <p:spPr>
          <a:xfrm>
            <a:off x="8712926" y="-2"/>
            <a:ext cx="3479074" cy="6916783"/>
          </a:xfrm>
          <a:prstGeom prst="rect">
            <a:avLst/>
          </a:prstGeom>
          <a:solidFill>
            <a:srgbClr val="9797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122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 name="Title 1">
            <a:extLst>
              <a:ext uri="{FF2B5EF4-FFF2-40B4-BE49-F238E27FC236}">
                <a16:creationId xmlns:a16="http://schemas.microsoft.com/office/drawing/2014/main" id="{6AED254D-EA05-9842-3477-66D488C3CF8B}"/>
              </a:ext>
            </a:extLst>
          </p:cNvPr>
          <p:cNvSpPr>
            <a:spLocks noGrp="1"/>
          </p:cNvSpPr>
          <p:nvPr>
            <p:ph type="title"/>
          </p:nvPr>
        </p:nvSpPr>
        <p:spPr>
          <a:xfrm>
            <a:off x="1154954" y="973668"/>
            <a:ext cx="8761413" cy="706964"/>
          </a:xfrm>
        </p:spPr>
        <p:txBody>
          <a:bodyPr>
            <a:normAutofit/>
          </a:bodyPr>
          <a:lstStyle/>
          <a:p>
            <a:pPr>
              <a:lnSpc>
                <a:spcPct val="90000"/>
              </a:lnSpc>
            </a:pPr>
            <a:r>
              <a:rPr lang="en-AU" sz="2000">
                <a:solidFill>
                  <a:srgbClr val="FFFFFF"/>
                </a:solidFill>
              </a:rPr>
              <a:t>Models of care</a:t>
            </a:r>
            <a:br>
              <a:rPr lang="en-AU" sz="2000">
                <a:solidFill>
                  <a:srgbClr val="FFFFFF"/>
                </a:solidFill>
              </a:rPr>
            </a:br>
            <a:endParaRPr lang="en-AU" sz="2000">
              <a:solidFill>
                <a:srgbClr val="FFFFFF"/>
              </a:solidFill>
            </a:endParaRPr>
          </a:p>
        </p:txBody>
      </p:sp>
      <p:sp>
        <p:nvSpPr>
          <p:cNvPr id="20" name="Rectangle 19">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5C1A1850-3538-088D-1B2D-8435A274A774}"/>
              </a:ext>
            </a:extLst>
          </p:cNvPr>
          <p:cNvGraphicFramePr>
            <a:graphicFrameLocks noGrp="1"/>
          </p:cNvGraphicFramePr>
          <p:nvPr>
            <p:ph idx="1"/>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5881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6" name="Rectangle 8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7" name="Oval 8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8" name="Oval 8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9" name="Oval 8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0" name="Oval 8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1" name="Oval 9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96" name="Rectangle 9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98" name="Group 97">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9" name="Rectangle 98">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0"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7" name="Title 6">
            <a:extLst>
              <a:ext uri="{FF2B5EF4-FFF2-40B4-BE49-F238E27FC236}">
                <a16:creationId xmlns:a16="http://schemas.microsoft.com/office/drawing/2014/main" id="{63426C5E-E045-C2A7-8FBA-0DFEFE22DA58}"/>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2000">
                <a:solidFill>
                  <a:srgbClr val="FFFFFF"/>
                </a:solidFill>
              </a:rPr>
              <a:t>Models of care continued:</a:t>
            </a:r>
            <a:br>
              <a:rPr lang="en-US" sz="2000">
                <a:solidFill>
                  <a:srgbClr val="FFFFFF"/>
                </a:solidFill>
              </a:rPr>
            </a:br>
            <a:endParaRPr lang="en-US" sz="2000">
              <a:solidFill>
                <a:srgbClr val="FFFFFF"/>
              </a:solidFill>
            </a:endParaRPr>
          </a:p>
        </p:txBody>
      </p:sp>
      <p:sp>
        <p:nvSpPr>
          <p:cNvPr id="102" name="Rectangle 101">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54" name="Text Placeholder 8">
            <a:extLst>
              <a:ext uri="{FF2B5EF4-FFF2-40B4-BE49-F238E27FC236}">
                <a16:creationId xmlns:a16="http://schemas.microsoft.com/office/drawing/2014/main" id="{654C3353-405D-FCA5-F046-AF5636844DBB}"/>
              </a:ext>
            </a:extLst>
          </p:cNvPr>
          <p:cNvGraphicFramePr/>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9273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8" name="Rectangle 47">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9" name="Oval 48">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0" name="Oval 49">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1" name="Oval 50">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2" name="Oval 51">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3" name="Oval 52">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4"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5"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6"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58" name="Rectangle 5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60" name="Group 5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1" name="Rectangle 6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0" name="Title 9">
            <a:extLst>
              <a:ext uri="{FF2B5EF4-FFF2-40B4-BE49-F238E27FC236}">
                <a16:creationId xmlns:a16="http://schemas.microsoft.com/office/drawing/2014/main" id="{7D523D1D-E214-86E0-DFC5-C7641CE5DACF}"/>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2000">
                <a:solidFill>
                  <a:srgbClr val="FFFFFF"/>
                </a:solidFill>
              </a:rPr>
              <a:t>Models of care continued:</a:t>
            </a:r>
            <a:br>
              <a:rPr lang="en-US" sz="2000">
                <a:solidFill>
                  <a:srgbClr val="FFFFFF"/>
                </a:solidFill>
              </a:rPr>
            </a:br>
            <a:endParaRPr lang="en-US" sz="2000">
              <a:solidFill>
                <a:srgbClr val="FFFFFF"/>
              </a:solidFill>
            </a:endParaRPr>
          </a:p>
        </p:txBody>
      </p:sp>
      <p:sp>
        <p:nvSpPr>
          <p:cNvPr id="64" name="Rectangle 6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2" name="Text Placeholder 11">
            <a:extLst>
              <a:ext uri="{FF2B5EF4-FFF2-40B4-BE49-F238E27FC236}">
                <a16:creationId xmlns:a16="http://schemas.microsoft.com/office/drawing/2014/main" id="{29F1DD7B-4C3B-87C4-E451-C3F82CE965D8}"/>
              </a:ext>
            </a:extLst>
          </p:cNvPr>
          <p:cNvGraphicFramePr/>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2361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Oval 14">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Oval 15">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Oval 16">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Oval 17">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Oval 18">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7"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68" name="Rectangle 6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69" name="Group 6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0"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5" name="Title 4">
            <a:extLst>
              <a:ext uri="{FF2B5EF4-FFF2-40B4-BE49-F238E27FC236}">
                <a16:creationId xmlns:a16="http://schemas.microsoft.com/office/drawing/2014/main" id="{724C0E1C-DBDF-C52A-B563-439FACA00492}"/>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2000">
                <a:solidFill>
                  <a:srgbClr val="FFFFFF"/>
                </a:solidFill>
              </a:rPr>
              <a:t>Models of care continued:</a:t>
            </a:r>
            <a:br>
              <a:rPr lang="en-US" sz="2000">
                <a:solidFill>
                  <a:srgbClr val="FFFFFF"/>
                </a:solidFill>
              </a:rPr>
            </a:br>
            <a:endParaRPr lang="en-US" sz="2000">
              <a:solidFill>
                <a:srgbClr val="FFFFFF"/>
              </a:solidFill>
            </a:endParaRPr>
          </a:p>
        </p:txBody>
      </p:sp>
      <p:sp>
        <p:nvSpPr>
          <p:cNvPr id="71" name="Rectangle 70">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72" name="Text Placeholder 6">
            <a:extLst>
              <a:ext uri="{FF2B5EF4-FFF2-40B4-BE49-F238E27FC236}">
                <a16:creationId xmlns:a16="http://schemas.microsoft.com/office/drawing/2014/main" id="{96C698AE-A66B-AB73-1AA5-F8253FD4FE7D}"/>
              </a:ext>
            </a:extLst>
          </p:cNvPr>
          <p:cNvGraphicFramePr/>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48278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3" name="Rectangle 32">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Oval 33">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Oval 34">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Oval 35">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Oval 36">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8" name="Oval 37">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2" name="Rectangle 41">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43" name="Group 42">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4" name="Rectangle 43">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5" name="Title 4">
            <a:extLst>
              <a:ext uri="{FF2B5EF4-FFF2-40B4-BE49-F238E27FC236}">
                <a16:creationId xmlns:a16="http://schemas.microsoft.com/office/drawing/2014/main" id="{51112116-E901-FE63-C4C0-B2CE2443A7C3}"/>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2000">
                <a:solidFill>
                  <a:srgbClr val="FFFFFF"/>
                </a:solidFill>
              </a:rPr>
              <a:t>Other clinics at Ipswich:</a:t>
            </a:r>
            <a:br>
              <a:rPr lang="en-US" sz="2000">
                <a:solidFill>
                  <a:srgbClr val="FFFFFF"/>
                </a:solidFill>
              </a:rPr>
            </a:br>
            <a:endParaRPr lang="en-US" sz="2000">
              <a:solidFill>
                <a:srgbClr val="FFFFFF"/>
              </a:solidFill>
            </a:endParaRPr>
          </a:p>
        </p:txBody>
      </p:sp>
      <p:sp>
        <p:nvSpPr>
          <p:cNvPr id="46" name="Rectangle 45">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7" name="Text Placeholder 6">
            <a:extLst>
              <a:ext uri="{FF2B5EF4-FFF2-40B4-BE49-F238E27FC236}">
                <a16:creationId xmlns:a16="http://schemas.microsoft.com/office/drawing/2014/main" id="{04DB5E32-D1C9-9CE8-A3B2-752E6C6EF65C}"/>
              </a:ext>
            </a:extLst>
          </p:cNvPr>
          <p:cNvGraphicFramePr/>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2788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 name="Rectangle 102">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4" name="Oval 103">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 name="Oval 104">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6" name="Oval 105">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7" name="Oval 106">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8" name="Oval 107">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9"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0"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1"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12" name="Rectangle 111">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13" name="Group 11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4" name="Rectangle 11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5" name="Oval 11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6" name="Oval 11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7" name="Rectangle 11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8" name="Title 7">
            <a:extLst>
              <a:ext uri="{FF2B5EF4-FFF2-40B4-BE49-F238E27FC236}">
                <a16:creationId xmlns:a16="http://schemas.microsoft.com/office/drawing/2014/main" id="{146DD294-CE27-71D6-48F7-A0E8D3D67D33}"/>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600" dirty="0">
                <a:solidFill>
                  <a:srgbClr val="EBEBEB"/>
                </a:solidFill>
              </a:rPr>
              <a:t>Midwifery Services offered</a:t>
            </a:r>
          </a:p>
        </p:txBody>
      </p:sp>
      <p:sp>
        <p:nvSpPr>
          <p:cNvPr id="121" name="Rectangle 120">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122" name="Text Placeholder 8">
            <a:extLst>
              <a:ext uri="{FF2B5EF4-FFF2-40B4-BE49-F238E27FC236}">
                <a16:creationId xmlns:a16="http://schemas.microsoft.com/office/drawing/2014/main" id="{796A1059-6502-0374-4C17-4E889C89197F}"/>
              </a:ext>
            </a:extLst>
          </p:cNvPr>
          <p:cNvGraphicFramePr/>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694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3" name="Rectangle 11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4" name="Oval 11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5" name="Oval 11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6" name="Oval 11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7" name="Oval 11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8" name="Oval 11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23" name="Rectangle 12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25" name="Rectangle 12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5" name="Rectangle 1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1" name="Freeform: Shape 13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itle 3">
            <a:extLst>
              <a:ext uri="{FF2B5EF4-FFF2-40B4-BE49-F238E27FC236}">
                <a16:creationId xmlns:a16="http://schemas.microsoft.com/office/drawing/2014/main" id="{0EA866BB-41A3-F01D-DC1A-E6F1D8573B4C}"/>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Booking in visit </a:t>
            </a:r>
            <a:br>
              <a:rPr lang="en-US" sz="3200">
                <a:solidFill>
                  <a:srgbClr val="EBEBEB"/>
                </a:solidFill>
              </a:rPr>
            </a:br>
            <a:endParaRPr lang="en-US" sz="3200">
              <a:solidFill>
                <a:srgbClr val="EBEBEB"/>
              </a:solidFill>
            </a:endParaRPr>
          </a:p>
        </p:txBody>
      </p:sp>
      <p:sp>
        <p:nvSpPr>
          <p:cNvPr id="5" name="Subtitle 4">
            <a:extLst>
              <a:ext uri="{FF2B5EF4-FFF2-40B4-BE49-F238E27FC236}">
                <a16:creationId xmlns:a16="http://schemas.microsoft.com/office/drawing/2014/main" id="{A83B3F2F-F0FD-5033-23F8-03E038F7358E}"/>
              </a:ext>
            </a:extLst>
          </p:cNvPr>
          <p:cNvSpPr>
            <a:spLocks noGrp="1"/>
          </p:cNvSpPr>
          <p:nvPr>
            <p:ph type="subTitle" idx="1"/>
          </p:nvPr>
        </p:nvSpPr>
        <p:spPr>
          <a:xfrm>
            <a:off x="5290077" y="437513"/>
            <a:ext cx="5502614" cy="5954325"/>
          </a:xfrm>
        </p:spPr>
        <p:txBody>
          <a:bodyPr vert="horz" lIns="91440" tIns="45720" rIns="91440" bIns="45720" rtlCol="0" anchor="ctr">
            <a:normAutofit/>
          </a:bodyPr>
          <a:lstStyle/>
          <a:p>
            <a:pPr marL="285750" indent="-285750">
              <a:lnSpc>
                <a:spcPct val="90000"/>
              </a:lnSpc>
              <a:buFont typeface="Wingdings 3" charset="2"/>
              <a:buChar char=""/>
            </a:pPr>
            <a:r>
              <a:rPr lang="en-US" sz="1400">
                <a:solidFill>
                  <a:schemeClr val="tx1">
                    <a:lumMod val="75000"/>
                    <a:lumOff val="25000"/>
                  </a:schemeClr>
                </a:solidFill>
              </a:rPr>
              <a:t>Please refer early once dating scan/bloods shows viable pregnancY. include all relevant blood tests and ultrasound reports. Please also highlight any complex medical conditions or poor obstetric outcomes in previous pregnancy. If woman is requesting MGP please write this on referral as early referral is best as places book up quickly.</a:t>
            </a:r>
          </a:p>
          <a:p>
            <a:pPr marL="285750" indent="-285750">
              <a:lnSpc>
                <a:spcPct val="90000"/>
              </a:lnSpc>
              <a:buFont typeface="Wingdings 3" charset="2"/>
              <a:buChar char=""/>
            </a:pPr>
            <a:r>
              <a:rPr lang="en-US" sz="1400">
                <a:solidFill>
                  <a:schemeClr val="tx1">
                    <a:lumMod val="75000"/>
                    <a:lumOff val="25000"/>
                  </a:schemeClr>
                </a:solidFill>
              </a:rPr>
              <a:t>Women will be contacted by ANC for a booking in appointment which is done by Telehealth unless over 22 weeks then will be face to face. Gold standard is to book women into to the hospital by 12-14 weeks.</a:t>
            </a:r>
          </a:p>
          <a:p>
            <a:pPr marL="285750" indent="-285750">
              <a:lnSpc>
                <a:spcPct val="90000"/>
              </a:lnSpc>
              <a:buFont typeface="Wingdings 3" charset="2"/>
              <a:buChar char=""/>
            </a:pPr>
            <a:r>
              <a:rPr lang="en-US" sz="1400">
                <a:solidFill>
                  <a:schemeClr val="tx1">
                    <a:lumMod val="75000"/>
                    <a:lumOff val="25000"/>
                  </a:schemeClr>
                </a:solidFill>
              </a:rPr>
              <a:t>History is taken by the midwife and asks the woman her expectations of her care for the pregnancy. All women are then discussed with a consultant and a model of care agreed upon. If the woman would like GP shared care - further appointments are made at 36 weeks and 40 weeks for the woman and then back to GP care for all appointments as per the AN schedule. Any appointments made here are written on the back of the PHR. </a:t>
            </a:r>
          </a:p>
          <a:p>
            <a:pPr marL="285750" indent="-285750">
              <a:lnSpc>
                <a:spcPct val="90000"/>
              </a:lnSpc>
              <a:buFont typeface="Wingdings 3" charset="2"/>
              <a:buChar char=""/>
            </a:pPr>
            <a:r>
              <a:rPr lang="en-US" sz="1400">
                <a:solidFill>
                  <a:schemeClr val="tx1">
                    <a:lumMod val="75000"/>
                    <a:lumOff val="25000"/>
                  </a:schemeClr>
                </a:solidFill>
              </a:rPr>
              <a:t>Self referral for women - a statewide initiative not WMHHS – work in progress</a:t>
            </a:r>
          </a:p>
          <a:p>
            <a:pPr>
              <a:lnSpc>
                <a:spcPct val="90000"/>
              </a:lnSpc>
              <a:buFont typeface="Wingdings 3" charset="2"/>
              <a:buChar char=""/>
            </a:pPr>
            <a:endParaRPr lang="en-US" sz="1400">
              <a:solidFill>
                <a:schemeClr val="tx1">
                  <a:lumMod val="75000"/>
                  <a:lumOff val="25000"/>
                </a:schemeClr>
              </a:solidFill>
            </a:endParaRPr>
          </a:p>
        </p:txBody>
      </p:sp>
    </p:spTree>
    <p:extLst>
      <p:ext uri="{BB962C8B-B14F-4D97-AF65-F5344CB8AC3E}">
        <p14:creationId xmlns:p14="http://schemas.microsoft.com/office/powerpoint/2010/main" val="18161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5" name="Rectangle 6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6" name="Oval 6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7" name="Oval 6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8" name="Oval 6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9" name="Oval 6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0" name="Oval 6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1"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2"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75" name="Rectangle 7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77" name="Group 76">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8" name="Rectangle 77">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9"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31" name="Title 30">
            <a:extLst>
              <a:ext uri="{FF2B5EF4-FFF2-40B4-BE49-F238E27FC236}">
                <a16:creationId xmlns:a16="http://schemas.microsoft.com/office/drawing/2014/main" id="{428E8EB1-4A9D-9BE1-CC52-DE97B72207BE}"/>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2000">
                <a:solidFill>
                  <a:srgbClr val="FFFFFF"/>
                </a:solidFill>
              </a:rPr>
              <a:t>Midwifery Postnatal Service (MPS)</a:t>
            </a:r>
            <a:br>
              <a:rPr lang="en-US" sz="2000">
                <a:solidFill>
                  <a:srgbClr val="FFFFFF"/>
                </a:solidFill>
              </a:rPr>
            </a:br>
            <a:endParaRPr lang="en-US" sz="2000">
              <a:solidFill>
                <a:srgbClr val="FFFFFF"/>
              </a:solidFill>
            </a:endParaRPr>
          </a:p>
        </p:txBody>
      </p:sp>
      <p:sp>
        <p:nvSpPr>
          <p:cNvPr id="81" name="Rectangle 80">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60" name="Text Placeholder 31">
            <a:extLst>
              <a:ext uri="{FF2B5EF4-FFF2-40B4-BE49-F238E27FC236}">
                <a16:creationId xmlns:a16="http://schemas.microsoft.com/office/drawing/2014/main" id="{4856E3BD-BDCE-9ADE-CF4A-B1680626481C}"/>
              </a:ext>
            </a:extLst>
          </p:cNvPr>
          <p:cNvGraphicFramePr/>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5949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0" grpId="0">
        <p:bldAsOne/>
      </p:bldGraphic>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acf7a36-f8b5-4e77-a319-3a31141a92ea" xsi:nil="true"/>
    <lcf76f155ced4ddcb4097134ff3c332f xmlns="80e4cb83-a8b8-4474-9846-9def654b56d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FFF997CD70EC4E8D57F42A9D1D9458" ma:contentTypeVersion="14" ma:contentTypeDescription="Create a new document." ma:contentTypeScope="" ma:versionID="be68b92c2594d1fdc601c6644606c405">
  <xsd:schema xmlns:xsd="http://www.w3.org/2001/XMLSchema" xmlns:xs="http://www.w3.org/2001/XMLSchema" xmlns:p="http://schemas.microsoft.com/office/2006/metadata/properties" xmlns:ns2="80e4cb83-a8b8-4474-9846-9def654b56d4" xmlns:ns3="aacf7a36-f8b5-4e77-a319-3a31141a92ea" targetNamespace="http://schemas.microsoft.com/office/2006/metadata/properties" ma:root="true" ma:fieldsID="384464cdc7e75677606814e2e2a8bb35" ns2:_="" ns3:_="">
    <xsd:import namespace="80e4cb83-a8b8-4474-9846-9def654b56d4"/>
    <xsd:import namespace="aacf7a36-f8b5-4e77-a319-3a31141a92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4cb83-a8b8-4474-9846-9def654b5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a99e12f-6be7-4a0b-a875-b5ef68f4995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cf7a36-f8b5-4e77-a319-3a31141a92e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4d5c6b9-7be5-45e3-b894-d65c27699658}" ma:internalName="TaxCatchAll" ma:showField="CatchAllData" ma:web="aacf7a36-f8b5-4e77-a319-3a31141a92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B51D2E-6309-4F9D-A491-9B4908B244A3}">
  <ds:schemaRefs>
    <ds:schemaRef ds:uri="http://purl.org/dc/dcmitype/"/>
    <ds:schemaRef ds:uri="80e4cb83-a8b8-4474-9846-9def654b56d4"/>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schemas.openxmlformats.org/package/2006/metadata/core-properties"/>
    <ds:schemaRef ds:uri="aacf7a36-f8b5-4e77-a319-3a31141a92ea"/>
    <ds:schemaRef ds:uri="http://purl.org/dc/terms/"/>
  </ds:schemaRefs>
</ds:datastoreItem>
</file>

<file path=customXml/itemProps2.xml><?xml version="1.0" encoding="utf-8"?>
<ds:datastoreItem xmlns:ds="http://schemas.openxmlformats.org/officeDocument/2006/customXml" ds:itemID="{D77E35B4-1BDB-41C2-ABC2-2ADADED55BE5}">
  <ds:schemaRefs>
    <ds:schemaRef ds:uri="http://schemas.microsoft.com/sharepoint/v3/contenttype/forms"/>
  </ds:schemaRefs>
</ds:datastoreItem>
</file>

<file path=customXml/itemProps3.xml><?xml version="1.0" encoding="utf-8"?>
<ds:datastoreItem xmlns:ds="http://schemas.openxmlformats.org/officeDocument/2006/customXml" ds:itemID="{477629FD-7DD4-4D54-BDA8-3A00703036AE}">
  <ds:schemaRefs>
    <ds:schemaRef ds:uri="80e4cb83-a8b8-4474-9846-9def654b56d4"/>
    <ds:schemaRef ds:uri="aacf7a36-f8b5-4e77-a319-3a31141a92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12811</TotalTime>
  <Words>1130</Words>
  <Application>Microsoft Macintosh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Aptos</vt:lpstr>
      <vt:lpstr>Aptos Display</vt:lpstr>
      <vt:lpstr>Arial</vt:lpstr>
      <vt:lpstr>Calibri</vt:lpstr>
      <vt:lpstr>Century Gothic</vt:lpstr>
      <vt:lpstr>Wingdings 3</vt:lpstr>
      <vt:lpstr>Office Theme</vt:lpstr>
      <vt:lpstr>Ion Boardroom</vt:lpstr>
      <vt:lpstr>West Moreton GP Symposium </vt:lpstr>
      <vt:lpstr>Models of care </vt:lpstr>
      <vt:lpstr>Models of care continued: </vt:lpstr>
      <vt:lpstr>Models of care continued: </vt:lpstr>
      <vt:lpstr>Models of care continued: </vt:lpstr>
      <vt:lpstr>Other clinics at Ipswich: </vt:lpstr>
      <vt:lpstr>Midwifery Services offered</vt:lpstr>
      <vt:lpstr>Booking in visit  </vt:lpstr>
      <vt:lpstr>Midwifery Postnatal Service (MPS) </vt:lpstr>
      <vt:lpstr>PowerPoint Presentation</vt:lpstr>
      <vt:lpstr>PowerPoint Presentation</vt:lpstr>
      <vt:lpstr>Pre term Birth alliance resource that is given to discuss timing of birth. Free to download from www.everyweekcounts.com.au Available in multiple languages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Wheeler</dc:creator>
  <cp:lastModifiedBy>Tamara Williams</cp:lastModifiedBy>
  <cp:revision>29</cp:revision>
  <dcterms:created xsi:type="dcterms:W3CDTF">2024-04-16T00:29:15Z</dcterms:created>
  <dcterms:modified xsi:type="dcterms:W3CDTF">2025-08-06T05:12:35Z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0x010100E6FFF997CD70EC4E8D57F42A9D1D9458</vt:lpwstr>
  </property>
  <property fmtid="{D5CDD505-2E9C-101B-9397-08002B2CF9AE}" pid="3" name="MediaServiceImageTags">
    <vt:lpwstr/>
  </property>
</Properties>
</file>