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5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0" r:id="rId5"/>
  </p:sldMasterIdLst>
  <p:notesMasterIdLst>
    <p:notesMasterId r:id="rId32"/>
  </p:notesMasterIdLst>
  <p:sldIdLst>
    <p:sldId id="838840360" r:id="rId6"/>
    <p:sldId id="838840408" r:id="rId7"/>
    <p:sldId id="838840409" r:id="rId8"/>
    <p:sldId id="838840410" r:id="rId9"/>
    <p:sldId id="838840411" r:id="rId10"/>
    <p:sldId id="290" r:id="rId11"/>
    <p:sldId id="838840412" r:id="rId12"/>
    <p:sldId id="838840413" r:id="rId13"/>
    <p:sldId id="838840414" r:id="rId14"/>
    <p:sldId id="838840415" r:id="rId15"/>
    <p:sldId id="288" r:id="rId16"/>
    <p:sldId id="289" r:id="rId17"/>
    <p:sldId id="286" r:id="rId18"/>
    <p:sldId id="287" r:id="rId19"/>
    <p:sldId id="291" r:id="rId20"/>
    <p:sldId id="838840416" r:id="rId21"/>
    <p:sldId id="838840417" r:id="rId22"/>
    <p:sldId id="838840418" r:id="rId23"/>
    <p:sldId id="283" r:id="rId24"/>
    <p:sldId id="284" r:id="rId25"/>
    <p:sldId id="838840419" r:id="rId26"/>
    <p:sldId id="292" r:id="rId27"/>
    <p:sldId id="295" r:id="rId28"/>
    <p:sldId id="294" r:id="rId29"/>
    <p:sldId id="293" r:id="rId30"/>
    <p:sldId id="83884042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 userDrawn="1">
          <p15:clr>
            <a:srgbClr val="A4A3A4"/>
          </p15:clr>
        </p15:guide>
        <p15:guide id="2" pos="597" userDrawn="1">
          <p15:clr>
            <a:srgbClr val="A4A3A4"/>
          </p15:clr>
        </p15:guide>
        <p15:guide id="3" pos="70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0E2"/>
    <a:srgbClr val="303D54"/>
    <a:srgbClr val="2E3347"/>
    <a:srgbClr val="9797CB"/>
    <a:srgbClr val="DB7FAB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7"/>
    <p:restoredTop sz="94828"/>
  </p:normalViewPr>
  <p:slideViewPr>
    <p:cSldViewPr snapToGrid="0">
      <p:cViewPr varScale="1">
        <p:scale>
          <a:sx n="115" d="100"/>
          <a:sy n="115" d="100"/>
        </p:scale>
        <p:origin x="568" y="192"/>
      </p:cViewPr>
      <p:guideLst>
        <p:guide orient="horz" pos="731"/>
        <p:guide pos="597"/>
        <p:guide pos="70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ara Williams" userId="eabd9bed-3fa9-4dc8-aa9f-6964cb5a46ca" providerId="ADAL" clId="{B5211719-E89C-A34C-AC21-F17E9B8E2434}"/>
    <pc:docChg chg="delSld delMainMaster">
      <pc:chgData name="Tamara Williams" userId="eabd9bed-3fa9-4dc8-aa9f-6964cb5a46ca" providerId="ADAL" clId="{B5211719-E89C-A34C-AC21-F17E9B8E2434}" dt="2025-08-06T05:32:15.358" v="38" actId="2696"/>
      <pc:docMkLst>
        <pc:docMk/>
      </pc:docMkLst>
      <pc:sldChg chg="del">
        <pc:chgData name="Tamara Williams" userId="eabd9bed-3fa9-4dc8-aa9f-6964cb5a46ca" providerId="ADAL" clId="{B5211719-E89C-A34C-AC21-F17E9B8E2434}" dt="2025-08-06T05:32:15.295" v="0" actId="2696"/>
        <pc:sldMkLst>
          <pc:docMk/>
          <pc:sldMk cId="3991792313" sldId="301"/>
        </pc:sldMkLst>
      </pc:sldChg>
      <pc:sldChg chg="del">
        <pc:chgData name="Tamara Williams" userId="eabd9bed-3fa9-4dc8-aa9f-6964cb5a46ca" providerId="ADAL" clId="{B5211719-E89C-A34C-AC21-F17E9B8E2434}" dt="2025-08-06T05:32:15.314" v="6" actId="2696"/>
        <pc:sldMkLst>
          <pc:docMk/>
          <pc:sldMk cId="2831761106" sldId="312"/>
        </pc:sldMkLst>
      </pc:sldChg>
      <pc:sldChg chg="del">
        <pc:chgData name="Tamara Williams" userId="eabd9bed-3fa9-4dc8-aa9f-6964cb5a46ca" providerId="ADAL" clId="{B5211719-E89C-A34C-AC21-F17E9B8E2434}" dt="2025-08-06T05:32:15.322" v="15" actId="2696"/>
        <pc:sldMkLst>
          <pc:docMk/>
          <pc:sldMk cId="2379688787" sldId="450"/>
        </pc:sldMkLst>
      </pc:sldChg>
      <pc:sldChg chg="del">
        <pc:chgData name="Tamara Williams" userId="eabd9bed-3fa9-4dc8-aa9f-6964cb5a46ca" providerId="ADAL" clId="{B5211719-E89C-A34C-AC21-F17E9B8E2434}" dt="2025-08-06T05:32:15.351" v="37" actId="2696"/>
        <pc:sldMkLst>
          <pc:docMk/>
          <pc:sldMk cId="917894396" sldId="453"/>
        </pc:sldMkLst>
      </pc:sldChg>
      <pc:sldChg chg="del">
        <pc:chgData name="Tamara Williams" userId="eabd9bed-3fa9-4dc8-aa9f-6964cb5a46ca" providerId="ADAL" clId="{B5211719-E89C-A34C-AC21-F17E9B8E2434}" dt="2025-08-06T05:32:15.327" v="16" actId="2696"/>
        <pc:sldMkLst>
          <pc:docMk/>
          <pc:sldMk cId="4049679663" sldId="459"/>
        </pc:sldMkLst>
      </pc:sldChg>
      <pc:sldChg chg="del">
        <pc:chgData name="Tamara Williams" userId="eabd9bed-3fa9-4dc8-aa9f-6964cb5a46ca" providerId="ADAL" clId="{B5211719-E89C-A34C-AC21-F17E9B8E2434}" dt="2025-08-06T05:32:15.333" v="24" actId="2696"/>
        <pc:sldMkLst>
          <pc:docMk/>
          <pc:sldMk cId="3871836782" sldId="2111"/>
        </pc:sldMkLst>
      </pc:sldChg>
      <pc:sldChg chg="del">
        <pc:chgData name="Tamara Williams" userId="eabd9bed-3fa9-4dc8-aa9f-6964cb5a46ca" providerId="ADAL" clId="{B5211719-E89C-A34C-AC21-F17E9B8E2434}" dt="2025-08-06T05:32:15.312" v="5" actId="2696"/>
        <pc:sldMkLst>
          <pc:docMk/>
          <pc:sldMk cId="472981040" sldId="2112"/>
        </pc:sldMkLst>
      </pc:sldChg>
      <pc:sldChg chg="del">
        <pc:chgData name="Tamara Williams" userId="eabd9bed-3fa9-4dc8-aa9f-6964cb5a46ca" providerId="ADAL" clId="{B5211719-E89C-A34C-AC21-F17E9B8E2434}" dt="2025-08-06T05:32:15.337" v="29" actId="2696"/>
        <pc:sldMkLst>
          <pc:docMk/>
          <pc:sldMk cId="1617241184" sldId="2187"/>
        </pc:sldMkLst>
      </pc:sldChg>
      <pc:sldChg chg="del">
        <pc:chgData name="Tamara Williams" userId="eabd9bed-3fa9-4dc8-aa9f-6964cb5a46ca" providerId="ADAL" clId="{B5211719-E89C-A34C-AC21-F17E9B8E2434}" dt="2025-08-06T05:32:15.319" v="11" actId="2696"/>
        <pc:sldMkLst>
          <pc:docMk/>
          <pc:sldMk cId="3003457542" sldId="2206"/>
        </pc:sldMkLst>
      </pc:sldChg>
      <pc:sldChg chg="del">
        <pc:chgData name="Tamara Williams" userId="eabd9bed-3fa9-4dc8-aa9f-6964cb5a46ca" providerId="ADAL" clId="{B5211719-E89C-A34C-AC21-F17E9B8E2434}" dt="2025-08-06T05:32:15.328" v="17" actId="2696"/>
        <pc:sldMkLst>
          <pc:docMk/>
          <pc:sldMk cId="1966348015" sldId="2243"/>
        </pc:sldMkLst>
      </pc:sldChg>
      <pc:sldChg chg="del">
        <pc:chgData name="Tamara Williams" userId="eabd9bed-3fa9-4dc8-aa9f-6964cb5a46ca" providerId="ADAL" clId="{B5211719-E89C-A34C-AC21-F17E9B8E2434}" dt="2025-08-06T05:32:15.330" v="19" actId="2696"/>
        <pc:sldMkLst>
          <pc:docMk/>
          <pc:sldMk cId="2786727933" sldId="2262"/>
        </pc:sldMkLst>
      </pc:sldChg>
      <pc:sldChg chg="del">
        <pc:chgData name="Tamara Williams" userId="eabd9bed-3fa9-4dc8-aa9f-6964cb5a46ca" providerId="ADAL" clId="{B5211719-E89C-A34C-AC21-F17E9B8E2434}" dt="2025-08-06T05:32:15.311" v="4" actId="2696"/>
        <pc:sldMkLst>
          <pc:docMk/>
          <pc:sldMk cId="2974167020" sldId="2263"/>
        </pc:sldMkLst>
      </pc:sldChg>
      <pc:sldChg chg="del">
        <pc:chgData name="Tamara Williams" userId="eabd9bed-3fa9-4dc8-aa9f-6964cb5a46ca" providerId="ADAL" clId="{B5211719-E89C-A34C-AC21-F17E9B8E2434}" dt="2025-08-06T05:32:15.310" v="3" actId="2696"/>
        <pc:sldMkLst>
          <pc:docMk/>
          <pc:sldMk cId="2545394262" sldId="2264"/>
        </pc:sldMkLst>
      </pc:sldChg>
      <pc:sldChg chg="del">
        <pc:chgData name="Tamara Williams" userId="eabd9bed-3fa9-4dc8-aa9f-6964cb5a46ca" providerId="ADAL" clId="{B5211719-E89C-A34C-AC21-F17E9B8E2434}" dt="2025-08-06T05:32:15.335" v="26" actId="2696"/>
        <pc:sldMkLst>
          <pc:docMk/>
          <pc:sldMk cId="3260952647" sldId="2265"/>
        </pc:sldMkLst>
      </pc:sldChg>
      <pc:sldChg chg="del">
        <pc:chgData name="Tamara Williams" userId="eabd9bed-3fa9-4dc8-aa9f-6964cb5a46ca" providerId="ADAL" clId="{B5211719-E89C-A34C-AC21-F17E9B8E2434}" dt="2025-08-06T05:32:15.296" v="1" actId="2696"/>
        <pc:sldMkLst>
          <pc:docMk/>
          <pc:sldMk cId="1022486337" sldId="2266"/>
        </pc:sldMkLst>
      </pc:sldChg>
      <pc:sldChg chg="del">
        <pc:chgData name="Tamara Williams" userId="eabd9bed-3fa9-4dc8-aa9f-6964cb5a46ca" providerId="ADAL" clId="{B5211719-E89C-A34C-AC21-F17E9B8E2434}" dt="2025-08-06T05:32:15.336" v="28" actId="2696"/>
        <pc:sldMkLst>
          <pc:docMk/>
          <pc:sldMk cId="1917688975" sldId="2267"/>
        </pc:sldMkLst>
      </pc:sldChg>
      <pc:sldChg chg="del">
        <pc:chgData name="Tamara Williams" userId="eabd9bed-3fa9-4dc8-aa9f-6964cb5a46ca" providerId="ADAL" clId="{B5211719-E89C-A34C-AC21-F17E9B8E2434}" dt="2025-08-06T05:32:15.331" v="21" actId="2696"/>
        <pc:sldMkLst>
          <pc:docMk/>
          <pc:sldMk cId="806123438" sldId="2268"/>
        </pc:sldMkLst>
      </pc:sldChg>
      <pc:sldChg chg="del">
        <pc:chgData name="Tamara Williams" userId="eabd9bed-3fa9-4dc8-aa9f-6964cb5a46ca" providerId="ADAL" clId="{B5211719-E89C-A34C-AC21-F17E9B8E2434}" dt="2025-08-06T05:32:15.332" v="23" actId="2696"/>
        <pc:sldMkLst>
          <pc:docMk/>
          <pc:sldMk cId="919084170" sldId="2270"/>
        </pc:sldMkLst>
      </pc:sldChg>
      <pc:sldChg chg="del">
        <pc:chgData name="Tamara Williams" userId="eabd9bed-3fa9-4dc8-aa9f-6964cb5a46ca" providerId="ADAL" clId="{B5211719-E89C-A34C-AC21-F17E9B8E2434}" dt="2025-08-06T05:32:15.317" v="9" actId="2696"/>
        <pc:sldMkLst>
          <pc:docMk/>
          <pc:sldMk cId="3121371621" sldId="2271"/>
        </pc:sldMkLst>
      </pc:sldChg>
      <pc:sldChg chg="del">
        <pc:chgData name="Tamara Williams" userId="eabd9bed-3fa9-4dc8-aa9f-6964cb5a46ca" providerId="ADAL" clId="{B5211719-E89C-A34C-AC21-F17E9B8E2434}" dt="2025-08-06T05:32:15.338" v="30" actId="2696"/>
        <pc:sldMkLst>
          <pc:docMk/>
          <pc:sldMk cId="3546231515" sldId="2272"/>
        </pc:sldMkLst>
      </pc:sldChg>
      <pc:sldChg chg="del">
        <pc:chgData name="Tamara Williams" userId="eabd9bed-3fa9-4dc8-aa9f-6964cb5a46ca" providerId="ADAL" clId="{B5211719-E89C-A34C-AC21-F17E9B8E2434}" dt="2025-08-06T05:32:15.345" v="32" actId="2696"/>
        <pc:sldMkLst>
          <pc:docMk/>
          <pc:sldMk cId="3548521104" sldId="2273"/>
        </pc:sldMkLst>
      </pc:sldChg>
      <pc:sldChg chg="del">
        <pc:chgData name="Tamara Williams" userId="eabd9bed-3fa9-4dc8-aa9f-6964cb5a46ca" providerId="ADAL" clId="{B5211719-E89C-A34C-AC21-F17E9B8E2434}" dt="2025-08-06T05:32:15.316" v="8" actId="2696"/>
        <pc:sldMkLst>
          <pc:docMk/>
          <pc:sldMk cId="3998290643" sldId="2274"/>
        </pc:sldMkLst>
      </pc:sldChg>
      <pc:sldChg chg="del">
        <pc:chgData name="Tamara Williams" userId="eabd9bed-3fa9-4dc8-aa9f-6964cb5a46ca" providerId="ADAL" clId="{B5211719-E89C-A34C-AC21-F17E9B8E2434}" dt="2025-08-06T05:32:15.346" v="34" actId="2696"/>
        <pc:sldMkLst>
          <pc:docMk/>
          <pc:sldMk cId="3401026873" sldId="2275"/>
        </pc:sldMkLst>
      </pc:sldChg>
      <pc:sldChg chg="del">
        <pc:chgData name="Tamara Williams" userId="eabd9bed-3fa9-4dc8-aa9f-6964cb5a46ca" providerId="ADAL" clId="{B5211719-E89C-A34C-AC21-F17E9B8E2434}" dt="2025-08-06T05:32:15.307" v="2" actId="2696"/>
        <pc:sldMkLst>
          <pc:docMk/>
          <pc:sldMk cId="56613790" sldId="838840421"/>
        </pc:sldMkLst>
      </pc:sldChg>
      <pc:sldChg chg="del">
        <pc:chgData name="Tamara Williams" userId="eabd9bed-3fa9-4dc8-aa9f-6964cb5a46ca" providerId="ADAL" clId="{B5211719-E89C-A34C-AC21-F17E9B8E2434}" dt="2025-08-06T05:32:15.344" v="31" actId="2696"/>
        <pc:sldMkLst>
          <pc:docMk/>
          <pc:sldMk cId="3864957577" sldId="838840422"/>
        </pc:sldMkLst>
      </pc:sldChg>
      <pc:sldChg chg="del">
        <pc:chgData name="Tamara Williams" userId="eabd9bed-3fa9-4dc8-aa9f-6964cb5a46ca" providerId="ADAL" clId="{B5211719-E89C-A34C-AC21-F17E9B8E2434}" dt="2025-08-06T05:32:15.318" v="10" actId="2696"/>
        <pc:sldMkLst>
          <pc:docMk/>
          <pc:sldMk cId="2227348367" sldId="838840423"/>
        </pc:sldMkLst>
      </pc:sldChg>
      <pc:sldChg chg="del">
        <pc:chgData name="Tamara Williams" userId="eabd9bed-3fa9-4dc8-aa9f-6964cb5a46ca" providerId="ADAL" clId="{B5211719-E89C-A34C-AC21-F17E9B8E2434}" dt="2025-08-06T05:32:15.336" v="27" actId="2696"/>
        <pc:sldMkLst>
          <pc:docMk/>
          <pc:sldMk cId="1322377218" sldId="838840424"/>
        </pc:sldMkLst>
      </pc:sldChg>
      <pc:sldChg chg="del">
        <pc:chgData name="Tamara Williams" userId="eabd9bed-3fa9-4dc8-aa9f-6964cb5a46ca" providerId="ADAL" clId="{B5211719-E89C-A34C-AC21-F17E9B8E2434}" dt="2025-08-06T05:32:15.329" v="18" actId="2696"/>
        <pc:sldMkLst>
          <pc:docMk/>
          <pc:sldMk cId="705579344" sldId="838840425"/>
        </pc:sldMkLst>
      </pc:sldChg>
      <pc:sldChg chg="del">
        <pc:chgData name="Tamara Williams" userId="eabd9bed-3fa9-4dc8-aa9f-6964cb5a46ca" providerId="ADAL" clId="{B5211719-E89C-A34C-AC21-F17E9B8E2434}" dt="2025-08-06T05:32:15.315" v="7" actId="2696"/>
        <pc:sldMkLst>
          <pc:docMk/>
          <pc:sldMk cId="2116482978" sldId="838840426"/>
        </pc:sldMkLst>
      </pc:sldChg>
      <pc:sldChg chg="del">
        <pc:chgData name="Tamara Williams" userId="eabd9bed-3fa9-4dc8-aa9f-6964cb5a46ca" providerId="ADAL" clId="{B5211719-E89C-A34C-AC21-F17E9B8E2434}" dt="2025-08-06T05:32:15.334" v="25" actId="2696"/>
        <pc:sldMkLst>
          <pc:docMk/>
          <pc:sldMk cId="2720835476" sldId="838840427"/>
        </pc:sldMkLst>
      </pc:sldChg>
      <pc:sldChg chg="del">
        <pc:chgData name="Tamara Williams" userId="eabd9bed-3fa9-4dc8-aa9f-6964cb5a46ca" providerId="ADAL" clId="{B5211719-E89C-A34C-AC21-F17E9B8E2434}" dt="2025-08-06T05:32:15.347" v="36" actId="2696"/>
        <pc:sldMkLst>
          <pc:docMk/>
          <pc:sldMk cId="1612384122" sldId="838840428"/>
        </pc:sldMkLst>
      </pc:sldChg>
      <pc:sldChg chg="del">
        <pc:chgData name="Tamara Williams" userId="eabd9bed-3fa9-4dc8-aa9f-6964cb5a46ca" providerId="ADAL" clId="{B5211719-E89C-A34C-AC21-F17E9B8E2434}" dt="2025-08-06T05:32:15.331" v="20" actId="2696"/>
        <pc:sldMkLst>
          <pc:docMk/>
          <pc:sldMk cId="4122961135" sldId="838840429"/>
        </pc:sldMkLst>
      </pc:sldChg>
      <pc:sldChg chg="del">
        <pc:chgData name="Tamara Williams" userId="eabd9bed-3fa9-4dc8-aa9f-6964cb5a46ca" providerId="ADAL" clId="{B5211719-E89C-A34C-AC21-F17E9B8E2434}" dt="2025-08-06T05:32:15.332" v="22" actId="2696"/>
        <pc:sldMkLst>
          <pc:docMk/>
          <pc:sldMk cId="3623643613" sldId="838840430"/>
        </pc:sldMkLst>
      </pc:sldChg>
      <pc:sldChg chg="del">
        <pc:chgData name="Tamara Williams" userId="eabd9bed-3fa9-4dc8-aa9f-6964cb5a46ca" providerId="ADAL" clId="{B5211719-E89C-A34C-AC21-F17E9B8E2434}" dt="2025-08-06T05:32:15.319" v="12" actId="2696"/>
        <pc:sldMkLst>
          <pc:docMk/>
          <pc:sldMk cId="3088659334" sldId="838840431"/>
        </pc:sldMkLst>
      </pc:sldChg>
      <pc:sldChg chg="del">
        <pc:chgData name="Tamara Williams" userId="eabd9bed-3fa9-4dc8-aa9f-6964cb5a46ca" providerId="ADAL" clId="{B5211719-E89C-A34C-AC21-F17E9B8E2434}" dt="2025-08-06T05:32:15.321" v="14" actId="2696"/>
        <pc:sldMkLst>
          <pc:docMk/>
          <pc:sldMk cId="2172681943" sldId="838840432"/>
        </pc:sldMkLst>
      </pc:sldChg>
      <pc:sldChg chg="del">
        <pc:chgData name="Tamara Williams" userId="eabd9bed-3fa9-4dc8-aa9f-6964cb5a46ca" providerId="ADAL" clId="{B5211719-E89C-A34C-AC21-F17E9B8E2434}" dt="2025-08-06T05:32:15.320" v="13" actId="2696"/>
        <pc:sldMkLst>
          <pc:docMk/>
          <pc:sldMk cId="2933944150" sldId="838840433"/>
        </pc:sldMkLst>
      </pc:sldChg>
      <pc:sldChg chg="del">
        <pc:chgData name="Tamara Williams" userId="eabd9bed-3fa9-4dc8-aa9f-6964cb5a46ca" providerId="ADAL" clId="{B5211719-E89C-A34C-AC21-F17E9B8E2434}" dt="2025-08-06T05:32:15.345" v="33" actId="2696"/>
        <pc:sldMkLst>
          <pc:docMk/>
          <pc:sldMk cId="3908770495" sldId="838840434"/>
        </pc:sldMkLst>
      </pc:sldChg>
      <pc:sldChg chg="del">
        <pc:chgData name="Tamara Williams" userId="eabd9bed-3fa9-4dc8-aa9f-6964cb5a46ca" providerId="ADAL" clId="{B5211719-E89C-A34C-AC21-F17E9B8E2434}" dt="2025-08-06T05:32:15.347" v="35" actId="2696"/>
        <pc:sldMkLst>
          <pc:docMk/>
          <pc:sldMk cId="3287373815" sldId="838840435"/>
        </pc:sldMkLst>
      </pc:sldChg>
      <pc:sldMasterChg chg="del">
        <pc:chgData name="Tamara Williams" userId="eabd9bed-3fa9-4dc8-aa9f-6964cb5a46ca" providerId="ADAL" clId="{B5211719-E89C-A34C-AC21-F17E9B8E2434}" dt="2025-08-06T05:32:15.358" v="38" actId="2696"/>
        <pc:sldMasterMkLst>
          <pc:docMk/>
          <pc:sldMasterMk cId="3778452594" sldId="2147483692"/>
        </pc:sldMasterMkLst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C5EA42-4303-40FF-ADD0-348B667713E5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76E4B540-3E86-4A65-B400-8CAF39966FF6}">
      <dgm:prSet phldrT="[Text]"/>
      <dgm:spPr/>
      <dgm:t>
        <a:bodyPr/>
        <a:lstStyle/>
        <a:p>
          <a:r>
            <a:rPr lang="en-US" b="1" dirty="0"/>
            <a:t>Risks</a:t>
          </a:r>
        </a:p>
      </dgm:t>
    </dgm:pt>
    <dgm:pt modelId="{B7127E92-4AD8-4DEE-AE32-1488C8D4B20E}" type="parTrans" cxnId="{5C4B6A91-68C6-4308-8E5F-BA93115C2D46}">
      <dgm:prSet/>
      <dgm:spPr/>
      <dgm:t>
        <a:bodyPr/>
        <a:lstStyle/>
        <a:p>
          <a:endParaRPr lang="en-AU"/>
        </a:p>
      </dgm:t>
    </dgm:pt>
    <dgm:pt modelId="{8B12B731-9B19-47BE-8D7F-C606C6573FCD}" type="sibTrans" cxnId="{5C4B6A91-68C6-4308-8E5F-BA93115C2D46}">
      <dgm:prSet/>
      <dgm:spPr/>
      <dgm:t>
        <a:bodyPr/>
        <a:lstStyle/>
        <a:p>
          <a:endParaRPr lang="en-AU"/>
        </a:p>
      </dgm:t>
    </dgm:pt>
    <dgm:pt modelId="{9B218BB5-DE54-4D98-8F16-9FBC08EBD456}">
      <dgm:prSet phldrT="[Text]"/>
      <dgm:spPr/>
      <dgm:t>
        <a:bodyPr/>
        <a:lstStyle/>
        <a:p>
          <a:r>
            <a:rPr lang="en-US" b="1" dirty="0"/>
            <a:t>Reward</a:t>
          </a:r>
        </a:p>
      </dgm:t>
    </dgm:pt>
    <dgm:pt modelId="{2E3DDA92-FEE7-47D3-AE50-6458D8FEB163}" type="parTrans" cxnId="{3F6D7A7A-CF01-4357-A6A9-A2BA8E599DCF}">
      <dgm:prSet/>
      <dgm:spPr/>
      <dgm:t>
        <a:bodyPr/>
        <a:lstStyle/>
        <a:p>
          <a:endParaRPr lang="en-AU"/>
        </a:p>
      </dgm:t>
    </dgm:pt>
    <dgm:pt modelId="{5BCC864A-FA55-49DB-ACF5-9211CE94A3DB}" type="sibTrans" cxnId="{3F6D7A7A-CF01-4357-A6A9-A2BA8E599DCF}">
      <dgm:prSet/>
      <dgm:spPr/>
      <dgm:t>
        <a:bodyPr/>
        <a:lstStyle/>
        <a:p>
          <a:endParaRPr lang="en-AU"/>
        </a:p>
      </dgm:t>
    </dgm:pt>
    <dgm:pt modelId="{A79B4AF6-E037-4D58-8A84-9588F9815B6D}" type="pres">
      <dgm:prSet presAssocID="{26C5EA42-4303-40FF-ADD0-348B667713E5}" presName="compositeShape" presStyleCnt="0">
        <dgm:presLayoutVars>
          <dgm:chMax val="2"/>
          <dgm:dir/>
          <dgm:resizeHandles val="exact"/>
        </dgm:presLayoutVars>
      </dgm:prSet>
      <dgm:spPr/>
    </dgm:pt>
    <dgm:pt modelId="{51B0EA60-7D49-4E35-B0B9-9E60182DC560}" type="pres">
      <dgm:prSet presAssocID="{26C5EA42-4303-40FF-ADD0-348B667713E5}" presName="divider" presStyleLbl="fgShp" presStyleIdx="0" presStyleCnt="1"/>
      <dgm:spPr/>
    </dgm:pt>
    <dgm:pt modelId="{BC2734E7-9F3F-4588-81A4-8E02F85D0185}" type="pres">
      <dgm:prSet presAssocID="{76E4B540-3E86-4A65-B400-8CAF39966FF6}" presName="downArrow" presStyleLbl="node1" presStyleIdx="0" presStyleCnt="2"/>
      <dgm:spPr/>
    </dgm:pt>
    <dgm:pt modelId="{43395200-764B-4882-BD96-2B16ACE35102}" type="pres">
      <dgm:prSet presAssocID="{76E4B540-3E86-4A65-B400-8CAF39966FF6}" presName="downArrowText" presStyleLbl="revTx" presStyleIdx="0" presStyleCnt="2">
        <dgm:presLayoutVars>
          <dgm:bulletEnabled val="1"/>
        </dgm:presLayoutVars>
      </dgm:prSet>
      <dgm:spPr/>
    </dgm:pt>
    <dgm:pt modelId="{01926EF6-2768-4928-87C1-B266ABAA8612}" type="pres">
      <dgm:prSet presAssocID="{9B218BB5-DE54-4D98-8F16-9FBC08EBD456}" presName="upArrow" presStyleLbl="node1" presStyleIdx="1" presStyleCnt="2"/>
      <dgm:spPr/>
    </dgm:pt>
    <dgm:pt modelId="{1FC4CCC3-850C-43AE-BA60-BE18CD63259E}" type="pres">
      <dgm:prSet presAssocID="{9B218BB5-DE54-4D98-8F16-9FBC08EBD456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F27AC656-E789-41A2-B659-5DE8E91BE0EB}" type="presOf" srcId="{76E4B540-3E86-4A65-B400-8CAF39966FF6}" destId="{43395200-764B-4882-BD96-2B16ACE35102}" srcOrd="0" destOrd="0" presId="urn:microsoft.com/office/officeart/2005/8/layout/arrow3"/>
    <dgm:cxn modelId="{3F6D7A7A-CF01-4357-A6A9-A2BA8E599DCF}" srcId="{26C5EA42-4303-40FF-ADD0-348B667713E5}" destId="{9B218BB5-DE54-4D98-8F16-9FBC08EBD456}" srcOrd="1" destOrd="0" parTransId="{2E3DDA92-FEE7-47D3-AE50-6458D8FEB163}" sibTransId="{5BCC864A-FA55-49DB-ACF5-9211CE94A3DB}"/>
    <dgm:cxn modelId="{5C4B6A91-68C6-4308-8E5F-BA93115C2D46}" srcId="{26C5EA42-4303-40FF-ADD0-348B667713E5}" destId="{76E4B540-3E86-4A65-B400-8CAF39966FF6}" srcOrd="0" destOrd="0" parTransId="{B7127E92-4AD8-4DEE-AE32-1488C8D4B20E}" sibTransId="{8B12B731-9B19-47BE-8D7F-C606C6573FCD}"/>
    <dgm:cxn modelId="{124375A0-FAAB-4CB5-A91C-9E87716E7439}" type="presOf" srcId="{9B218BB5-DE54-4D98-8F16-9FBC08EBD456}" destId="{1FC4CCC3-850C-43AE-BA60-BE18CD63259E}" srcOrd="0" destOrd="0" presId="urn:microsoft.com/office/officeart/2005/8/layout/arrow3"/>
    <dgm:cxn modelId="{9633DCA7-9D42-47DB-957D-0D4BD18ADB28}" type="presOf" srcId="{26C5EA42-4303-40FF-ADD0-348B667713E5}" destId="{A79B4AF6-E037-4D58-8A84-9588F9815B6D}" srcOrd="0" destOrd="0" presId="urn:microsoft.com/office/officeart/2005/8/layout/arrow3"/>
    <dgm:cxn modelId="{00D4A29B-F51C-4F86-9AEA-D087CF49BCC9}" type="presParOf" srcId="{A79B4AF6-E037-4D58-8A84-9588F9815B6D}" destId="{51B0EA60-7D49-4E35-B0B9-9E60182DC560}" srcOrd="0" destOrd="0" presId="urn:microsoft.com/office/officeart/2005/8/layout/arrow3"/>
    <dgm:cxn modelId="{FA4A75A4-5557-463E-9CFA-99F8415AFAD4}" type="presParOf" srcId="{A79B4AF6-E037-4D58-8A84-9588F9815B6D}" destId="{BC2734E7-9F3F-4588-81A4-8E02F85D0185}" srcOrd="1" destOrd="0" presId="urn:microsoft.com/office/officeart/2005/8/layout/arrow3"/>
    <dgm:cxn modelId="{6614D330-74E0-4F60-B853-68692EDC1347}" type="presParOf" srcId="{A79B4AF6-E037-4D58-8A84-9588F9815B6D}" destId="{43395200-764B-4882-BD96-2B16ACE35102}" srcOrd="2" destOrd="0" presId="urn:microsoft.com/office/officeart/2005/8/layout/arrow3"/>
    <dgm:cxn modelId="{5E53A27F-28DC-499B-B7F1-602424E9BED3}" type="presParOf" srcId="{A79B4AF6-E037-4D58-8A84-9588F9815B6D}" destId="{01926EF6-2768-4928-87C1-B266ABAA8612}" srcOrd="3" destOrd="0" presId="urn:microsoft.com/office/officeart/2005/8/layout/arrow3"/>
    <dgm:cxn modelId="{4356A112-C90D-47F9-8EDF-3A1A3D9DE56A}" type="presParOf" srcId="{A79B4AF6-E037-4D58-8A84-9588F9815B6D}" destId="{1FC4CCC3-850C-43AE-BA60-BE18CD63259E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0EA60-7D49-4E35-B0B9-9E60182DC560}">
      <dsp:nvSpPr>
        <dsp:cNvPr id="0" name=""/>
        <dsp:cNvSpPr/>
      </dsp:nvSpPr>
      <dsp:spPr>
        <a:xfrm rot="21300000">
          <a:off x="7038" y="578144"/>
          <a:ext cx="2279453" cy="261031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2734E7-9F3F-4588-81A4-8E02F85D0185}">
      <dsp:nvSpPr>
        <dsp:cNvPr id="0" name=""/>
        <dsp:cNvSpPr/>
      </dsp:nvSpPr>
      <dsp:spPr>
        <a:xfrm>
          <a:off x="275223" y="70866"/>
          <a:ext cx="688059" cy="566928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395200-764B-4882-BD96-2B16ACE35102}">
      <dsp:nvSpPr>
        <dsp:cNvPr id="0" name=""/>
        <dsp:cNvSpPr/>
      </dsp:nvSpPr>
      <dsp:spPr>
        <a:xfrm>
          <a:off x="1215570" y="0"/>
          <a:ext cx="733929" cy="595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Risks</a:t>
          </a:r>
        </a:p>
      </dsp:txBody>
      <dsp:txXfrm>
        <a:off x="1215570" y="0"/>
        <a:ext cx="733929" cy="595274"/>
      </dsp:txXfrm>
    </dsp:sp>
    <dsp:sp modelId="{01926EF6-2768-4928-87C1-B266ABAA8612}">
      <dsp:nvSpPr>
        <dsp:cNvPr id="0" name=""/>
        <dsp:cNvSpPr/>
      </dsp:nvSpPr>
      <dsp:spPr>
        <a:xfrm>
          <a:off x="1330247" y="779526"/>
          <a:ext cx="688059" cy="566928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4CCC3-850C-43AE-BA60-BE18CD63259E}">
      <dsp:nvSpPr>
        <dsp:cNvPr id="0" name=""/>
        <dsp:cNvSpPr/>
      </dsp:nvSpPr>
      <dsp:spPr>
        <a:xfrm>
          <a:off x="344029" y="822045"/>
          <a:ext cx="733929" cy="595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Reward</a:t>
          </a:r>
        </a:p>
      </dsp:txBody>
      <dsp:txXfrm>
        <a:off x="344029" y="822045"/>
        <a:ext cx="733929" cy="595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BA87B-9779-4F4B-A2A7-BA1CEF84F745}" type="datetimeFigureOut">
              <a:rPr lang="en-US" smtClean="0"/>
              <a:t>8/6/25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26E67-BF87-954E-B66F-676B57F1A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5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Competing risk model. Distribution of gestational age at delivery for PE. In pregnancies at low risk for PE the gestational </a:t>
            </a:r>
            <a:r>
              <a:rPr lang="en-US" dirty="0" err="1"/>
              <a:t>agedistribution</a:t>
            </a:r>
            <a:r>
              <a:rPr lang="en-US" dirty="0"/>
              <a:t> is shifted to the right and, in most pregnancies, delivery will occur before the development of PE. In pregnancies at high risk for </a:t>
            </a:r>
            <a:r>
              <a:rPr lang="en-US" dirty="0" err="1"/>
              <a:t>PEthe</a:t>
            </a:r>
            <a:r>
              <a:rPr lang="en-US" dirty="0"/>
              <a:t> distribution is shifted to the left.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53012-24D7-4809-9FBA-E5E1768538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51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53012-24D7-4809-9FBA-E5E1768538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987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Consequences of maternal obesity span not only this pregnancy but also have implications for the woman’s long-term health, future pregnancies and the long-term health of the unborn child.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53012-24D7-4809-9FBA-E5E1768538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763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212529"/>
                </a:solidFill>
              </a:rPr>
              <a:t>The rates of recorded GDM have risen significantly over the past 15 years from 6.1% in 2011–12 to 19.3% in 2021–22.</a:t>
            </a:r>
          </a:p>
          <a:p>
            <a:r>
              <a:rPr lang="en-US" dirty="0">
                <a:solidFill>
                  <a:srgbClr val="212529"/>
                </a:solidFill>
                <a:ea typeface="Calibri"/>
                <a:cs typeface="Calibri"/>
              </a:rPr>
              <a:t>Previous change in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853012-24D7-4809-9FBA-E5E1768538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0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5DCC4-8569-3826-0258-53EEB0CAB3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D5B05B-AA87-86D3-B6BA-DA45E94C9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37F51-FC95-81B8-5206-49A1C507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73746-670B-8461-A3DC-68E331FEF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18A37-340F-498F-72C6-B19FC9791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58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5BB8-B081-8B2F-9A6C-BD449122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CE608B-13CA-69B2-9506-47840B013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8C472-9857-BDB3-2EDE-E4F44B05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3812E-9FB6-C52D-D321-E61A011C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C0F93-410E-8CEA-5CEB-32D69C9B1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8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379F7C-8DF8-F87D-3D1C-6A1F6942F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67FE8-4766-9703-F2CC-A695292CF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62FB3-42AC-4006-F77A-681B473F9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B008F-5E1E-7D47-3684-2B60F95FC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2777D-44B7-A3CE-9917-54E21F78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79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65196-B604-1E40-60A4-4E8E12324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7B4C2-D695-8F4E-F2CB-F3B633EBD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C9A8C-C58D-DAD9-13B6-147C9C322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B65AD-77A8-467B-B8EE-64C0E28E34E7}" type="datetimeFigureOut">
              <a:rPr lang="en-AU" smtClean="0"/>
              <a:t>6/8/2025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AFC9F-11C3-5239-95B8-DF5172A5F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CC3BE-D807-94E5-B5B3-64B59A470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C9DB-9259-4D2D-8BF3-F8D60E42AE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7310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3C51B-799F-FBC9-E51D-A57C997E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8AF00-5A8D-4122-394A-6775180EE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A04C4-F131-2127-F2E8-4343CA14D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B65AD-77A8-467B-B8EE-64C0E28E34E7}" type="datetimeFigureOut">
              <a:rPr lang="en-AU" smtClean="0"/>
              <a:t>6/8/2025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1EBC8-85BA-6C1C-F703-022B962D1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B47F1-5F3B-D884-4896-73A0738F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C9DB-9259-4D2D-8BF3-F8D60E42AE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3661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186A-B8B0-1748-1BBA-365362EB9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05AA3-93F1-57D3-37C5-C3DC294B5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1BDD9-25FC-FEC6-5C41-A40BCBACF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B65AD-77A8-467B-B8EE-64C0E28E34E7}" type="datetimeFigureOut">
              <a:rPr lang="en-AU" smtClean="0"/>
              <a:t>6/8/2025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98E51-8E17-E94D-087A-6E78E0EB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659E6-6849-B760-CADA-4FED017C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C9DB-9259-4D2D-8BF3-F8D60E42AE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8708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E88C-F3C7-9B34-9470-CA117D1CE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2917B-EAAC-4EE9-CA57-FBF4BD47C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FE9253-15B9-8BBA-8496-167B993F7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754F6-B81E-A24F-0A94-DCB377CB0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B65AD-77A8-467B-B8EE-64C0E28E34E7}" type="datetimeFigureOut">
              <a:rPr lang="en-AU" smtClean="0"/>
              <a:t>6/8/2025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790D2-4AA7-011D-9B23-1D1BD4F17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3A0E9-0B3A-C154-8717-406C70784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C9DB-9259-4D2D-8BF3-F8D60E42AE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1995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38C9C-13D1-C5AC-1026-D8F9ED4C1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A2689-8995-E1DD-940D-83EB98CFD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73878-2792-87EE-4BC1-4EAFEF639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17815-EE65-DFC7-5D8E-F4A54DD9BA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319E2-CF30-618F-3560-8F8C67873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EB771-F99C-3658-D1FB-E1EA28667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B65AD-77A8-467B-B8EE-64C0E28E34E7}" type="datetimeFigureOut">
              <a:rPr lang="en-AU" smtClean="0"/>
              <a:t>6/8/2025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3D6A62-B7A1-C9EA-4BAF-5169BCA93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36A9ED-3895-822F-32DC-9681043E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C9DB-9259-4D2D-8BF3-F8D60E42AE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8959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28217-4097-34BD-BA20-CDC07B36A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2A98C-B038-4298-9035-46CD939D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B65AD-77A8-467B-B8EE-64C0E28E34E7}" type="datetimeFigureOut">
              <a:rPr lang="en-AU" smtClean="0"/>
              <a:t>6/8/2025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7F251-B41E-7FAD-E0F5-50733B80A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5F3548-C459-22DF-49A3-86DA96341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C9DB-9259-4D2D-8BF3-F8D60E42AE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9814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944772-63F7-789F-FFC6-0DE2DA023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B65AD-77A8-467B-B8EE-64C0E28E34E7}" type="datetimeFigureOut">
              <a:rPr lang="en-AU" smtClean="0"/>
              <a:t>6/8/2025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7084B4-0EBB-B162-F904-85B449DE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A68B9-F53B-BA75-D7F4-6FC10BD9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C9DB-9259-4D2D-8BF3-F8D60E42AE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7762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1D149-6853-548D-7ADB-AAA6816C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3FB35-8AB2-D609-168E-B0CB61522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16CA7-69D7-06DF-FE8A-169E1975C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4931A-39F8-C061-C619-F3EE596F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B65AD-77A8-467B-B8EE-64C0E28E34E7}" type="datetimeFigureOut">
              <a:rPr lang="en-AU" smtClean="0"/>
              <a:t>6/8/2025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5068E-44F3-D7FA-FC61-FBB641AE3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D8686-EFEB-A0B1-9071-C0C25660E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C9DB-9259-4D2D-8BF3-F8D60E42AE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972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EF0F9-0F23-B7BE-12EC-C063C5EB8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8B916-BF7C-960C-1AC7-23C0DAD0E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7AEA8-842F-E35D-028B-B79CBC485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CDBF9-EF4B-1928-C00C-95FD6D80C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3F625-1312-0C1E-20AC-5E51DE6F6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76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4CCE5-EBF8-DF5E-8755-AFC4861B2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A56AC2-3CDC-D05F-E336-3E287B79F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DBEDC-BBAB-36C6-C5A9-60F936F4D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C57A12-FD1E-3D5E-C93A-F1C5DC996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B65AD-77A8-467B-B8EE-64C0E28E34E7}" type="datetimeFigureOut">
              <a:rPr lang="en-AU" smtClean="0"/>
              <a:t>6/8/2025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4203F-0A99-1ABF-388D-A805D951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76A34-4118-D32E-8E0B-F35D582CE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C9DB-9259-4D2D-8BF3-F8D60E42AE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6418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9C06E-E958-C5CE-0691-103260F05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3EE56-9B48-EB2D-EBAF-8967A45F8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5559-140B-09DF-926D-F9DB0046A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B65AD-77A8-467B-B8EE-64C0E28E34E7}" type="datetimeFigureOut">
              <a:rPr lang="en-AU" smtClean="0"/>
              <a:t>6/8/2025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0C63C-D1D0-BC81-D81B-020E31153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AA328-FE28-F1D5-0DBD-D3EA87D2F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C9DB-9259-4D2D-8BF3-F8D60E42AE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300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908810-E549-38BD-231B-BDCDE5B33A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604E5C-018A-B118-4A70-05B9BE711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089CD-8474-CD5B-555A-4176BC2D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B65AD-77A8-467B-B8EE-64C0E28E34E7}" type="datetimeFigureOut">
              <a:rPr lang="en-AU" smtClean="0"/>
              <a:t>6/8/2025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3BDA0-EC2E-4788-8F09-F7944C40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3BB54-40F7-9205-BF10-5A21BE1F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0C9DB-9259-4D2D-8BF3-F8D60E42AE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3936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EE5C7-27FA-C03A-6621-96C8435A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5B21A-5206-0608-9D9C-C44F9FB60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6AA5C-691C-DE83-C2A8-D9EA6673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F117D-C3A6-065A-DFDD-D0D17CCF1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A2908-6DD9-37F6-184C-2BBC964C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31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65BF-3442-38E9-A89D-F98CAB6F7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49530-8F03-1ACA-5DDF-8B6842F5FD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B10C24-FEC2-F33D-4137-A25747042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0615E-A7E5-0E7A-3300-BF87AF0B6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32B03-F054-4AC7-B3FD-31E9229FD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4A5EF-E8BF-57AF-2C5E-266877A4E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6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90CF-5027-97B9-5EA0-C7A721F1C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CA398-DEC4-79DB-619A-186487000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44572-DE3A-F815-7F88-7018CB360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333D3-A7A4-6893-6BCE-B1BE1A786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B0BD7C-97FD-6381-3084-9DC30574C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45F09-1B2B-8BED-9266-F1F430189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3E31C1-34C2-FF3C-309C-894299F08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8514EF-E39F-178A-8C3D-A8DE6ACAF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6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824CC-86CD-2D42-9B53-D43C76758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8BA63-0DE7-6191-D243-04E84002E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869D8D-31E9-650F-6072-429A83D4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2D36F-CBC5-1B21-BF2C-68E5200D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41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60A6B8-6C0B-18C9-A5F3-3817A9FF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2796AE-EC62-8EA8-463C-815F9F196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6C767-222D-C04B-072A-62C949203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46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2AD44-A8CB-4005-59FD-A8760B7F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799F0-013F-9F09-9FBC-B840E08F2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8DD74A-2FAB-90E4-7501-CD4A36EBD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2A6E5-F46A-01E2-48BB-6633B9FF6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99691-A308-9858-B32E-4B9A6195D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1B75AC-2D7B-9752-CFC9-7D14F3DC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15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9A5CA-3255-B51B-8F09-5F5AD3E0E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85F2B4-5D49-8A8B-C21A-9504B4129D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49A31-B58D-38A1-6F7F-A9ED6323F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C36B5-A3CF-CD3A-B065-E8A960B5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BC20C-1141-9321-BC6C-2E6CFEB1A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AC7A9-7447-C04C-15B5-D0A3B040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3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9930B1-B286-7097-012E-13BAA186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677AD-1A19-1B5C-5FF1-24048013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AC4A4-E681-70A8-4EB4-EEB72D551F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9D46F9-2735-6849-B1F3-F46C76B1931E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62CA6-BBCB-9951-2319-A49B09016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ED276-3447-4D5A-F8FB-D0F736D68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9CF9D5-ADED-3741-A786-ABFE68AA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5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5F3706-8B03-AC69-518C-E63DB980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C41D6-818F-B7A1-836A-BFFD87A2D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0ECD4-BAB6-1196-0C51-B1A3EA996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B65AD-77A8-467B-B8EE-64C0E28E34E7}" type="datetimeFigureOut">
              <a:rPr lang="en-AU" smtClean="0"/>
              <a:t>6/8/2025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6C3C3-8A6D-F854-9054-57F12C29D5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E8D40-383A-29F9-2BB7-C8E1A8940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0C9DB-9259-4D2D-8BF3-F8D60E42AE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880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somanz.org/content/uploads/2024/01/SOMANZ_Hypertension_in_Pregnancy_Guideline_2023.pdf" TargetMode="External"/><Relationship Id="rId5" Type="http://schemas.openxmlformats.org/officeDocument/2006/relationships/hyperlink" Target="https://isshp.org/wp-content/uploads/2023/09/ISSHP-2021-guidelines.pdf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45772-30D6-77A9-E72E-34C6EB536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698C70-1465-7812-581B-E419E6950A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-2144"/>
            <a:ext cx="12191996" cy="6862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004FC9-20EA-FBBA-49D4-0FFB0931D030}"/>
              </a:ext>
            </a:extLst>
          </p:cNvPr>
          <p:cNvSpPr txBox="1"/>
          <p:nvPr/>
        </p:nvSpPr>
        <p:spPr>
          <a:xfrm>
            <a:off x="887393" y="3086354"/>
            <a:ext cx="5031626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AU" sz="2000" dirty="0">
                <a:solidFill>
                  <a:srgbClr val="2E3347"/>
                </a:solidFill>
                <a:latin typeface="Poppins"/>
                <a:ea typeface="Tahoma"/>
                <a:cs typeface="Poppins"/>
              </a:rPr>
              <a:t>Medical Obstetric Update and Infections in Pregnancy Update</a:t>
            </a:r>
          </a:p>
          <a:p>
            <a:r>
              <a:rPr lang="en-AU" sz="3200" b="1" dirty="0">
                <a:solidFill>
                  <a:srgbClr val="2E3347"/>
                </a:solidFill>
                <a:latin typeface="Poppins SemiBold"/>
                <a:ea typeface="Tahoma"/>
                <a:cs typeface="Poppins SemiBold"/>
              </a:rPr>
              <a:t>Dr Vishwas Raghunath and Dr Jill Parkes Smith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A67F07-25FA-E7D4-A967-CCF84E368383}"/>
              </a:ext>
            </a:extLst>
          </p:cNvPr>
          <p:cNvGrpSpPr/>
          <p:nvPr/>
        </p:nvGrpSpPr>
        <p:grpSpPr>
          <a:xfrm>
            <a:off x="982070" y="2500752"/>
            <a:ext cx="2130774" cy="451413"/>
            <a:chOff x="954158" y="2316163"/>
            <a:chExt cx="2130774" cy="45141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9CBA87-5EA4-64C7-A673-F242582D2DF9}"/>
                </a:ext>
              </a:extLst>
            </p:cNvPr>
            <p:cNvSpPr/>
            <p:nvPr/>
          </p:nvSpPr>
          <p:spPr>
            <a:xfrm>
              <a:off x="954159" y="2316163"/>
              <a:ext cx="2130773" cy="451413"/>
            </a:xfrm>
            <a:prstGeom prst="rect">
              <a:avLst/>
            </a:prstGeom>
            <a:solidFill>
              <a:srgbClr val="2E33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2D5D73-AF94-BC1B-FAC3-B8E024C71104}"/>
                </a:ext>
              </a:extLst>
            </p:cNvPr>
            <p:cNvSpPr txBox="1"/>
            <p:nvPr/>
          </p:nvSpPr>
          <p:spPr>
            <a:xfrm>
              <a:off x="954158" y="2408247"/>
              <a:ext cx="213077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800"/>
                </a:spcAft>
              </a:pPr>
              <a:r>
                <a:rPr lang="en-AU" sz="1400" b="1" dirty="0">
                  <a:solidFill>
                    <a:schemeClr val="bg1"/>
                  </a:solidFill>
                  <a:latin typeface="Poppins" pitchFamily="2" charset="77"/>
                  <a:ea typeface="Tahoma" panose="020B0604030504040204" pitchFamily="34" charset="0"/>
                  <a:cs typeface="Poppins" pitchFamily="2" charset="77"/>
                </a:rPr>
                <a:t>9:40am – 10:20am</a:t>
              </a:r>
              <a:endParaRPr lang="en-AU" sz="1400" dirty="0">
                <a:solidFill>
                  <a:schemeClr val="bg1"/>
                </a:solidFill>
                <a:latin typeface="Poppins" pitchFamily="2" charset="77"/>
                <a:ea typeface="Tahoma" panose="020B0604030504040204" pitchFamily="34" charset="0"/>
                <a:cs typeface="Poppins" pitchFamily="2" charset="77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B7EF6B9-207D-B90E-A113-A9B3D53B4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40268" y="5735637"/>
            <a:ext cx="1018230" cy="1018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44BD3F-F122-58AA-3FDA-93004C6EA669}"/>
              </a:ext>
            </a:extLst>
          </p:cNvPr>
          <p:cNvSpPr txBox="1"/>
          <p:nvPr/>
        </p:nvSpPr>
        <p:spPr>
          <a:xfrm>
            <a:off x="8369371" y="5957949"/>
            <a:ext cx="1870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solidFill>
                  <a:srgbClr val="2E3347"/>
                </a:solidFill>
              </a:rPr>
              <a:t>Got a question? </a:t>
            </a:r>
          </a:p>
          <a:p>
            <a:r>
              <a:rPr lang="en-AU" sz="1600" dirty="0">
                <a:solidFill>
                  <a:srgbClr val="2E3347"/>
                </a:solidFill>
              </a:rPr>
              <a:t>LOG IT HERE: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3AD69F5-9AD3-834F-BE5A-E523F6EC91ED}"/>
              </a:ext>
            </a:extLst>
          </p:cNvPr>
          <p:cNvSpPr/>
          <p:nvPr/>
        </p:nvSpPr>
        <p:spPr>
          <a:xfrm>
            <a:off x="4876439" y="467993"/>
            <a:ext cx="3981230" cy="3967619"/>
          </a:xfrm>
          <a:prstGeom prst="ellipse">
            <a:avLst/>
          </a:prstGeom>
          <a:solidFill>
            <a:srgbClr val="B3D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09CEAA-3129-9265-5E3C-68473D8C70C3}"/>
              </a:ext>
            </a:extLst>
          </p:cNvPr>
          <p:cNvGrpSpPr/>
          <p:nvPr/>
        </p:nvGrpSpPr>
        <p:grpSpPr>
          <a:xfrm>
            <a:off x="4645941" y="23183"/>
            <a:ext cx="7383091" cy="5433390"/>
            <a:chOff x="4645941" y="23183"/>
            <a:chExt cx="7383091" cy="543339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C5E315F-97BF-534F-3ECC-C2E61B540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82614" y="1110155"/>
              <a:ext cx="4346418" cy="434641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4FBBD4-2F85-9447-0894-A33A14144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641" r="16641"/>
            <a:stretch/>
          </p:blipFill>
          <p:spPr>
            <a:xfrm flipH="1">
              <a:off x="8186609" y="1615620"/>
              <a:ext cx="3330701" cy="3330701"/>
            </a:xfrm>
            <a:prstGeom prst="ellipse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F1FCF62-FF4A-CCF8-D742-EACEF3F46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645941" y="23183"/>
              <a:ext cx="4346418" cy="434641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76C6C22-7DD4-E785-7E23-EB6FEA3FE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0830" b="10830"/>
            <a:stretch/>
          </p:blipFill>
          <p:spPr>
            <a:xfrm>
              <a:off x="5169752" y="518135"/>
              <a:ext cx="3330701" cy="333070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868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4894D-9B00-1F06-36E8-AD7E59376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a typeface="Calibri Light"/>
                <a:cs typeface="Calibri Light"/>
              </a:rPr>
              <a:t>Longterm consequences of preeclampsia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C68C0-6758-5019-5B01-457F74E28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356"/>
            <a:ext cx="10515600" cy="513046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ea typeface="+mn-lt"/>
                <a:cs typeface="+mn-lt"/>
              </a:rPr>
              <a:t>Women should be</a:t>
            </a:r>
            <a:r>
              <a:rPr lang="en-US" b="1" dirty="0">
                <a:ea typeface="+mn-lt"/>
                <a:cs typeface="+mn-lt"/>
              </a:rPr>
              <a:t> informed </a:t>
            </a:r>
            <a:r>
              <a:rPr lang="en-US" dirty="0">
                <a:ea typeface="+mn-lt"/>
                <a:cs typeface="+mn-lt"/>
              </a:rPr>
              <a:t>of the </a:t>
            </a:r>
            <a:r>
              <a:rPr lang="en-US" b="1" dirty="0">
                <a:ea typeface="+mn-lt"/>
                <a:cs typeface="+mn-lt"/>
              </a:rPr>
              <a:t>long-term risks </a:t>
            </a:r>
            <a:r>
              <a:rPr lang="en-US" dirty="0">
                <a:ea typeface="+mn-lt"/>
                <a:cs typeface="+mn-lt"/>
              </a:rPr>
              <a:t>associated with preeclampsia, gestational hypertension and chronic hypertension and the importance of postpartum follow up </a:t>
            </a:r>
            <a:r>
              <a:rPr lang="en-US" b="1" dirty="0">
                <a:ea typeface="+mn-lt"/>
                <a:cs typeface="+mn-lt"/>
              </a:rPr>
              <a:t>prior to discharge</a:t>
            </a:r>
            <a:r>
              <a:rPr lang="en-US" dirty="0">
                <a:ea typeface="+mn-lt"/>
                <a:cs typeface="+mn-lt"/>
              </a:rPr>
              <a:t> from hospital (PP)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Women should be </a:t>
            </a:r>
            <a:r>
              <a:rPr lang="en-US" b="1" dirty="0">
                <a:ea typeface="+mn-lt"/>
                <a:cs typeface="+mn-lt"/>
              </a:rPr>
              <a:t>reviewed by a health care provider within 1 week of discharge</a:t>
            </a:r>
            <a:r>
              <a:rPr lang="en-US" dirty="0">
                <a:ea typeface="+mn-lt"/>
                <a:cs typeface="+mn-lt"/>
              </a:rPr>
              <a:t> from hospital to ensure stable blood pressure post discharge and titrate medications accordingly. (PP)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At </a:t>
            </a:r>
            <a:r>
              <a:rPr lang="en-US" b="1" dirty="0">
                <a:ea typeface="+mn-lt"/>
                <a:cs typeface="+mn-lt"/>
              </a:rPr>
              <a:t>3-6 months postpartum</a:t>
            </a:r>
            <a:r>
              <a:rPr lang="en-US" dirty="0">
                <a:ea typeface="+mn-lt"/>
                <a:cs typeface="+mn-lt"/>
              </a:rPr>
              <a:t>, a follow up review of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blood pressure (consider a 24-hour blood pressure monitor if not previously done),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urine protein assessment (</a:t>
            </a:r>
            <a:r>
              <a:rPr lang="en-US" err="1">
                <a:ea typeface="+mn-lt"/>
                <a:cs typeface="+mn-lt"/>
              </a:rPr>
              <a:t>uACR</a:t>
            </a:r>
            <a:r>
              <a:rPr lang="en-US" dirty="0">
                <a:ea typeface="+mn-lt"/>
                <a:cs typeface="+mn-lt"/>
              </a:rPr>
              <a:t> and/or </a:t>
            </a:r>
            <a:r>
              <a:rPr lang="en-US" err="1">
                <a:ea typeface="+mn-lt"/>
                <a:cs typeface="+mn-lt"/>
              </a:rPr>
              <a:t>uPCR</a:t>
            </a:r>
            <a:r>
              <a:rPr lang="en-US" dirty="0">
                <a:ea typeface="+mn-lt"/>
                <a:cs typeface="+mn-lt"/>
              </a:rPr>
              <a:t>),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+mn-lt"/>
                <a:cs typeface="+mn-lt"/>
              </a:rPr>
              <a:t>BMI and metabolic profile (fasting blood glucose and fasting cholesterol assessment)  </a:t>
            </a:r>
          </a:p>
          <a:p>
            <a:r>
              <a:rPr lang="en-US" b="1" dirty="0">
                <a:ea typeface="+mn-lt"/>
                <a:cs typeface="+mn-lt"/>
              </a:rPr>
              <a:t>Interventions </a:t>
            </a:r>
            <a:r>
              <a:rPr lang="en-US" dirty="0">
                <a:ea typeface="+mn-lt"/>
                <a:cs typeface="+mn-lt"/>
              </a:rPr>
              <a:t>for any abnormalities (i.e. further investigations, specialist referral, weight management, lifestyle changes, smoking cessation) should be discussed. (PP)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0573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B9A0D-43CE-DD74-7CAF-D63F9D56B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7206"/>
            <a:ext cx="10515600" cy="546975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ea typeface="+mn-lt"/>
                <a:cs typeface="+mn-lt"/>
              </a:rPr>
              <a:t>A </a:t>
            </a:r>
            <a:r>
              <a:rPr lang="en-US" b="1" dirty="0">
                <a:ea typeface="+mn-lt"/>
                <a:cs typeface="+mn-lt"/>
              </a:rPr>
              <a:t>yearly follow up</a:t>
            </a:r>
            <a:r>
              <a:rPr lang="en-US" dirty="0">
                <a:ea typeface="+mn-lt"/>
                <a:cs typeface="+mn-lt"/>
              </a:rPr>
              <a:t> of blood pressure, urine protein assessment, BMI and metabolic profile should be considered in identifying early abnormalities in the first 5-10 years postpartum (PP)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At every review, women should be </a:t>
            </a:r>
            <a:r>
              <a:rPr lang="en-US" b="1" dirty="0">
                <a:ea typeface="+mn-lt"/>
                <a:cs typeface="+mn-lt"/>
              </a:rPr>
              <a:t>opportunistically screened</a:t>
            </a:r>
            <a:r>
              <a:rPr lang="en-US" dirty="0">
                <a:ea typeface="+mn-lt"/>
                <a:cs typeface="+mn-lt"/>
              </a:rPr>
              <a:t> for postpartum depression and anxiety. The Edinburgh Postnatal Depression Scale (EPDS) can be used as an initial screening tool . (PP)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At every review, women should be counselled on the risk of preeclampsia and gestational hypertension in </a:t>
            </a:r>
            <a:r>
              <a:rPr lang="en-US" b="1" dirty="0">
                <a:ea typeface="+mn-lt"/>
                <a:cs typeface="+mn-lt"/>
              </a:rPr>
              <a:t>subsequent pregnancies</a:t>
            </a:r>
            <a:r>
              <a:rPr lang="en-US" dirty="0">
                <a:ea typeface="+mn-lt"/>
                <a:cs typeface="+mn-lt"/>
              </a:rPr>
              <a:t> and the i</a:t>
            </a:r>
            <a:r>
              <a:rPr lang="en-US" b="1" dirty="0">
                <a:ea typeface="+mn-lt"/>
                <a:cs typeface="+mn-lt"/>
              </a:rPr>
              <a:t>mportance of pre-conception medical optimization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b="1" dirty="0">
                <a:ea typeface="+mn-lt"/>
                <a:cs typeface="+mn-lt"/>
              </a:rPr>
              <a:t>contraception</a:t>
            </a:r>
            <a:r>
              <a:rPr lang="en-US" dirty="0">
                <a:ea typeface="+mn-lt"/>
                <a:cs typeface="+mn-lt"/>
              </a:rPr>
              <a:t> (where indicated) and risk minimization strategies (i.e.: prophylactic aspirin). (PP)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5262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565AD5B2-ED1C-40EA-5A49-538A2E32F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722" y="180813"/>
            <a:ext cx="9492250" cy="650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21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medical document&#10;&#10;AI-generated content may be incorrect.">
            <a:extLst>
              <a:ext uri="{FF2B5EF4-FFF2-40B4-BE49-F238E27FC236}">
                <a16:creationId xmlns:a16="http://schemas.microsoft.com/office/drawing/2014/main" id="{666120CD-9F7E-08AA-9135-68A4DEA3C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07"/>
            <a:ext cx="12192000" cy="668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6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35BC5-027E-9906-823D-3DD0C3A5F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392" y="1332480"/>
            <a:ext cx="5430086" cy="47771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164573-7ADC-D8A3-7B45-ED0D833B98D8}"/>
              </a:ext>
            </a:extLst>
          </p:cNvPr>
          <p:cNvSpPr txBox="1"/>
          <p:nvPr/>
        </p:nvSpPr>
        <p:spPr>
          <a:xfrm>
            <a:off x="4725257" y="59482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RISK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A5370-DBB7-622A-DFEF-298DDC7F5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1337397"/>
            <a:ext cx="963930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3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informational chart of pregnancy passport&#10;&#10;AI-generated content may be incorrect.">
            <a:extLst>
              <a:ext uri="{FF2B5EF4-FFF2-40B4-BE49-F238E27FC236}">
                <a16:creationId xmlns:a16="http://schemas.microsoft.com/office/drawing/2014/main" id="{78C4BD6D-EC2E-431B-E144-7275C79A4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773" y="247650"/>
            <a:ext cx="6792404" cy="6362700"/>
          </a:xfrm>
          <a:prstGeom prst="rect">
            <a:avLst/>
          </a:prstGeom>
        </p:spPr>
      </p:pic>
      <p:pic>
        <p:nvPicPr>
          <p:cNvPr id="5" name="Picture 4" descr="A black circle with white text and black circle with white text&#10;&#10;AI-generated content may be incorrect.">
            <a:extLst>
              <a:ext uri="{FF2B5EF4-FFF2-40B4-BE49-F238E27FC236}">
                <a16:creationId xmlns:a16="http://schemas.microsoft.com/office/drawing/2014/main" id="{95FF788E-8E40-A4ED-1DD3-A358A3696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033"/>
          <a:stretch>
            <a:fillRect/>
          </a:stretch>
        </p:blipFill>
        <p:spPr>
          <a:xfrm>
            <a:off x="528638" y="1804988"/>
            <a:ext cx="4124328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36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CE300-803F-1E7E-C584-867C704A0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Pregnancy after Bariatric Surgery</a:t>
            </a:r>
            <a:endParaRPr lang="en-AU" b="1" dirty="0"/>
          </a:p>
        </p:txBody>
      </p:sp>
      <p:pic>
        <p:nvPicPr>
          <p:cNvPr id="3" name="Picture 4" descr="pregnancy-after-bariatric-surgery-3 - Women Daily Magazine">
            <a:extLst>
              <a:ext uri="{FF2B5EF4-FFF2-40B4-BE49-F238E27FC236}">
                <a16:creationId xmlns:a16="http://schemas.microsoft.com/office/drawing/2014/main" id="{3BB12075-E7D2-954C-38AC-77BDD2915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0"/>
          <a:stretch/>
        </p:blipFill>
        <p:spPr bwMode="auto">
          <a:xfrm>
            <a:off x="3764356" y="1715589"/>
            <a:ext cx="4663288" cy="374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675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8BEE-BF49-541E-28FD-D300AC745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362"/>
            <a:ext cx="10515600" cy="720725"/>
          </a:xfrm>
        </p:spPr>
        <p:txBody>
          <a:bodyPr/>
          <a:lstStyle/>
          <a:p>
            <a:r>
              <a:rPr lang="en-US" dirty="0"/>
              <a:t>Introduction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F9AA1-9578-1153-08F7-4B377D906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2359"/>
            <a:ext cx="8381002" cy="560705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</a:rPr>
              <a:t>Maternal obesity is linked to multiple complications in pregnancy.</a:t>
            </a:r>
          </a:p>
          <a:p>
            <a:pPr algn="l"/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~2/3 of patients undergoing Bariatric surgery are women of childbearing age - improves fertility.</a:t>
            </a:r>
          </a:p>
          <a:p>
            <a:pPr marL="0" indent="0" algn="l">
              <a:buNone/>
            </a:pPr>
            <a:r>
              <a:rPr lang="en-AU" sz="1400" b="0" i="0" dirty="0" err="1">
                <a:solidFill>
                  <a:srgbClr val="1B1B1B"/>
                </a:solidFill>
                <a:effectLst/>
              </a:rPr>
              <a:t>Shekelle</a:t>
            </a:r>
            <a:r>
              <a:rPr lang="en-AU" sz="1400" b="0" i="0" dirty="0">
                <a:solidFill>
                  <a:srgbClr val="1B1B1B"/>
                </a:solidFill>
                <a:effectLst/>
              </a:rPr>
              <a:t> PG, Newberry S, Maglione M, Li Z, Yermilov I, Hilton L, </a:t>
            </a:r>
            <a:r>
              <a:rPr lang="en-AU" sz="1400" b="0" i="0" dirty="0" err="1">
                <a:solidFill>
                  <a:srgbClr val="1B1B1B"/>
                </a:solidFill>
                <a:effectLst/>
              </a:rPr>
              <a:t>Suttorp</a:t>
            </a:r>
            <a:r>
              <a:rPr lang="en-AU" sz="1400" b="0" i="0" dirty="0">
                <a:solidFill>
                  <a:srgbClr val="1B1B1B"/>
                </a:solidFill>
                <a:effectLst/>
              </a:rPr>
              <a:t> M, Maggard M, Carter J, Tringale C, Chen S. Bariatric surgery in women of reproductive age: special concerns for pregnancy. Evid Rep Technol Assess (Full Rep). 2008 Nov;(169):1-51.</a:t>
            </a:r>
            <a:endParaRPr lang="en-US" sz="1400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Roux-en-Y gastric bypass was associated with more obstetric complications than Sleeve Gastrectomy. </a:t>
            </a:r>
          </a:p>
          <a:p>
            <a:pPr marL="0" indent="0" algn="l">
              <a:buNone/>
            </a:pPr>
            <a:r>
              <a:rPr lang="en-AU" sz="1400" b="0" i="0" dirty="0" err="1">
                <a:solidFill>
                  <a:srgbClr val="212121"/>
                </a:solidFill>
                <a:effectLst/>
              </a:rPr>
              <a:t>Osiakwan</a:t>
            </a:r>
            <a:r>
              <a:rPr lang="en-AU" sz="1400" b="0" i="0" dirty="0">
                <a:solidFill>
                  <a:srgbClr val="212121"/>
                </a:solidFill>
                <a:effectLst/>
              </a:rPr>
              <a:t> SE, Jones KS, Reddy SB, Omotosho P, Skertich NJ, </a:t>
            </a:r>
            <a:r>
              <a:rPr lang="en-AU" sz="1400" b="0" i="0" dirty="0" err="1">
                <a:solidFill>
                  <a:srgbClr val="212121"/>
                </a:solidFill>
                <a:effectLst/>
              </a:rPr>
              <a:t>Torquati</a:t>
            </a:r>
            <a:r>
              <a:rPr lang="en-AU" sz="1400" b="0" i="0" dirty="0">
                <a:solidFill>
                  <a:srgbClr val="212121"/>
                </a:solidFill>
                <a:effectLst/>
              </a:rPr>
              <a:t> A. Pregnancy and birth complications among women undergoing bariatric surgery: sleeve gastrectomy versus Roux-en-Y gastric bypass. Surg </a:t>
            </a:r>
            <a:r>
              <a:rPr lang="en-AU" sz="1400" b="0" i="0" dirty="0" err="1">
                <a:solidFill>
                  <a:srgbClr val="212121"/>
                </a:solidFill>
                <a:effectLst/>
              </a:rPr>
              <a:t>Obes</a:t>
            </a:r>
            <a:r>
              <a:rPr lang="en-AU" sz="1400" b="0" i="0" dirty="0">
                <a:solidFill>
                  <a:srgbClr val="212121"/>
                </a:solidFill>
                <a:effectLst/>
              </a:rPr>
              <a:t> </a:t>
            </a:r>
            <a:r>
              <a:rPr lang="en-AU" sz="1400" b="0" i="0" dirty="0" err="1">
                <a:solidFill>
                  <a:srgbClr val="212121"/>
                </a:solidFill>
                <a:effectLst/>
              </a:rPr>
              <a:t>Relat</a:t>
            </a:r>
            <a:r>
              <a:rPr lang="en-AU" sz="1400" b="0" i="0" dirty="0">
                <a:solidFill>
                  <a:srgbClr val="212121"/>
                </a:solidFill>
                <a:effectLst/>
              </a:rPr>
              <a:t> Dis. 2025 Apr;21(4):509-515. </a:t>
            </a:r>
            <a:r>
              <a:rPr lang="en-AU" sz="1400" b="0" i="0" dirty="0" err="1">
                <a:solidFill>
                  <a:srgbClr val="212121"/>
                </a:solidFill>
                <a:effectLst/>
              </a:rPr>
              <a:t>doi</a:t>
            </a:r>
            <a:r>
              <a:rPr lang="en-AU" sz="1400" b="0" i="0" dirty="0">
                <a:solidFill>
                  <a:srgbClr val="212121"/>
                </a:solidFill>
                <a:effectLst/>
              </a:rPr>
              <a:t>: 10.1016/j.soard.2024.11.012.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Following bariatric surgery, pregnancy should be delayed by at least </a:t>
            </a:r>
            <a:r>
              <a:rPr lang="en-US" b="1" dirty="0">
                <a:solidFill>
                  <a:srgbClr val="000000"/>
                </a:solidFill>
              </a:rPr>
              <a:t>12-18 months </a:t>
            </a:r>
            <a:r>
              <a:rPr lang="en-US" dirty="0">
                <a:solidFill>
                  <a:srgbClr val="000000"/>
                </a:solidFill>
              </a:rPr>
              <a:t>due to ongoing weight loss and a discussion about contraception had. 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Pregnancy after bariatric surgery – </a:t>
            </a:r>
          </a:p>
          <a:p>
            <a:pPr lvl="1"/>
            <a:r>
              <a:rPr lang="en-US" b="1" dirty="0">
                <a:solidFill>
                  <a:srgbClr val="000000"/>
                </a:solidFill>
              </a:rPr>
              <a:t>Lower risk </a:t>
            </a:r>
            <a:r>
              <a:rPr lang="en-US" dirty="0">
                <a:solidFill>
                  <a:srgbClr val="000000"/>
                </a:solidFill>
              </a:rPr>
              <a:t>of GDM, HDP and LGA</a:t>
            </a:r>
          </a:p>
          <a:p>
            <a:pPr lvl="1"/>
            <a:r>
              <a:rPr lang="en-US" b="1" dirty="0">
                <a:solidFill>
                  <a:srgbClr val="000000"/>
                </a:solidFill>
              </a:rPr>
              <a:t>Higher risk</a:t>
            </a:r>
            <a:r>
              <a:rPr lang="en-US" dirty="0">
                <a:solidFill>
                  <a:srgbClr val="000000"/>
                </a:solidFill>
              </a:rPr>
              <a:t> of SGA and nutritional deficiencies</a:t>
            </a:r>
          </a:p>
          <a:p>
            <a:pPr marL="0" indent="0" algn="l">
              <a:buNone/>
            </a:pPr>
            <a:r>
              <a:rPr lang="en-US" sz="1300" dirty="0">
                <a:solidFill>
                  <a:srgbClr val="000000"/>
                </a:solidFill>
              </a:rPr>
              <a:t>Harriet D Morgan, Amy E Morrison, Malak Hamza, Cathy Jones, Caroline Borg Cassar, Claire L Meek. The approach to a pregnancy after bariatric surgery, Clinical Medicine, Volume 25, Issue 1, 2025, 100275, ISSN 1470-2118. </a:t>
            </a:r>
          </a:p>
          <a:p>
            <a:pPr marL="0" indent="0" algn="l">
              <a:buNone/>
            </a:pPr>
            <a:r>
              <a:rPr lang="en-AU" sz="1300" b="0" i="0" dirty="0">
                <a:solidFill>
                  <a:srgbClr val="212121"/>
                </a:solidFill>
                <a:effectLst/>
                <a:latin typeface="BlinkMacSystemFont"/>
              </a:rPr>
              <a:t>Eccles-Smith J, Griffin A, McIntyre HD, </a:t>
            </a:r>
            <a:r>
              <a:rPr lang="en-AU" sz="1300" b="0" i="0" dirty="0" err="1">
                <a:solidFill>
                  <a:srgbClr val="212121"/>
                </a:solidFill>
                <a:effectLst/>
                <a:latin typeface="BlinkMacSystemFont"/>
              </a:rPr>
              <a:t>Nitert</a:t>
            </a:r>
            <a:r>
              <a:rPr lang="en-AU" sz="1300" b="0" i="0" dirty="0">
                <a:solidFill>
                  <a:srgbClr val="212121"/>
                </a:solidFill>
                <a:effectLst/>
                <a:latin typeface="BlinkMacSystemFont"/>
              </a:rPr>
              <a:t> MD, Barrett HL. Pregnancy and offspring outcomes after </a:t>
            </a:r>
            <a:r>
              <a:rPr lang="en-AU" sz="1300" b="0" i="0" dirty="0" err="1">
                <a:solidFill>
                  <a:srgbClr val="212121"/>
                </a:solidFill>
                <a:effectLst/>
                <a:latin typeface="BlinkMacSystemFont"/>
              </a:rPr>
              <a:t>prepregnancy</a:t>
            </a:r>
            <a:r>
              <a:rPr lang="en-AU" sz="1300" b="0" i="0" dirty="0">
                <a:solidFill>
                  <a:srgbClr val="212121"/>
                </a:solidFill>
                <a:effectLst/>
                <a:latin typeface="BlinkMacSystemFont"/>
              </a:rPr>
              <a:t> bariatric surgery. Am J </a:t>
            </a:r>
            <a:r>
              <a:rPr lang="en-AU" sz="1300" b="0" i="0" dirty="0" err="1">
                <a:solidFill>
                  <a:srgbClr val="212121"/>
                </a:solidFill>
                <a:effectLst/>
                <a:latin typeface="BlinkMacSystemFont"/>
              </a:rPr>
              <a:t>Obstet</a:t>
            </a:r>
            <a:r>
              <a:rPr lang="en-AU" sz="1300" b="0" i="0" dirty="0">
                <a:solidFill>
                  <a:srgbClr val="212121"/>
                </a:solidFill>
                <a:effectLst/>
                <a:latin typeface="BlinkMacSystemFont"/>
              </a:rPr>
              <a:t> Gynecol. 2025 May;232(5):485.e1-485.e9. </a:t>
            </a:r>
            <a:r>
              <a:rPr lang="en-AU" sz="13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AU" sz="1300" b="0" i="0" dirty="0">
                <a:solidFill>
                  <a:srgbClr val="212121"/>
                </a:solidFill>
                <a:effectLst/>
                <a:latin typeface="BlinkMacSystemFont"/>
              </a:rPr>
              <a:t>: 10.1016/j.ajog.2024.08.044.</a:t>
            </a:r>
            <a:endParaRPr lang="en-US" sz="1300" dirty="0">
              <a:solidFill>
                <a:srgbClr val="000000"/>
              </a:solidFill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</a:rPr>
              <a:t>A multifaceted and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multidisciplinary personalized approach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in recommended.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71AE423-3422-D409-6C64-63B4DE4DFC60}"/>
              </a:ext>
            </a:extLst>
          </p:cNvPr>
          <p:cNvGraphicFramePr/>
          <p:nvPr/>
        </p:nvGraphicFramePr>
        <p:xfrm>
          <a:off x="9672047" y="22860"/>
          <a:ext cx="2293530" cy="1417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Pregnancy After Gastric Bypass Surgery">
            <a:extLst>
              <a:ext uri="{FF2B5EF4-FFF2-40B4-BE49-F238E27FC236}">
                <a16:creationId xmlns:a16="http://schemas.microsoft.com/office/drawing/2014/main" id="{90F3EE9B-D799-A592-8F66-3FB1D8D29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7"/>
          <a:stretch/>
        </p:blipFill>
        <p:spPr bwMode="auto">
          <a:xfrm>
            <a:off x="9445625" y="1440180"/>
            <a:ext cx="2746375" cy="5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608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DFCE47-56C1-9EA0-90F7-C753A1DE6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13" y="413631"/>
            <a:ext cx="5319132" cy="2602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F03369-ABE3-5C9B-413A-C7485AC7E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25" y="130603"/>
            <a:ext cx="4849979" cy="6596794"/>
          </a:xfrm>
          <a:prstGeom prst="rect">
            <a:avLst/>
          </a:prstGeom>
        </p:spPr>
      </p:pic>
      <p:pic>
        <p:nvPicPr>
          <p:cNvPr id="2" name="Picture 1" descr="Gastric Sleeve and PCOS: Everything you need to know">
            <a:extLst>
              <a:ext uri="{FF2B5EF4-FFF2-40B4-BE49-F238E27FC236}">
                <a16:creationId xmlns:a16="http://schemas.microsoft.com/office/drawing/2014/main" id="{859B0A70-2810-758B-1016-AC8942B90E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82" b="7192"/>
          <a:stretch>
            <a:fillRect/>
          </a:stretch>
        </p:blipFill>
        <p:spPr>
          <a:xfrm>
            <a:off x="1333500" y="3682555"/>
            <a:ext cx="4543425" cy="24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75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D5F1F-E728-43E6-9C64-5CAF2D0D0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2638"/>
          </a:xfrm>
        </p:spPr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Pregnancy considerations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D777A-F35C-17BE-080B-132627D4B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9850"/>
            <a:ext cx="10515600" cy="518001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b="1" dirty="0">
                <a:ea typeface="Calibri"/>
                <a:cs typeface="Calibri"/>
              </a:rPr>
              <a:t>Nutrient testing </a:t>
            </a:r>
            <a:r>
              <a:rPr lang="en-US" dirty="0">
                <a:ea typeface="Calibri"/>
                <a:cs typeface="Calibri"/>
              </a:rPr>
              <a:t>– for ALL women as soon as possible, 1st trimester </a:t>
            </a:r>
            <a:endParaRPr lang="en-US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FBC, iron studies, active B12, folate, thiamine, vitamins A, D &amp; E.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Optional - 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dirty="0">
                <a:ea typeface="Calibri"/>
                <a:cs typeface="Calibri"/>
              </a:rPr>
              <a:t>Cu – if persisting iron deficiency or on Zn supplements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dirty="0">
                <a:ea typeface="Calibri"/>
                <a:cs typeface="Calibri"/>
              </a:rPr>
              <a:t>Zn &amp; Se – if deficiency suspected (</a:t>
            </a:r>
            <a:r>
              <a:rPr lang="en-US" dirty="0" err="1">
                <a:ea typeface="Calibri"/>
                <a:cs typeface="Calibri"/>
              </a:rPr>
              <a:t>eg.</a:t>
            </a:r>
            <a:r>
              <a:rPr lang="en-US" dirty="0">
                <a:ea typeface="Calibri"/>
                <a:cs typeface="Calibri"/>
              </a:rPr>
              <a:t> Gastric bypass). 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dirty="0">
                <a:ea typeface="Calibri"/>
                <a:cs typeface="Calibri"/>
              </a:rPr>
              <a:t>Vitamin K and INR (malabsorptive procedures)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Repeat 'micronutrient screen' every trimester. </a:t>
            </a:r>
          </a:p>
          <a:p>
            <a:pPr marL="457200" lvl="1" indent="0">
              <a:buNone/>
            </a:pPr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Gastrointestinal symptoms</a:t>
            </a:r>
            <a:r>
              <a:rPr lang="en-US" dirty="0">
                <a:ea typeface="Calibri"/>
                <a:cs typeface="Calibri"/>
              </a:rPr>
              <a:t> -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Watch for things like postprandial </a:t>
            </a:r>
            <a:r>
              <a:rPr lang="en-US" dirty="0" err="1">
                <a:ea typeface="Calibri"/>
                <a:cs typeface="Calibri"/>
              </a:rPr>
              <a:t>hyperinsulinaemic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hypoglycaemia</a:t>
            </a:r>
            <a:r>
              <a:rPr lang="en-US" dirty="0">
                <a:ea typeface="Calibri"/>
                <a:cs typeface="Calibri"/>
              </a:rPr>
              <a:t> (dumping syndrome), recurring vomiting, reflux disease, constipation or </a:t>
            </a:r>
            <a:r>
              <a:rPr lang="en-US" dirty="0" err="1">
                <a:ea typeface="Calibri"/>
                <a:cs typeface="Calibri"/>
              </a:rPr>
              <a:t>diarrhoea</a:t>
            </a:r>
            <a:r>
              <a:rPr lang="en-US" dirty="0">
                <a:ea typeface="Calibri"/>
                <a:cs typeface="Calibri"/>
              </a:rPr>
              <a:t> (esp. </a:t>
            </a:r>
            <a:r>
              <a:rPr lang="en-US" dirty="0" err="1">
                <a:ea typeface="Calibri"/>
                <a:cs typeface="Calibri"/>
              </a:rPr>
              <a:t>steatorrhoea</a:t>
            </a:r>
            <a:r>
              <a:rPr lang="en-US" dirty="0">
                <a:ea typeface="Calibri"/>
                <a:cs typeface="Calibri"/>
              </a:rPr>
              <a:t>) and upper abdominal pain.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b="1" dirty="0">
                <a:ea typeface="+mn-lt"/>
                <a:cs typeface="+mn-lt"/>
              </a:rPr>
              <a:t>Constipation</a:t>
            </a:r>
            <a:r>
              <a:rPr lang="en-US" dirty="0">
                <a:ea typeface="+mn-lt"/>
                <a:cs typeface="+mn-lt"/>
              </a:rPr>
              <a:t> is common – 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dirty="0">
                <a:ea typeface="+mn-lt"/>
                <a:cs typeface="+mn-lt"/>
              </a:rPr>
              <a:t>Lifestyle intervention: ensure adequate hydration 6-8 glasses fluid/day), dietary </a:t>
            </a:r>
            <a:r>
              <a:rPr lang="en-US" err="1">
                <a:ea typeface="+mn-lt"/>
                <a:cs typeface="+mn-lt"/>
              </a:rPr>
              <a:t>fibre</a:t>
            </a:r>
            <a:r>
              <a:rPr lang="en-US" dirty="0">
                <a:ea typeface="+mn-lt"/>
                <a:cs typeface="+mn-lt"/>
              </a:rPr>
              <a:t> (25 35g/day) and physical activity. </a:t>
            </a:r>
            <a:endParaRPr lang="en-US">
              <a:ea typeface="Calibri"/>
              <a:cs typeface="Calibri"/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en-US" dirty="0">
                <a:ea typeface="+mn-lt"/>
                <a:cs typeface="+mn-lt"/>
              </a:rPr>
              <a:t>May recommend bulk-forming laxative: e.g. </a:t>
            </a:r>
            <a:r>
              <a:rPr lang="en-US" dirty="0" err="1">
                <a:ea typeface="+mn-lt"/>
                <a:cs typeface="+mn-lt"/>
              </a:rPr>
              <a:t>Benefibre</a:t>
            </a:r>
            <a:r>
              <a:rPr lang="en-US" dirty="0">
                <a:ea typeface="+mn-lt"/>
                <a:cs typeface="+mn-lt"/>
              </a:rPr>
              <a:t>/wheat dextrin, Metamucil/psyllium husk, </a:t>
            </a:r>
            <a:r>
              <a:rPr lang="en-US" dirty="0" err="1">
                <a:ea typeface="+mn-lt"/>
                <a:cs typeface="+mn-lt"/>
              </a:rPr>
              <a:t>Fybogel</a:t>
            </a:r>
            <a:r>
              <a:rPr lang="en-US" dirty="0">
                <a:ea typeface="+mn-lt"/>
                <a:cs typeface="+mn-lt"/>
              </a:rPr>
              <a:t>/ispaghula husk).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Treat </a:t>
            </a:r>
            <a:r>
              <a:rPr lang="en-US" b="1" dirty="0">
                <a:ea typeface="Calibri"/>
                <a:cs typeface="Calibri"/>
              </a:rPr>
              <a:t>dumping syndrome</a:t>
            </a:r>
            <a:r>
              <a:rPr lang="en-US" dirty="0">
                <a:ea typeface="Calibri"/>
                <a:cs typeface="Calibri"/>
              </a:rPr>
              <a:t> with low GI </a:t>
            </a:r>
            <a:r>
              <a:rPr lang="en-US" dirty="0">
                <a:ea typeface="+mn-lt"/>
                <a:cs typeface="+mn-lt"/>
              </a:rPr>
              <a:t>carbohydrate (e.g. wholegrain crackers) with a source of protein and fat (e.g. peanut paste or cheese). 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4163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F60CF-BCDA-1671-7EBD-CB4A1EE3C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68276"/>
            <a:ext cx="9144000" cy="1896329"/>
          </a:xfrm>
        </p:spPr>
        <p:txBody>
          <a:bodyPr>
            <a:normAutofit/>
          </a:bodyPr>
          <a:lstStyle/>
          <a:p>
            <a:r>
              <a:rPr lang="en-US" b="1" dirty="0"/>
              <a:t>High Risk </a:t>
            </a:r>
            <a:br>
              <a:rPr lang="en-US" b="1" dirty="0"/>
            </a:br>
            <a:r>
              <a:rPr lang="en-US" b="1" dirty="0"/>
              <a:t>Pregnancy</a:t>
            </a:r>
            <a:endParaRPr lang="en-AU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77317-8C77-12B0-CDBE-8A6B9F6F3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99532"/>
            <a:ext cx="9144000" cy="189728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en-US" dirty="0"/>
          </a:p>
          <a:p>
            <a:r>
              <a:rPr lang="en-US" b="1" dirty="0"/>
              <a:t>2nd August 2025</a:t>
            </a:r>
            <a:endParaRPr lang="en-US" b="1" dirty="0">
              <a:ea typeface="Calibri"/>
              <a:cs typeface="Calibri"/>
            </a:endParaRPr>
          </a:p>
          <a:p>
            <a:r>
              <a:rPr lang="en-US" dirty="0"/>
              <a:t>Dr Vishwas Raghunath</a:t>
            </a:r>
          </a:p>
          <a:p>
            <a:r>
              <a:rPr lang="en-US" dirty="0"/>
              <a:t>Nephrologist &amp; Obstetric Physician</a:t>
            </a:r>
          </a:p>
          <a:p>
            <a:r>
              <a:rPr lang="en-US" dirty="0"/>
              <a:t>West Moreton HHS and Mater Mother’s Hospital</a:t>
            </a:r>
            <a:endParaRPr lang="en-AU" dirty="0"/>
          </a:p>
        </p:txBody>
      </p:sp>
      <p:pic>
        <p:nvPicPr>
          <p:cNvPr id="6" name="Picture 5" descr="A logo of a company&#10;&#10;AI-generated content may be incorrect.">
            <a:extLst>
              <a:ext uri="{FF2B5EF4-FFF2-40B4-BE49-F238E27FC236}">
                <a16:creationId xmlns:a16="http://schemas.microsoft.com/office/drawing/2014/main" id="{ECF983FC-5F28-0F3B-3FA3-2BEFBFD79C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809" r="-221" b="1766"/>
          <a:stretch>
            <a:fillRect/>
          </a:stretch>
        </p:blipFill>
        <p:spPr>
          <a:xfrm>
            <a:off x="3110075" y="766355"/>
            <a:ext cx="5976777" cy="1272518"/>
          </a:xfrm>
          <a:prstGeom prst="rect">
            <a:avLst/>
          </a:prstGeom>
        </p:spPr>
      </p:pic>
      <p:pic>
        <p:nvPicPr>
          <p:cNvPr id="7" name="Picture 6" descr="High Risk Pregnancy Complications Explained">
            <a:extLst>
              <a:ext uri="{FF2B5EF4-FFF2-40B4-BE49-F238E27FC236}">
                <a16:creationId xmlns:a16="http://schemas.microsoft.com/office/drawing/2014/main" id="{24C01A5A-5843-6FA5-F308-80FB4148DA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4" r="50347"/>
          <a:stretch>
            <a:fillRect/>
          </a:stretch>
        </p:blipFill>
        <p:spPr>
          <a:xfrm>
            <a:off x="2229828" y="2441891"/>
            <a:ext cx="1362079" cy="2730481"/>
          </a:xfrm>
          <a:prstGeom prst="rect">
            <a:avLst/>
          </a:prstGeom>
        </p:spPr>
      </p:pic>
      <p:pic>
        <p:nvPicPr>
          <p:cNvPr id="8" name="Picture 7" descr="High-Risk Pregnancy and Mental Health">
            <a:extLst>
              <a:ext uri="{FF2B5EF4-FFF2-40B4-BE49-F238E27FC236}">
                <a16:creationId xmlns:a16="http://schemas.microsoft.com/office/drawing/2014/main" id="{E52E9B26-3AD9-2B3C-7AF5-A929F4254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969" y="2401276"/>
            <a:ext cx="2817447" cy="27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23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E2E87B9C-C9C7-5D58-6854-163E6E0EE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70" y="333375"/>
            <a:ext cx="11019659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6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5EB0EA-4F8A-AC96-D8C0-B50341ADC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335067"/>
            <a:ext cx="4848225" cy="3093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BFE0F1-FC86-7554-6D9F-99ACD0D8E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8"/>
          <a:stretch/>
        </p:blipFill>
        <p:spPr>
          <a:xfrm>
            <a:off x="7312790" y="95250"/>
            <a:ext cx="4519670" cy="6667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636728-7169-B4DB-BB71-A22CD86782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806"/>
          <a:stretch/>
        </p:blipFill>
        <p:spPr>
          <a:xfrm>
            <a:off x="1466850" y="3935865"/>
            <a:ext cx="4402480" cy="245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39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AD49-E15B-1827-34A7-EB197BFD1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500"/>
            <a:ext cx="10515600" cy="839788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Calibri Light"/>
                <a:cs typeface="Calibri Light"/>
              </a:rPr>
              <a:t>Gestational diabetes (</a:t>
            </a:r>
            <a:r>
              <a:rPr lang="en-US" b="1" dirty="0">
                <a:ea typeface="Calibri Light"/>
                <a:cs typeface="Calibri Light"/>
              </a:rPr>
              <a:t>GDM</a:t>
            </a:r>
            <a:r>
              <a:rPr lang="en-US" dirty="0">
                <a:ea typeface="Calibri Light"/>
                <a:cs typeface="Calibri Light"/>
              </a:rPr>
              <a:t>) update – ADIPS 2025</a:t>
            </a:r>
            <a:endParaRPr lang="en-US" dirty="0"/>
          </a:p>
        </p:txBody>
      </p:sp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595C2084-86AF-5EB0-BE40-FE6015471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200" y="2683305"/>
            <a:ext cx="9956210" cy="284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15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970A7-E356-17C7-D8FA-F5EA73504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83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a typeface="Calibri Light"/>
                <a:cs typeface="Calibri Light"/>
              </a:rPr>
              <a:t>What's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15585-EF0C-FF67-1A4A-7A02F1A68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8400"/>
            <a:ext cx="10515600" cy="544671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ea typeface="Calibri"/>
                <a:cs typeface="Calibri"/>
              </a:rPr>
              <a:t>Overt diabetes in pregnancy</a:t>
            </a:r>
            <a:r>
              <a:rPr lang="en-US" dirty="0">
                <a:ea typeface="Calibri"/>
                <a:cs typeface="Calibri"/>
              </a:rPr>
              <a:t> (overt DIP) should be diagnosed at any time in pregnancy if one or more of the following criteria are met: </a:t>
            </a:r>
            <a:endParaRPr lang="en-US" dirty="0"/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fasting plasma glucose (FPG) ≥ 7.0 mmol/L; 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two‐hour plasma glucose (2hPG) ≥ 11.1 mmol/L following a 75 g two‐hour pregnancy oral glucose tolerance test (POGTT); and/or 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glycated </a:t>
            </a:r>
            <a:r>
              <a:rPr lang="en-US" sz="2000" dirty="0" err="1">
                <a:ea typeface="Calibri"/>
                <a:cs typeface="Calibri"/>
              </a:rPr>
              <a:t>haemoglobin</a:t>
            </a:r>
            <a:r>
              <a:rPr lang="en-US" sz="2000" dirty="0">
                <a:ea typeface="Calibri"/>
                <a:cs typeface="Calibri"/>
              </a:rPr>
              <a:t> (HbA1c) ≥ 6.5% (≥ 48 mmol/mol).</a:t>
            </a:r>
          </a:p>
          <a:p>
            <a:pPr lvl="1">
              <a:buFont typeface="Courier New,monospace" panose="020B0604020202020204" pitchFamily="34" charset="0"/>
              <a:buChar char="o"/>
            </a:pPr>
            <a:endParaRPr lang="en-US" sz="20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Irrespective of gestation, </a:t>
            </a:r>
            <a:r>
              <a:rPr lang="en-US" b="1" dirty="0">
                <a:ea typeface="Calibri"/>
                <a:cs typeface="Calibri"/>
              </a:rPr>
              <a:t>gestational diabetes mellitus should be diagnosed </a:t>
            </a:r>
            <a:r>
              <a:rPr lang="en-US" dirty="0">
                <a:ea typeface="Calibri"/>
                <a:cs typeface="Calibri"/>
              </a:rPr>
              <a:t>using one or more of the following criteria during a 75 g two‐hour POGTT: </a:t>
            </a:r>
            <a:endParaRPr lang="en-US">
              <a:ea typeface="Calibri"/>
              <a:cs typeface="Calibri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FPG ≥ 5.3–6.9 mmol/L; 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one‐hour plasma glucose (1hPG) ≥ 10.6 mmol/L; 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2hPG ≥ 9.0–11.0 mmol/L</a:t>
            </a:r>
          </a:p>
          <a:p>
            <a:pPr lvl="1">
              <a:buFont typeface="Courier New,monospace" panose="020B0604020202020204" pitchFamily="34" charset="0"/>
              <a:buChar char="o"/>
            </a:pPr>
            <a:endParaRPr lang="en-US" sz="2800" dirty="0"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en-US" sz="2800" dirty="0">
                <a:ea typeface="Calibri"/>
                <a:cs typeface="Calibri"/>
              </a:rPr>
              <a:t>The Consensus rec</a:t>
            </a:r>
            <a:r>
              <a:rPr lang="en-US" sz="2800" dirty="0">
                <a:ea typeface="+mn-lt"/>
                <a:cs typeface="+mn-lt"/>
              </a:rPr>
              <a:t>ommendations for BGL targets are:</a:t>
            </a:r>
            <a:endParaRPr lang="en-US" sz="2000">
              <a:ea typeface="+mn-lt"/>
              <a:cs typeface="+mn-lt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100" dirty="0">
                <a:ea typeface="Calibri"/>
                <a:cs typeface="Calibri"/>
              </a:rPr>
              <a:t>Fasting—less than or equal to 5.2 mmol/L 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100" dirty="0">
                <a:ea typeface="Calibri"/>
                <a:cs typeface="Calibri"/>
              </a:rPr>
              <a:t>1 hour after commencing meal—less than or equal to 7.4 mmol/L </a:t>
            </a:r>
            <a:endParaRPr lang="en-US" sz="2100">
              <a:ea typeface="Calibri"/>
              <a:cs typeface="Calibri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100" dirty="0">
                <a:ea typeface="Calibri"/>
                <a:cs typeface="Calibri"/>
              </a:rPr>
              <a:t>2 hours after commencing meal—less than or equal to 6.7 mmol/L</a:t>
            </a:r>
            <a:endParaRPr lang="en-US" sz="2100">
              <a:ea typeface="Calibri"/>
              <a:cs typeface="Calibri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endParaRPr lang="en-US" sz="2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0492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C7CF9-36E3-5C17-73D9-09DB5362A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450"/>
            <a:ext cx="10515600" cy="498951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Women with risk factors for </a:t>
            </a:r>
            <a:r>
              <a:rPr lang="en-US" err="1">
                <a:ea typeface="Calibri"/>
                <a:cs typeface="Calibri"/>
              </a:rPr>
              <a:t>hyperglycaemia</a:t>
            </a:r>
            <a:r>
              <a:rPr lang="en-US" dirty="0">
                <a:ea typeface="Calibri"/>
                <a:cs typeface="Calibri"/>
              </a:rPr>
              <a:t> in pregnancy should be advised to have the HbA1c measured in the first trimester. </a:t>
            </a:r>
            <a:endParaRPr lang="en-US"/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2000" dirty="0">
                <a:ea typeface="Calibri"/>
                <a:cs typeface="Calibri"/>
              </a:rPr>
              <a:t>Women with HbA1c ≥ 6.5% (≥ 48 mmol/mol) should be diagnosed &amp; managed as having overt DIP.</a:t>
            </a:r>
          </a:p>
          <a:p>
            <a:pPr>
              <a:buFont typeface="Courier New,monospace" panose="020B0604020202020204" pitchFamily="34" charset="0"/>
              <a:buChar char="o"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Before 20 weeks’ gestation, and ideally between 10- &amp; 14-weeks’ gestation, if tolerated, women with a previous history of gestational diabetes mellitus or early pregnancy HbA1c ≥ 6.0‐6.4% (≥ 42–47 mmol/mol), but without diagnosed diabetes, should be advised to undergo a 75 g two‐hour OGTT.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>
              <a:buFont typeface="Courier New,monospace" panose="020B0604020202020204" pitchFamily="34" charset="0"/>
              <a:buChar char="o"/>
            </a:pP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All women (without diabetes already detected in the current pregnancy) should be advised to undergo a 75 g two‐hour POGTT at 24–28 weeks’ gestation.</a:t>
            </a:r>
            <a:endParaRPr lang="en-US" sz="4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7554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patient&amp;#39;s process&#10;&#10;AI-generated content may be incorrect.">
            <a:extLst>
              <a:ext uri="{FF2B5EF4-FFF2-40B4-BE49-F238E27FC236}">
                <a16:creationId xmlns:a16="http://schemas.microsoft.com/office/drawing/2014/main" id="{8BDFC73A-517F-A012-687A-72521A037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739" y="25669"/>
            <a:ext cx="8929605" cy="68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48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7194ED-A556-0D2B-62AD-C67934CF4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062" y="1223962"/>
            <a:ext cx="357187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68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872EF-8790-370A-3D6F-669CAD87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63200" cy="62928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Preeclampsia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FDDD9-A283-DF16-7F7E-1D54C6ED9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935" y="4392441"/>
            <a:ext cx="10946130" cy="2362689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 algn="just">
              <a:buNone/>
            </a:pPr>
            <a:r>
              <a:rPr lang="en-US" sz="3200" b="1" dirty="0"/>
              <a:t>Preeclampsia</a:t>
            </a:r>
            <a:r>
              <a:rPr lang="en-US" sz="3200" dirty="0"/>
              <a:t> is a multi-system disorder - </a:t>
            </a:r>
            <a:r>
              <a:rPr lang="en-US" sz="3200" b="1" dirty="0"/>
              <a:t>new onset </a:t>
            </a:r>
            <a:r>
              <a:rPr lang="en-US" sz="3200" dirty="0"/>
              <a:t>of hypertension (SBP≥140 mmHg </a:t>
            </a:r>
            <a:r>
              <a:rPr lang="en-US" sz="3200" b="1" dirty="0"/>
              <a:t>and/or </a:t>
            </a:r>
            <a:r>
              <a:rPr lang="en-US" sz="3200" dirty="0"/>
              <a:t>DBP≥90 mmHg) </a:t>
            </a:r>
            <a:r>
              <a:rPr lang="en-US" sz="3200" b="1" dirty="0"/>
              <a:t>after 20 weeks' </a:t>
            </a:r>
            <a:r>
              <a:rPr lang="en-US" sz="3200" dirty="0"/>
              <a:t>gestation accompanied by one or more signs of </a:t>
            </a:r>
            <a:r>
              <a:rPr lang="en-US" sz="3200" b="1" dirty="0"/>
              <a:t>new onset organ involvement</a:t>
            </a:r>
            <a:r>
              <a:rPr lang="en-US" sz="3200" dirty="0"/>
              <a:t>. </a:t>
            </a:r>
          </a:p>
          <a:p>
            <a:pPr lvl="1" algn="just"/>
            <a:endParaRPr lang="en-US" dirty="0"/>
          </a:p>
          <a:p>
            <a:pPr lvl="1" algn="just"/>
            <a:r>
              <a:rPr lang="en-US" dirty="0"/>
              <a:t>Renal – proteinuria (</a:t>
            </a:r>
            <a:r>
              <a:rPr lang="en-US" dirty="0" err="1"/>
              <a:t>uPCR</a:t>
            </a:r>
            <a:r>
              <a:rPr lang="en-US" dirty="0"/>
              <a:t>&gt;30mg/mmol) or serum creatinine &gt; 90 </a:t>
            </a:r>
            <a:r>
              <a:rPr lang="en-US" dirty="0" err="1"/>
              <a:t>umol</a:t>
            </a:r>
            <a:r>
              <a:rPr lang="en-US" dirty="0"/>
              <a:t>/l. </a:t>
            </a:r>
          </a:p>
          <a:p>
            <a:pPr lvl="1" algn="just"/>
            <a:r>
              <a:rPr lang="en-US" dirty="0"/>
              <a:t>Liver – raised serum transaminases</a:t>
            </a:r>
          </a:p>
          <a:p>
            <a:pPr lvl="1" algn="just"/>
            <a:r>
              <a:rPr lang="en-US" dirty="0"/>
              <a:t>Hematological – thrombocytopenia, hemolysis or DIC. </a:t>
            </a:r>
          </a:p>
          <a:p>
            <a:pPr lvl="1" algn="just"/>
            <a:r>
              <a:rPr lang="en-US" dirty="0"/>
              <a:t>Neurological – seizures, cerebral irritability (hyperreflexia/clonus, PRES or persistent visual changes) or cerebrovascular accident. </a:t>
            </a:r>
          </a:p>
          <a:p>
            <a:pPr lvl="1" algn="just"/>
            <a:r>
              <a:rPr lang="en-US" dirty="0"/>
              <a:t>Pulmonary oedema</a:t>
            </a:r>
          </a:p>
          <a:p>
            <a:pPr lvl="1" algn="just"/>
            <a:r>
              <a:rPr lang="en-US" dirty="0"/>
              <a:t>Placental dysfunction – fetal growth restriction with abnormal umbilical artery dopplers or oligohydramnios. </a:t>
            </a:r>
          </a:p>
          <a:p>
            <a:pPr lvl="1" algn="just"/>
            <a:r>
              <a:rPr lang="en-US" dirty="0"/>
              <a:t>Biomarkers - sFLT1:PlGF ratio as a ‘rule out’ test. </a:t>
            </a:r>
            <a:endParaRPr lang="en-AU" dirty="0"/>
          </a:p>
        </p:txBody>
      </p:sp>
      <p:pic>
        <p:nvPicPr>
          <p:cNvPr id="2050" name="Picture 2" descr="Hypertension in pregnancy and pre-eclampsia - Medicine">
            <a:extLst>
              <a:ext uri="{FF2B5EF4-FFF2-40B4-BE49-F238E27FC236}">
                <a16:creationId xmlns:a16="http://schemas.microsoft.com/office/drawing/2014/main" id="{D0EFE1B8-8DE1-F24A-8D91-18AA7398B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" t="9015" r="2659" b="9295"/>
          <a:stretch/>
        </p:blipFill>
        <p:spPr bwMode="auto">
          <a:xfrm>
            <a:off x="2846070" y="994410"/>
            <a:ext cx="6347460" cy="321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800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354E42-622E-DDE2-797E-A85A5ABD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3659"/>
          </a:xfrm>
        </p:spPr>
        <p:txBody>
          <a:bodyPr/>
          <a:lstStyle/>
          <a:p>
            <a:pPr algn="ctr"/>
            <a:r>
              <a:rPr lang="en-US" b="1" dirty="0"/>
              <a:t>Risk stratification in preeclampsia</a:t>
            </a:r>
            <a:endParaRPr lang="en-AU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F205B-D4C4-7F22-F6B0-D00818BD8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035" y="1339882"/>
            <a:ext cx="2480310" cy="22815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CD2A10-F707-D0A6-5212-EC4B25F78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591" y="4090003"/>
            <a:ext cx="5807507" cy="2423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1175F5-70B5-212C-83C2-AFD0DE237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50" y="1339882"/>
            <a:ext cx="6819900" cy="19335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1B0AA3-22C8-3256-44AD-814C2E38B05D}"/>
              </a:ext>
            </a:extLst>
          </p:cNvPr>
          <p:cNvSpPr txBox="1"/>
          <p:nvPr/>
        </p:nvSpPr>
        <p:spPr>
          <a:xfrm>
            <a:off x="6908483" y="5846544"/>
            <a:ext cx="39690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The 2021 International Society for the Study of Hypertension in Pregnancy classification, diagnosis &amp; management recommendations for international practice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EFAB70-A752-5529-88D2-BC5A596B48C4}"/>
              </a:ext>
            </a:extLst>
          </p:cNvPr>
          <p:cNvSpPr txBox="1"/>
          <p:nvPr/>
        </p:nvSpPr>
        <p:spPr>
          <a:xfrm>
            <a:off x="4057650" y="3313628"/>
            <a:ext cx="6097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SOMANZ_Hypertension_in_Pregnancy_Guideline_2023.pdf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455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A6CE7-A461-0A9D-2343-0E1A3C66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88930" cy="1109345"/>
          </a:xfrm>
        </p:spPr>
        <p:txBody>
          <a:bodyPr>
            <a:normAutofit/>
          </a:bodyPr>
          <a:lstStyle/>
          <a:p>
            <a:r>
              <a:rPr lang="en-US" dirty="0"/>
              <a:t>Screening for women at risk of preeclampsia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BA837-37C7-A676-B6C9-1514B38BC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62125"/>
            <a:ext cx="6753225" cy="451866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/>
              <a:t>Women should be </a:t>
            </a:r>
            <a:r>
              <a:rPr lang="en-US" b="1" dirty="0"/>
              <a:t>screened</a:t>
            </a:r>
            <a:r>
              <a:rPr lang="en-US" dirty="0"/>
              <a:t> for their risk of preeclampsia </a:t>
            </a:r>
            <a:r>
              <a:rPr lang="en-US" b="1" dirty="0"/>
              <a:t>early</a:t>
            </a:r>
            <a:r>
              <a:rPr lang="en-US" dirty="0"/>
              <a:t> in the pregnancy. (1B) </a:t>
            </a:r>
          </a:p>
          <a:p>
            <a:endParaRPr lang="en-US" dirty="0"/>
          </a:p>
          <a:p>
            <a:r>
              <a:rPr lang="en-US" dirty="0"/>
              <a:t>At a minimum, risk stratification should be done based on </a:t>
            </a:r>
            <a:r>
              <a:rPr lang="en-US" b="1" dirty="0"/>
              <a:t>maternal risk factors </a:t>
            </a:r>
            <a:r>
              <a:rPr lang="en-US" dirty="0"/>
              <a:t>(maternal characteristics, medical and obstetric history).</a:t>
            </a:r>
          </a:p>
          <a:p>
            <a:endParaRPr lang="en-US" dirty="0"/>
          </a:p>
          <a:p>
            <a:r>
              <a:rPr lang="en-US" dirty="0"/>
              <a:t>Use of a </a:t>
            </a:r>
            <a:r>
              <a:rPr lang="en-US" b="1" dirty="0"/>
              <a:t>combined first trimester screen </a:t>
            </a:r>
            <a:r>
              <a:rPr lang="en-US" dirty="0"/>
              <a:t>(combined maternal features, biomarkers and sonography) to identify women at risk of developing preeclampsia is conditionally recommended (2B) based on local availability and access to the required resources.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ea typeface="Calibri"/>
                <a:cs typeface="Calibri"/>
              </a:rPr>
              <a:t>Combined screening for preeclampsia and aneuploidy at K12-K14 during nuchal translucency appointment.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7EA06-1A82-6ED7-E7CB-FE9360967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088" y="2371725"/>
            <a:ext cx="338137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48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ist of medical information&#10;&#10;AI-generated content may be incorrect.">
            <a:extLst>
              <a:ext uri="{FF2B5EF4-FFF2-40B4-BE49-F238E27FC236}">
                <a16:creationId xmlns:a16="http://schemas.microsoft.com/office/drawing/2014/main" id="{FA39097E-5AB9-0674-3BF0-4F8AD5C2B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05" y="1891568"/>
            <a:ext cx="5943600" cy="3067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A4A501-0D2E-3A1A-C553-A5BA14F8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261" y="1112669"/>
            <a:ext cx="486727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94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95E6C-B1D2-A739-1091-3EEFA9B80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9087"/>
          </a:xfrm>
        </p:spPr>
        <p:txBody>
          <a:bodyPr/>
          <a:lstStyle/>
          <a:p>
            <a:pPr algn="ctr"/>
            <a:r>
              <a:rPr lang="en-US" dirty="0"/>
              <a:t>Preventative strategies - Aspirin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111A7-1414-C90F-C7B6-97E7B0DEB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808"/>
            <a:ext cx="5948548" cy="473833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/>
              <a:t>Initiation of </a:t>
            </a:r>
            <a:r>
              <a:rPr lang="en-US" b="1" dirty="0"/>
              <a:t>aspirin</a:t>
            </a:r>
            <a:r>
              <a:rPr lang="en-US" dirty="0"/>
              <a:t> in women at high risk of developing preeclampsia, </a:t>
            </a:r>
            <a:r>
              <a:rPr lang="en-US" b="1" dirty="0"/>
              <a:t>prior to 16 weeks' </a:t>
            </a:r>
            <a:r>
              <a:rPr lang="en-US" dirty="0"/>
              <a:t>gestation, is strongly recommended. (1B)</a:t>
            </a:r>
          </a:p>
          <a:p>
            <a:r>
              <a:rPr lang="en-US" dirty="0"/>
              <a:t>The </a:t>
            </a:r>
            <a:r>
              <a:rPr lang="en-US" b="1" dirty="0"/>
              <a:t>dose of</a:t>
            </a:r>
            <a:r>
              <a:rPr lang="en-US" dirty="0"/>
              <a:t> </a:t>
            </a:r>
            <a:r>
              <a:rPr lang="en-US" b="1" dirty="0"/>
              <a:t>150mg/day </a:t>
            </a:r>
            <a:r>
              <a:rPr lang="en-US" dirty="0"/>
              <a:t>of aspirin is strongly recommended. (1B)</a:t>
            </a:r>
          </a:p>
          <a:p>
            <a:r>
              <a:rPr lang="en-US" dirty="0"/>
              <a:t>The use of </a:t>
            </a:r>
            <a:r>
              <a:rPr lang="en-US" b="1" dirty="0"/>
              <a:t>bedtime</a:t>
            </a:r>
            <a:r>
              <a:rPr lang="en-US" dirty="0"/>
              <a:t> aspirin is conditionally recommended. (2C)</a:t>
            </a:r>
          </a:p>
          <a:p>
            <a:r>
              <a:rPr lang="en-US" b="1" dirty="0"/>
              <a:t>Cessation</a:t>
            </a:r>
            <a:r>
              <a:rPr lang="en-US" dirty="0"/>
              <a:t> of aspirin between </a:t>
            </a:r>
            <a:r>
              <a:rPr lang="en-US" b="1" dirty="0"/>
              <a:t>34 weeks' </a:t>
            </a:r>
            <a:r>
              <a:rPr lang="en-US" dirty="0"/>
              <a:t>gestation and birth is conditionally recommended. (2B)</a:t>
            </a:r>
          </a:p>
          <a:p>
            <a:endParaRPr lang="en-US" dirty="0"/>
          </a:p>
          <a:p>
            <a:r>
              <a:rPr lang="en-US" dirty="0"/>
              <a:t>Universal aspirin in low-risk nulliparous women is conditionally recommended against. (2B)</a:t>
            </a:r>
          </a:p>
          <a:p>
            <a:r>
              <a:rPr lang="en-US" dirty="0"/>
              <a:t>Counselling on the use of aspirin in pregnancy is recommended to improve adherence to aspirin in pregnancy. (PP)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A5F5CC-D623-C769-4522-2860A2462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047" y="1369737"/>
            <a:ext cx="5002286" cy="47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06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5DB40-65EE-FA9D-6281-616F214F8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8545"/>
          </a:xfrm>
        </p:spPr>
        <p:txBody>
          <a:bodyPr>
            <a:normAutofit fontScale="90000"/>
          </a:bodyPr>
          <a:lstStyle/>
          <a:p>
            <a:r>
              <a:rPr lang="en-US" dirty="0"/>
              <a:t>Preventative Strategies – other pharmaceuticals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AB32E-998B-8D57-7097-DCFBA7A55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Calcium </a:t>
            </a:r>
          </a:p>
          <a:p>
            <a:pPr lvl="1"/>
            <a:r>
              <a:rPr lang="en-US" dirty="0"/>
              <a:t>The use of </a:t>
            </a:r>
            <a:r>
              <a:rPr lang="en-US" b="1" dirty="0"/>
              <a:t>supplemental calcium</a:t>
            </a:r>
            <a:r>
              <a:rPr lang="en-US" dirty="0"/>
              <a:t> is strongly recommended in pregnant </a:t>
            </a:r>
            <a:r>
              <a:rPr lang="en-US" b="1" dirty="0"/>
              <a:t>women with low dietary calcium intake</a:t>
            </a:r>
            <a:r>
              <a:rPr lang="en-US" dirty="0"/>
              <a:t> (&lt;1g/day) for the prevention of preeclampsia, preterm birth, and gestational hypertension. (1C)</a:t>
            </a:r>
          </a:p>
          <a:p>
            <a:pPr lvl="1"/>
            <a:r>
              <a:rPr lang="en-US" dirty="0"/>
              <a:t>Assess dietary calcium intake prior to recommending oral calcium supplementation (PP)</a:t>
            </a:r>
          </a:p>
          <a:p>
            <a:pPr lvl="1"/>
            <a:r>
              <a:rPr lang="en-US" dirty="0"/>
              <a:t>Consider assessing serum corrected calcium in those taking calcium oral supplementation(to ensure the absence of hypercalcemia). (PP) </a:t>
            </a:r>
          </a:p>
          <a:p>
            <a:r>
              <a:rPr lang="en-US" dirty="0"/>
              <a:t>Others </a:t>
            </a:r>
            <a:r>
              <a:rPr lang="en-US" b="1" dirty="0"/>
              <a:t>NOT</a:t>
            </a:r>
            <a:r>
              <a:rPr lang="en-US" dirty="0"/>
              <a:t> recommended:</a:t>
            </a:r>
          </a:p>
          <a:p>
            <a:pPr lvl="1"/>
            <a:r>
              <a:rPr lang="en-US" dirty="0"/>
              <a:t>Omega-3 lung chain polyunsaturated fatty acids</a:t>
            </a:r>
          </a:p>
          <a:p>
            <a:pPr lvl="1"/>
            <a:r>
              <a:rPr lang="en-AU" dirty="0"/>
              <a:t>Vitamins C, D &amp; E, Garlic, Magnesium, Progesterone, Statins, Metformin.</a:t>
            </a:r>
          </a:p>
          <a:p>
            <a:pPr lvl="1"/>
            <a:r>
              <a:rPr lang="en-AU" dirty="0"/>
              <a:t>Clopidogrel, LMWH (if no thrombophilia or APLS)</a:t>
            </a:r>
          </a:p>
        </p:txBody>
      </p:sp>
    </p:spTree>
    <p:extLst>
      <p:ext uri="{BB962C8B-B14F-4D97-AF65-F5344CB8AC3E}">
        <p14:creationId xmlns:p14="http://schemas.microsoft.com/office/powerpoint/2010/main" val="458291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6C994-E791-896B-356C-3AB85F412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781"/>
          </a:xfrm>
        </p:spPr>
        <p:txBody>
          <a:bodyPr>
            <a:normAutofit fontScale="90000"/>
          </a:bodyPr>
          <a:lstStyle/>
          <a:p>
            <a:r>
              <a:rPr lang="en-US" dirty="0"/>
              <a:t>Exercise in pregnancy 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7618C-9C78-0BA0-87F5-56CA8913B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1417"/>
            <a:ext cx="3942522" cy="477554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b="1" dirty="0"/>
              <a:t>Moderate intensity exercise</a:t>
            </a:r>
            <a:r>
              <a:rPr lang="en-US" dirty="0"/>
              <a:t>, in the form of aerobic, stretching and/or muscle resistance exercises, for a total of </a:t>
            </a:r>
            <a:r>
              <a:rPr lang="en-US" b="1" dirty="0"/>
              <a:t>2.5-5 hours a week</a:t>
            </a:r>
            <a:r>
              <a:rPr lang="en-US" dirty="0"/>
              <a:t>, as recommended as part of routine pregnancy wellbeing has the added benefit of reducing the risk of hypertensive disorders of pregnancy. (2D)</a:t>
            </a:r>
          </a:p>
          <a:p>
            <a:endParaRPr lang="en-US" dirty="0"/>
          </a:p>
          <a:p>
            <a:r>
              <a:rPr lang="en-US" dirty="0"/>
              <a:t>Exercise regimen should be commenced early in the pregnancy. (PP) 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42C65-4D4E-3238-505C-BE6BC51DF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160" y="1027906"/>
            <a:ext cx="6699614" cy="553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28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FFF997CD70EC4E8D57F42A9D1D9458" ma:contentTypeVersion="14" ma:contentTypeDescription="Create a new document." ma:contentTypeScope="" ma:versionID="be68b92c2594d1fdc601c6644606c405">
  <xsd:schema xmlns:xsd="http://www.w3.org/2001/XMLSchema" xmlns:xs="http://www.w3.org/2001/XMLSchema" xmlns:p="http://schemas.microsoft.com/office/2006/metadata/properties" xmlns:ns2="80e4cb83-a8b8-4474-9846-9def654b56d4" xmlns:ns3="aacf7a36-f8b5-4e77-a319-3a31141a92ea" targetNamespace="http://schemas.microsoft.com/office/2006/metadata/properties" ma:root="true" ma:fieldsID="384464cdc7e75677606814e2e2a8bb35" ns2:_="" ns3:_="">
    <xsd:import namespace="80e4cb83-a8b8-4474-9846-9def654b56d4"/>
    <xsd:import namespace="aacf7a36-f8b5-4e77-a319-3a31141a92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e4cb83-a8b8-4474-9846-9def654b56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a99e12f-6be7-4a0b-a875-b5ef68f499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f7a36-f8b5-4e77-a319-3a31141a92e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4d5c6b9-7be5-45e3-b894-d65c27699658}" ma:internalName="TaxCatchAll" ma:showField="CatchAllData" ma:web="aacf7a36-f8b5-4e77-a319-3a31141a92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cf7a36-f8b5-4e77-a319-3a31141a92ea" xsi:nil="true"/>
    <lcf76f155ced4ddcb4097134ff3c332f xmlns="80e4cb83-a8b8-4474-9846-9def654b56d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7629FD-7DD4-4D54-BDA8-3A00703036AE}">
  <ds:schemaRefs>
    <ds:schemaRef ds:uri="80e4cb83-a8b8-4474-9846-9def654b56d4"/>
    <ds:schemaRef ds:uri="aacf7a36-f8b5-4e77-a319-3a31141a92e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EB51D2E-6309-4F9D-A491-9B4908B244A3}">
  <ds:schemaRefs>
    <ds:schemaRef ds:uri="http://purl.org/dc/elements/1.1/"/>
    <ds:schemaRef ds:uri="http://purl.org/dc/terms/"/>
    <ds:schemaRef ds:uri="aacf7a36-f8b5-4e77-a319-3a31141a92ea"/>
    <ds:schemaRef ds:uri="80e4cb83-a8b8-4474-9846-9def654b56d4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77E35B4-1BDB-41C2-ABC2-2ADADED55B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12815</TotalTime>
  <Words>1820</Words>
  <Application>Microsoft Macintosh PowerPoint</Application>
  <PresentationFormat>Widescreen</PresentationFormat>
  <Paragraphs>131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Aptos</vt:lpstr>
      <vt:lpstr>Aptos Display</vt:lpstr>
      <vt:lpstr>Arial</vt:lpstr>
      <vt:lpstr>BlinkMacSystemFont</vt:lpstr>
      <vt:lpstr>Calibri</vt:lpstr>
      <vt:lpstr>Calibri Light</vt:lpstr>
      <vt:lpstr>Courier New</vt:lpstr>
      <vt:lpstr>Courier New,monospace</vt:lpstr>
      <vt:lpstr>Poppins</vt:lpstr>
      <vt:lpstr>Poppins SemiBold</vt:lpstr>
      <vt:lpstr>Times New Roman</vt:lpstr>
      <vt:lpstr>Wingdings</vt:lpstr>
      <vt:lpstr>Office Theme</vt:lpstr>
      <vt:lpstr>1_Office Theme</vt:lpstr>
      <vt:lpstr>PowerPoint Presentation</vt:lpstr>
      <vt:lpstr>High Risk  Pregnancy</vt:lpstr>
      <vt:lpstr>Preeclampsia</vt:lpstr>
      <vt:lpstr>Risk stratification in preeclampsia</vt:lpstr>
      <vt:lpstr>Screening for women at risk of preeclampsia</vt:lpstr>
      <vt:lpstr>PowerPoint Presentation</vt:lpstr>
      <vt:lpstr>Preventative strategies - Aspirin</vt:lpstr>
      <vt:lpstr>Preventative Strategies – other pharmaceuticals</vt:lpstr>
      <vt:lpstr>Exercise in pregnancy </vt:lpstr>
      <vt:lpstr>Longterm consequences of preeclampsia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Pregnancy after Bariatric Surgery</vt:lpstr>
      <vt:lpstr>Introduction</vt:lpstr>
      <vt:lpstr>PowerPoint Presentation</vt:lpstr>
      <vt:lpstr>Pregnancy considerations</vt:lpstr>
      <vt:lpstr>PowerPoint Presentation</vt:lpstr>
      <vt:lpstr>PowerPoint Presentation</vt:lpstr>
      <vt:lpstr>Gestational diabetes (GDM) update – ADIPS 2025</vt:lpstr>
      <vt:lpstr>What's new?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Charlotte Wheeler</dc:creator>
  <cp:lastModifiedBy>Tamara Williams</cp:lastModifiedBy>
  <cp:revision>30</cp:revision>
  <dcterms:created xsi:type="dcterms:W3CDTF">2024-04-16T00:29:15Z</dcterms:created>
  <dcterms:modified xsi:type="dcterms:W3CDTF">2025-08-06T05:32:16Z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0x010100E6FFF997CD70EC4E8D57F42A9D1D9458</vt:lpwstr>
  </property>
  <property fmtid="{D5CDD505-2E9C-101B-9397-08002B2CF9AE}" pid="3" name="MediaServiceImageTags">
    <vt:lpwstr/>
  </property>
</Properties>
</file>