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9"/>
  </p:notesMasterIdLst>
  <p:sldIdLst>
    <p:sldId id="256" r:id="rId2"/>
    <p:sldId id="260" r:id="rId3"/>
    <p:sldId id="258" r:id="rId4"/>
    <p:sldId id="259" r:id="rId5"/>
    <p:sldId id="269" r:id="rId6"/>
    <p:sldId id="257" r:id="rId7"/>
    <p:sldId id="261" r:id="rId8"/>
    <p:sldId id="273" r:id="rId9"/>
    <p:sldId id="262" r:id="rId10"/>
    <p:sldId id="263" r:id="rId11"/>
    <p:sldId id="265" r:id="rId12"/>
    <p:sldId id="270" r:id="rId13"/>
    <p:sldId id="267" r:id="rId14"/>
    <p:sldId id="264" r:id="rId15"/>
    <p:sldId id="268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BB353C-8E49-4025-ABA7-F15D3B224E7B}" v="2" dt="2024-07-06T13:32:15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86804" autoAdjust="0"/>
  </p:normalViewPr>
  <p:slideViewPr>
    <p:cSldViewPr snapToGrid="0">
      <p:cViewPr varScale="1">
        <p:scale>
          <a:sx n="96" d="100"/>
          <a:sy n="96" d="100"/>
        </p:scale>
        <p:origin x="9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Powell" userId="40a6835488eebc6d" providerId="LiveId" clId="{44BB353C-8E49-4025-ABA7-F15D3B224E7B}"/>
    <pc:docChg chg="undo custSel addSld delSld modSld">
      <pc:chgData name="Ben Powell" userId="40a6835488eebc6d" providerId="LiveId" clId="{44BB353C-8E49-4025-ABA7-F15D3B224E7B}" dt="2024-07-06T13:37:12.027" v="1475" actId="20577"/>
      <pc:docMkLst>
        <pc:docMk/>
      </pc:docMkLst>
      <pc:sldChg chg="modSp mod">
        <pc:chgData name="Ben Powell" userId="40a6835488eebc6d" providerId="LiveId" clId="{44BB353C-8E49-4025-ABA7-F15D3B224E7B}" dt="2024-07-04T00:48:07.385" v="1097" actId="20577"/>
        <pc:sldMkLst>
          <pc:docMk/>
          <pc:sldMk cId="757411191" sldId="256"/>
        </pc:sldMkLst>
        <pc:spChg chg="mod">
          <ac:chgData name="Ben Powell" userId="40a6835488eebc6d" providerId="LiveId" clId="{44BB353C-8E49-4025-ABA7-F15D3B224E7B}" dt="2024-07-04T00:48:07.385" v="1097" actId="20577"/>
          <ac:spMkLst>
            <pc:docMk/>
            <pc:sldMk cId="757411191" sldId="256"/>
            <ac:spMk id="2" creationId="{98E40597-86B8-F0A8-5350-CAB602C9B42A}"/>
          </ac:spMkLst>
        </pc:spChg>
      </pc:sldChg>
      <pc:sldChg chg="modSp mod">
        <pc:chgData name="Ben Powell" userId="40a6835488eebc6d" providerId="LiveId" clId="{44BB353C-8E49-4025-ABA7-F15D3B224E7B}" dt="2024-07-06T13:27:15.347" v="1275" actId="20577"/>
        <pc:sldMkLst>
          <pc:docMk/>
          <pc:sldMk cId="1652400833" sldId="258"/>
        </pc:sldMkLst>
        <pc:spChg chg="mod">
          <ac:chgData name="Ben Powell" userId="40a6835488eebc6d" providerId="LiveId" clId="{44BB353C-8E49-4025-ABA7-F15D3B224E7B}" dt="2024-07-06T13:27:15.347" v="1275" actId="20577"/>
          <ac:spMkLst>
            <pc:docMk/>
            <pc:sldMk cId="1652400833" sldId="258"/>
            <ac:spMk id="3" creationId="{55819AF7-F9E7-7F0D-092F-9AF93FB4C619}"/>
          </ac:spMkLst>
        </pc:spChg>
      </pc:sldChg>
      <pc:sldChg chg="modSp mod">
        <pc:chgData name="Ben Powell" userId="40a6835488eebc6d" providerId="LiveId" clId="{44BB353C-8E49-4025-ABA7-F15D3B224E7B}" dt="2024-07-06T13:27:42.766" v="1276" actId="20577"/>
        <pc:sldMkLst>
          <pc:docMk/>
          <pc:sldMk cId="1654476278" sldId="259"/>
        </pc:sldMkLst>
        <pc:spChg chg="mod">
          <ac:chgData name="Ben Powell" userId="40a6835488eebc6d" providerId="LiveId" clId="{44BB353C-8E49-4025-ABA7-F15D3B224E7B}" dt="2024-07-06T13:27:42.766" v="1276" actId="20577"/>
          <ac:spMkLst>
            <pc:docMk/>
            <pc:sldMk cId="1654476278" sldId="259"/>
            <ac:spMk id="3" creationId="{BAE8F7F5-3421-4D09-52F7-82C806D761B0}"/>
          </ac:spMkLst>
        </pc:spChg>
      </pc:sldChg>
      <pc:sldChg chg="modSp mod">
        <pc:chgData name="Ben Powell" userId="40a6835488eebc6d" providerId="LiveId" clId="{44BB353C-8E49-4025-ABA7-F15D3B224E7B}" dt="2024-07-06T13:37:12.027" v="1475" actId="20577"/>
        <pc:sldMkLst>
          <pc:docMk/>
          <pc:sldMk cId="1034827437" sldId="262"/>
        </pc:sldMkLst>
        <pc:spChg chg="mod">
          <ac:chgData name="Ben Powell" userId="40a6835488eebc6d" providerId="LiveId" clId="{44BB353C-8E49-4025-ABA7-F15D3B224E7B}" dt="2024-07-06T13:37:12.027" v="1475" actId="20577"/>
          <ac:spMkLst>
            <pc:docMk/>
            <pc:sldMk cId="1034827437" sldId="262"/>
            <ac:spMk id="3" creationId="{537DBC63-CCD2-2DC1-DEFF-86ACFBE8B609}"/>
          </ac:spMkLst>
        </pc:spChg>
      </pc:sldChg>
      <pc:sldChg chg="modSp mod">
        <pc:chgData name="Ben Powell" userId="40a6835488eebc6d" providerId="LiveId" clId="{44BB353C-8E49-4025-ABA7-F15D3B224E7B}" dt="2024-07-04T00:58:52.092" v="1238" actId="20577"/>
        <pc:sldMkLst>
          <pc:docMk/>
          <pc:sldMk cId="544322015" sldId="263"/>
        </pc:sldMkLst>
        <pc:spChg chg="mod">
          <ac:chgData name="Ben Powell" userId="40a6835488eebc6d" providerId="LiveId" clId="{44BB353C-8E49-4025-ABA7-F15D3B224E7B}" dt="2024-07-04T00:56:28.060" v="1156" actId="20577"/>
          <ac:spMkLst>
            <pc:docMk/>
            <pc:sldMk cId="544322015" sldId="263"/>
            <ac:spMk id="2" creationId="{CF3744A1-7838-E4AD-B397-FE96B1C1565C}"/>
          </ac:spMkLst>
        </pc:spChg>
        <pc:spChg chg="mod">
          <ac:chgData name="Ben Powell" userId="40a6835488eebc6d" providerId="LiveId" clId="{44BB353C-8E49-4025-ABA7-F15D3B224E7B}" dt="2024-07-04T00:58:52.092" v="1238" actId="20577"/>
          <ac:spMkLst>
            <pc:docMk/>
            <pc:sldMk cId="544322015" sldId="263"/>
            <ac:spMk id="3" creationId="{3503AE21-32FE-D1FD-39EA-8BEFE906D3F3}"/>
          </ac:spMkLst>
        </pc:spChg>
      </pc:sldChg>
      <pc:sldChg chg="addSp delSp del mod">
        <pc:chgData name="Ben Powell" userId="40a6835488eebc6d" providerId="LiveId" clId="{44BB353C-8E49-4025-ABA7-F15D3B224E7B}" dt="2024-07-04T01:01:40.668" v="1252" actId="47"/>
        <pc:sldMkLst>
          <pc:docMk/>
          <pc:sldMk cId="831372704" sldId="266"/>
        </pc:sldMkLst>
        <pc:picChg chg="add del">
          <ac:chgData name="Ben Powell" userId="40a6835488eebc6d" providerId="LiveId" clId="{44BB353C-8E49-4025-ABA7-F15D3B224E7B}" dt="2024-07-04T01:01:24.172" v="1242" actId="21"/>
          <ac:picMkLst>
            <pc:docMk/>
            <pc:sldMk cId="831372704" sldId="266"/>
            <ac:picMk id="5" creationId="{31790F0D-92D1-8516-1EF0-7384BB917849}"/>
          </ac:picMkLst>
        </pc:picChg>
      </pc:sldChg>
      <pc:sldChg chg="modSp mod">
        <pc:chgData name="Ben Powell" userId="40a6835488eebc6d" providerId="LiveId" clId="{44BB353C-8E49-4025-ABA7-F15D3B224E7B}" dt="2024-07-06T13:31:44.875" v="1414" actId="20577"/>
        <pc:sldMkLst>
          <pc:docMk/>
          <pc:sldMk cId="2313785831" sldId="267"/>
        </pc:sldMkLst>
        <pc:spChg chg="mod">
          <ac:chgData name="Ben Powell" userId="40a6835488eebc6d" providerId="LiveId" clId="{44BB353C-8E49-4025-ABA7-F15D3B224E7B}" dt="2024-07-06T13:31:44.875" v="1414" actId="20577"/>
          <ac:spMkLst>
            <pc:docMk/>
            <pc:sldMk cId="2313785831" sldId="267"/>
            <ac:spMk id="3" creationId="{64A0EDAB-3084-FBD0-A3EA-A5988CA458D9}"/>
          </ac:spMkLst>
        </pc:spChg>
      </pc:sldChg>
      <pc:sldChg chg="addSp modSp new mod">
        <pc:chgData name="Ben Powell" userId="40a6835488eebc6d" providerId="LiveId" clId="{44BB353C-8E49-4025-ABA7-F15D3B224E7B}" dt="2024-07-06T13:32:19.912" v="1421" actId="1076"/>
        <pc:sldMkLst>
          <pc:docMk/>
          <pc:sldMk cId="1870618901" sldId="268"/>
        </pc:sldMkLst>
        <pc:spChg chg="mod">
          <ac:chgData name="Ben Powell" userId="40a6835488eebc6d" providerId="LiveId" clId="{44BB353C-8E49-4025-ABA7-F15D3B224E7B}" dt="2024-07-04T00:37:15.870" v="16" actId="20577"/>
          <ac:spMkLst>
            <pc:docMk/>
            <pc:sldMk cId="1870618901" sldId="268"/>
            <ac:spMk id="2" creationId="{24B61A2D-E6F4-27A4-ABFB-D492080C6BF8}"/>
          </ac:spMkLst>
        </pc:spChg>
        <pc:spChg chg="mod">
          <ac:chgData name="Ben Powell" userId="40a6835488eebc6d" providerId="LiveId" clId="{44BB353C-8E49-4025-ABA7-F15D3B224E7B}" dt="2024-07-04T00:38:01.656" v="109" actId="313"/>
          <ac:spMkLst>
            <pc:docMk/>
            <pc:sldMk cId="1870618901" sldId="268"/>
            <ac:spMk id="3" creationId="{90B13FFF-E237-F036-4004-8DE6DA2C5D42}"/>
          </ac:spMkLst>
        </pc:spChg>
        <pc:picChg chg="add mod">
          <ac:chgData name="Ben Powell" userId="40a6835488eebc6d" providerId="LiveId" clId="{44BB353C-8E49-4025-ABA7-F15D3B224E7B}" dt="2024-07-06T13:32:19.912" v="1421" actId="1076"/>
          <ac:picMkLst>
            <pc:docMk/>
            <pc:sldMk cId="1870618901" sldId="268"/>
            <ac:picMk id="5" creationId="{71C1CE84-1D0B-CC66-ADC3-1D984368AEFD}"/>
          </ac:picMkLst>
        </pc:picChg>
      </pc:sldChg>
      <pc:sldChg chg="addSp delSp modSp new mod modNotesTx">
        <pc:chgData name="Ben Powell" userId="40a6835488eebc6d" providerId="LiveId" clId="{44BB353C-8E49-4025-ABA7-F15D3B224E7B}" dt="2024-07-04T00:47:46.718" v="1087" actId="20577"/>
        <pc:sldMkLst>
          <pc:docMk/>
          <pc:sldMk cId="1824047059" sldId="269"/>
        </pc:sldMkLst>
        <pc:spChg chg="mod">
          <ac:chgData name="Ben Powell" userId="40a6835488eebc6d" providerId="LiveId" clId="{44BB353C-8E49-4025-ABA7-F15D3B224E7B}" dt="2024-07-04T00:38:13.985" v="120" actId="20577"/>
          <ac:spMkLst>
            <pc:docMk/>
            <pc:sldMk cId="1824047059" sldId="269"/>
            <ac:spMk id="2" creationId="{24A65D9F-2BEF-700F-EFCB-2BF183190D70}"/>
          </ac:spMkLst>
        </pc:spChg>
        <pc:spChg chg="del">
          <ac:chgData name="Ben Powell" userId="40a6835488eebc6d" providerId="LiveId" clId="{44BB353C-8E49-4025-ABA7-F15D3B224E7B}" dt="2024-07-04T00:38:18.947" v="121" actId="478"/>
          <ac:spMkLst>
            <pc:docMk/>
            <pc:sldMk cId="1824047059" sldId="269"/>
            <ac:spMk id="3" creationId="{74B7BB2B-D6A6-00F8-A369-2F7DE6D6ED41}"/>
          </ac:spMkLst>
        </pc:spChg>
        <pc:picChg chg="add mod">
          <ac:chgData name="Ben Powell" userId="40a6835488eebc6d" providerId="LiveId" clId="{44BB353C-8E49-4025-ABA7-F15D3B224E7B}" dt="2024-07-04T00:39:36.760" v="126" actId="1076"/>
          <ac:picMkLst>
            <pc:docMk/>
            <pc:sldMk cId="1824047059" sldId="269"/>
            <ac:picMk id="5" creationId="{E97AFC81-1543-D961-8B2F-7F6CE7FF8642}"/>
          </ac:picMkLst>
        </pc:picChg>
      </pc:sldChg>
      <pc:sldChg chg="addSp delSp modSp new mod">
        <pc:chgData name="Ben Powell" userId="40a6835488eebc6d" providerId="LiveId" clId="{44BB353C-8E49-4025-ABA7-F15D3B224E7B}" dt="2024-07-04T01:03:54.080" v="1274" actId="208"/>
        <pc:sldMkLst>
          <pc:docMk/>
          <pc:sldMk cId="621010421" sldId="270"/>
        </pc:sldMkLst>
        <pc:spChg chg="mod">
          <ac:chgData name="Ben Powell" userId="40a6835488eebc6d" providerId="LiveId" clId="{44BB353C-8E49-4025-ABA7-F15D3B224E7B}" dt="2024-07-04T01:01:45.825" v="1253" actId="20577"/>
          <ac:spMkLst>
            <pc:docMk/>
            <pc:sldMk cId="621010421" sldId="270"/>
            <ac:spMk id="2" creationId="{47D8781B-E09A-AEAF-CBFD-23601AB60B52}"/>
          </ac:spMkLst>
        </pc:spChg>
        <pc:spChg chg="del">
          <ac:chgData name="Ben Powell" userId="40a6835488eebc6d" providerId="LiveId" clId="{44BB353C-8E49-4025-ABA7-F15D3B224E7B}" dt="2024-07-04T01:02:52.873" v="1254" actId="22"/>
          <ac:spMkLst>
            <pc:docMk/>
            <pc:sldMk cId="621010421" sldId="270"/>
            <ac:spMk id="3" creationId="{808733B5-AD9B-1606-12C3-D8C3457A0568}"/>
          </ac:spMkLst>
        </pc:spChg>
        <pc:spChg chg="add mod">
          <ac:chgData name="Ben Powell" userId="40a6835488eebc6d" providerId="LiveId" clId="{44BB353C-8E49-4025-ABA7-F15D3B224E7B}" dt="2024-07-04T01:03:54.080" v="1274" actId="208"/>
          <ac:spMkLst>
            <pc:docMk/>
            <pc:sldMk cId="621010421" sldId="270"/>
            <ac:spMk id="6" creationId="{D510F805-DACB-EE51-C47C-F1872F9E416B}"/>
          </ac:spMkLst>
        </pc:spChg>
        <pc:picChg chg="add mod ord">
          <ac:chgData name="Ben Powell" userId="40a6835488eebc6d" providerId="LiveId" clId="{44BB353C-8E49-4025-ABA7-F15D3B224E7B}" dt="2024-07-04T01:03:09.770" v="1270" actId="14100"/>
          <ac:picMkLst>
            <pc:docMk/>
            <pc:sldMk cId="621010421" sldId="270"/>
            <ac:picMk id="5" creationId="{58889BFE-C602-558B-8C67-A70122E276A9}"/>
          </ac:picMkLst>
        </pc:picChg>
      </pc:sldChg>
      <pc:sldChg chg="modSp new mod">
        <pc:chgData name="Ben Powell" userId="40a6835488eebc6d" providerId="LiveId" clId="{44BB353C-8E49-4025-ABA7-F15D3B224E7B}" dt="2024-07-06T13:33:13.434" v="1471" actId="11"/>
        <pc:sldMkLst>
          <pc:docMk/>
          <pc:sldMk cId="2599399413" sldId="271"/>
        </pc:sldMkLst>
        <pc:spChg chg="mod">
          <ac:chgData name="Ben Powell" userId="40a6835488eebc6d" providerId="LiveId" clId="{44BB353C-8E49-4025-ABA7-F15D3B224E7B}" dt="2024-07-06T13:32:27.898" v="1457" actId="20577"/>
          <ac:spMkLst>
            <pc:docMk/>
            <pc:sldMk cId="2599399413" sldId="271"/>
            <ac:spMk id="2" creationId="{10DC2E90-7BC5-8B25-DD48-F8E2D92135A4}"/>
          </ac:spMkLst>
        </pc:spChg>
        <pc:spChg chg="mod">
          <ac:chgData name="Ben Powell" userId="40a6835488eebc6d" providerId="LiveId" clId="{44BB353C-8E49-4025-ABA7-F15D3B224E7B}" dt="2024-07-06T13:33:13.434" v="1471" actId="11"/>
          <ac:spMkLst>
            <pc:docMk/>
            <pc:sldMk cId="2599399413" sldId="271"/>
            <ac:spMk id="3" creationId="{9341E618-2AC4-EF96-4BD1-CF8EE2917D1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55B2A-EA06-402F-B931-2344955A316B}" type="datetimeFigureOut">
              <a:rPr lang="en-AU" smtClean="0"/>
              <a:t>27/07/2024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4B96F-E8AA-4B23-B0EB-9AD88E0761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181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Sim will be our usual paediatric anaphylaxis:</a:t>
            </a:r>
          </a:p>
          <a:p>
            <a:endParaRPr lang="en-AU" dirty="0"/>
          </a:p>
          <a:p>
            <a:r>
              <a:rPr lang="en-AU" dirty="0"/>
              <a:t>6 month old boy Billy presents post 6/12 immunisations</a:t>
            </a:r>
          </a:p>
          <a:p>
            <a:r>
              <a:rPr lang="en-AU" dirty="0"/>
              <a:t>Initially well, then called by mother – noisy breathing, pale, looks unwell</a:t>
            </a:r>
          </a:p>
          <a:p>
            <a:r>
              <a:rPr lang="en-AU" dirty="0"/>
              <a:t>Progression to stridor / decreased level of responsiveness/ central cyanosis</a:t>
            </a:r>
          </a:p>
          <a:p>
            <a:r>
              <a:rPr lang="en-AU" dirty="0"/>
              <a:t>Expectation is that candidate will identify anaphylaxis and provide IM </a:t>
            </a:r>
            <a:r>
              <a:rPr lang="en-AU" dirty="0" err="1"/>
              <a:t>andrenaline</a:t>
            </a:r>
            <a:r>
              <a:rPr lang="en-AU" dirty="0"/>
              <a:t> 100mcg IM</a:t>
            </a:r>
          </a:p>
          <a:p>
            <a:r>
              <a:rPr lang="en-AU" dirty="0"/>
              <a:t>Stop point to ask logistics of where this is / how to draw up / how to administer / how to check the dose. </a:t>
            </a:r>
          </a:p>
          <a:p>
            <a:r>
              <a:rPr lang="en-AU" dirty="0"/>
              <a:t>Case progresses, minimal improvement in child</a:t>
            </a:r>
          </a:p>
          <a:p>
            <a:r>
              <a:rPr lang="en-AU" dirty="0"/>
              <a:t>Expectation is that the candidate would provide another dose of IM adrenaline</a:t>
            </a:r>
          </a:p>
          <a:p>
            <a:r>
              <a:rPr lang="en-AU" dirty="0"/>
              <a:t>Continue to not improve – consideration of neb adrenaline, vascular access</a:t>
            </a:r>
          </a:p>
          <a:p>
            <a:r>
              <a:rPr lang="en-AU" dirty="0"/>
              <a:t>If they go for a PIVC assume successful and check knowledge about IV adrenaline </a:t>
            </a:r>
          </a:p>
          <a:p>
            <a:r>
              <a:rPr lang="en-AU" dirty="0"/>
              <a:t>Progression towards arrest if possible</a:t>
            </a:r>
          </a:p>
          <a:p>
            <a:r>
              <a:rPr lang="en-AU" dirty="0"/>
              <a:t>Debrief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4B96F-E8AA-4B23-B0EB-9AD88E0761B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64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4B96F-E8AA-4B23-B0EB-9AD88E0761BE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893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4B96F-E8AA-4B23-B0EB-9AD88E0761BE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2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DC0A-1363-8ED6-04AE-017DEECF3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F6673-0201-DE01-4C41-4B307E2A2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BB735-18DB-AF8A-34BB-F6E54B98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5D3F-A789-4282-9BA6-58BBC767DB1D}" type="datetimeFigureOut">
              <a:rPr lang="en-AU" smtClean="0"/>
              <a:t>27/07/2024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3D4EE-5D86-D5E8-1BB3-B118210A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CDD43-DDAD-4B11-5B5A-57598CC2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BA1F-54F5-4FCB-9B27-8DE485E23E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84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36AB-25FA-C7A9-5BFD-18F432D5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4B28F-CC3E-E2E4-418C-B6857F034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77323-118A-AFA2-137C-2B308F2B1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5D3F-A789-4282-9BA6-58BBC767DB1D}" type="datetimeFigureOut">
              <a:rPr lang="en-AU" smtClean="0"/>
              <a:t>27/07/2024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0311E-B98F-7502-D076-D9809767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41C25-205E-91EC-0F89-6AE87D2B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BA1F-54F5-4FCB-9B27-8DE485E23E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098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7B3FA8-D735-837C-0843-CFAF23F00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AA655-8EC8-C76E-AC7F-E19D15CB9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DCC86-4461-3EA9-7B4F-555C1D26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5D3F-A789-4282-9BA6-58BBC767DB1D}" type="datetimeFigureOut">
              <a:rPr lang="en-AU" smtClean="0"/>
              <a:t>27/07/2024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C2F24-7AE6-5BB2-A406-F9DDBAB5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008B4-F4D3-02E1-B8E8-79090CBD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BA1F-54F5-4FCB-9B27-8DE485E23E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011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DD40C-40FA-BFE9-D536-7FE122B4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AEB16-005E-07C4-6C9C-F0B918F97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44E40-B877-6FDF-F15D-DEE409E3B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5D3F-A789-4282-9BA6-58BBC767DB1D}" type="datetimeFigureOut">
              <a:rPr lang="en-AU" smtClean="0"/>
              <a:t>27/07/2024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70F74-AD6D-4AE9-0BCB-95CC282D7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7A78A-892A-8CCC-3A9B-33C3ED35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BA1F-54F5-4FCB-9B27-8DE485E23E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67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93CD8-C896-90A0-52D4-598FB107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AA417-04EE-7B62-7299-5486A2BFF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2E6B9-6F84-2628-D4FE-F8FA29E77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5D3F-A789-4282-9BA6-58BBC767DB1D}" type="datetimeFigureOut">
              <a:rPr lang="en-AU" smtClean="0"/>
              <a:t>27/07/2024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78673-00F7-2191-BE21-38E3AD2F6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C5990-EC60-9F40-8CC5-6C9DD0000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BA1F-54F5-4FCB-9B27-8DE485E23E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539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FFAF-F47C-60A6-3916-C6FFF476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6C72-0DF2-3E6F-7F93-037FD67CC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94EFC-5E5D-1475-A692-F4B94E87C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6CEBC-A01B-1A42-0CED-C4BFF2A2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5D3F-A789-4282-9BA6-58BBC767DB1D}" type="datetimeFigureOut">
              <a:rPr lang="en-AU" smtClean="0"/>
              <a:t>27/07/2024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3D94A-BE0E-3D65-971B-DEA91D16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02C24-C3D9-1516-FE73-F841EC73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BA1F-54F5-4FCB-9B27-8DE485E23E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852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BA30-61DC-B582-D9AC-41F49B8D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8B3A2-521A-5C34-FA86-70F9FE324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A9486-89BE-AD94-DCFB-DCB00CD86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4AF2E-AB7B-306D-D641-8612B6DE3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90155D-79F8-2455-36E9-642D447A8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B2B76B-AE21-A6A7-B72D-F516207B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5D3F-A789-4282-9BA6-58BBC767DB1D}" type="datetimeFigureOut">
              <a:rPr lang="en-AU" smtClean="0"/>
              <a:t>27/07/2024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20C2B0-AA03-841A-276D-983F3C1AA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387AFF-1DCF-CB28-1B9D-FBB34964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BA1F-54F5-4FCB-9B27-8DE485E23E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380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518F7-1E72-48A9-4B49-7C7DA86E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2914A8-B63F-4B6E-347C-BB023081A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5D3F-A789-4282-9BA6-58BBC767DB1D}" type="datetimeFigureOut">
              <a:rPr lang="en-AU" smtClean="0"/>
              <a:t>27/07/2024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C6461-080E-2553-B03C-C05B399D4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25E5F-FE73-472E-51B4-05CA8570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BA1F-54F5-4FCB-9B27-8DE485E23E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567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00C69-6B69-9D1E-FFC8-0CBB408F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5D3F-A789-4282-9BA6-58BBC767DB1D}" type="datetimeFigureOut">
              <a:rPr lang="en-AU" smtClean="0"/>
              <a:t>27/07/2024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72774B-DA9F-E006-68B0-F68BF4A6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86F3B-40DA-AEDA-FA70-337F6BA7C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BA1F-54F5-4FCB-9B27-8DE485E23E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30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3E8E0-F5A2-C3CA-9735-FED63693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CA6E3-8596-9962-175B-007DD17CC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C9C84-DBB7-718F-9637-BE0861A1B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2912C-CA4D-7396-0693-1DAEC620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5D3F-A789-4282-9BA6-58BBC767DB1D}" type="datetimeFigureOut">
              <a:rPr lang="en-AU" smtClean="0"/>
              <a:t>27/07/2024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A63E1-7520-A43D-6C50-44F86C53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1B5BC-40E3-2795-B266-5765D1BFF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BA1F-54F5-4FCB-9B27-8DE485E23E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982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C08-0E1D-394C-3880-1A0AC6299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935209-9A89-E9C4-5009-0F217608C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4AC39-FD33-CF3B-806F-12542FAEB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D5420-225F-519E-C907-65FD13E2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5D3F-A789-4282-9BA6-58BBC767DB1D}" type="datetimeFigureOut">
              <a:rPr lang="en-AU" smtClean="0"/>
              <a:t>27/07/2024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951AB-B663-61EF-3D9D-36EF9A431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08C58-F30F-EE1C-5302-F5C8699E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BA1F-54F5-4FCB-9B27-8DE485E23E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49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3ADA5C-FA04-F2BD-2F7E-69688BA9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3E82A-395E-F4B8-C39F-59A06AA85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AE4F0-6425-CB13-945F-342EA3195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25D3F-A789-4282-9BA6-58BBC767DB1D}" type="datetimeFigureOut">
              <a:rPr lang="en-AU" smtClean="0"/>
              <a:t>27/07/2024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14E27-44C5-09CB-0F0D-8E4142A00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AF3C0-252B-025D-E77E-56083C654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FCBA1F-54F5-4FCB-9B27-8DE485E23E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158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0597-86B8-F0A8-5350-CAB602C9B4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Paediatric simulation and DELTA GP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D0BAA-DF5E-0F23-8E7E-44486ECBCD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Ben Powell</a:t>
            </a:r>
          </a:p>
          <a:p>
            <a:r>
              <a:rPr lang="en-AU" dirty="0"/>
              <a:t>Nadine Edwards</a:t>
            </a:r>
          </a:p>
        </p:txBody>
      </p:sp>
    </p:spTree>
    <p:extLst>
      <p:ext uri="{BB962C8B-B14F-4D97-AF65-F5344CB8AC3E}">
        <p14:creationId xmlns:p14="http://schemas.microsoft.com/office/powerpoint/2010/main" val="757411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744A1-7838-E4AD-B397-FE96B1C1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Adrenaline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3AE21-32FE-D1FD-39EA-8BEFE906D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1449" cy="435133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10mcg/kg = 0.01mL/kg 1:1000 undiluted </a:t>
            </a:r>
          </a:p>
          <a:p>
            <a:r>
              <a:rPr lang="en-AU" dirty="0"/>
              <a:t>CREDD book advise is &lt;10kg to give 100mcg (ease of administration, reduces error)</a:t>
            </a:r>
          </a:p>
          <a:p>
            <a:r>
              <a:rPr lang="en-AU" dirty="0"/>
              <a:t>Undiluted = less time delay to absorption </a:t>
            </a:r>
          </a:p>
          <a:p>
            <a:r>
              <a:rPr lang="en-AU" dirty="0"/>
              <a:t>How can we make this easier in stressful situations?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BC15D-8DFA-83FF-001A-38DEE0D98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428" y="1825625"/>
            <a:ext cx="4202912" cy="432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2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tube&#10;&#10;Description automatically generated">
            <a:extLst>
              <a:ext uri="{FF2B5EF4-FFF2-40B4-BE49-F238E27FC236}">
                <a16:creationId xmlns:a16="http://schemas.microsoft.com/office/drawing/2014/main" id="{4B041E2C-889C-E323-FC84-A78F413B5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254000"/>
            <a:ext cx="4445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17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781B-E09A-AEAF-CBFD-23601AB6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CREDD book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889BFE-C602-558B-8C67-A70122E27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548" y="1293052"/>
            <a:ext cx="8012670" cy="556494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10F805-DACB-EE51-C47C-F1872F9E416B}"/>
              </a:ext>
            </a:extLst>
          </p:cNvPr>
          <p:cNvSpPr/>
          <p:nvPr/>
        </p:nvSpPr>
        <p:spPr>
          <a:xfrm>
            <a:off x="7278255" y="1431636"/>
            <a:ext cx="3195781" cy="113016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E1D845-4173-3EC1-4595-46A530A8E9AB}"/>
              </a:ext>
            </a:extLst>
          </p:cNvPr>
          <p:cNvSpPr/>
          <p:nvPr/>
        </p:nvSpPr>
        <p:spPr>
          <a:xfrm>
            <a:off x="2302064" y="4512365"/>
            <a:ext cx="8012670" cy="41744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1010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4FF0-F2EE-0E4D-49A8-C7221DF8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Assessing effectiveness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0EDAB-3084-FBD0-A3EA-A5988CA45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Looking for rapid resolution of symptoms</a:t>
            </a:r>
          </a:p>
          <a:p>
            <a:r>
              <a:rPr lang="en-AU" dirty="0"/>
              <a:t>Expect respiratory and haemodynamic improvement</a:t>
            </a:r>
          </a:p>
          <a:p>
            <a:r>
              <a:rPr lang="en-AU" dirty="0"/>
              <a:t>Skin manifestations will take longer to resolve</a:t>
            </a:r>
          </a:p>
        </p:txBody>
      </p:sp>
    </p:spTree>
    <p:extLst>
      <p:ext uri="{BB962C8B-B14F-4D97-AF65-F5344CB8AC3E}">
        <p14:creationId xmlns:p14="http://schemas.microsoft.com/office/powerpoint/2010/main" val="2313785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23448-FBBD-7F23-6C91-BC863575B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Infants with anaphylaxis may retain pallor despite 2–3 doses</a:t>
            </a:r>
          </a:p>
          <a:p>
            <a:pPr marL="0" indent="0" algn="ctr">
              <a:buNone/>
            </a:pPr>
            <a:r>
              <a:rPr lang="en-GB" dirty="0"/>
              <a:t>of adrenaline, and this can resolve without further doses.</a:t>
            </a:r>
          </a:p>
          <a:p>
            <a:pPr marL="0" indent="0" algn="ctr">
              <a:buNone/>
            </a:pPr>
            <a:r>
              <a:rPr lang="en-GB" dirty="0"/>
              <a:t>More than 2–3 doses of Adrenaline in infants may cause</a:t>
            </a:r>
          </a:p>
          <a:p>
            <a:pPr marL="0" indent="0" algn="ctr">
              <a:buNone/>
            </a:pPr>
            <a:r>
              <a:rPr lang="en-GB" dirty="0"/>
              <a:t>hypertension and tachycardia, which is often misinterpreted as an</a:t>
            </a:r>
          </a:p>
          <a:p>
            <a:pPr marL="0" indent="0" algn="ctr">
              <a:buNone/>
            </a:pPr>
            <a:r>
              <a:rPr lang="en-GB" dirty="0"/>
              <a:t>ongoing cardiovascular compromise or anaphylaxis. Blood pressure measurement can provide a guide to the effectiveness of treatment, to check if additional doses of adrenaline are required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0969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1A2D-E6F4-27A4-ABFB-D492080C6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Vascular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3FFF-E237-F036-4004-8DE6DA2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How long / how many attempts for PIVC?</a:t>
            </a:r>
          </a:p>
          <a:p>
            <a:r>
              <a:rPr lang="en-AU" dirty="0"/>
              <a:t>Other options?</a:t>
            </a:r>
          </a:p>
          <a:p>
            <a:r>
              <a:rPr lang="en-AU" dirty="0"/>
              <a:t>Familiarity with IO access</a:t>
            </a:r>
          </a:p>
          <a:p>
            <a:r>
              <a:rPr lang="en-AU" dirty="0"/>
              <a:t>Key skill station in DELTA GP</a:t>
            </a:r>
          </a:p>
        </p:txBody>
      </p:sp>
      <p:pic>
        <p:nvPicPr>
          <p:cNvPr id="5" name="Picture 4" descr="A close-up of a drill&#10;&#10;Description automatically generated">
            <a:extLst>
              <a:ext uri="{FF2B5EF4-FFF2-40B4-BE49-F238E27FC236}">
                <a16:creationId xmlns:a16="http://schemas.microsoft.com/office/drawing/2014/main" id="{71C1CE84-1D0B-CC66-ADC3-1D984368A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263" y="2838225"/>
            <a:ext cx="4689737" cy="40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18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C2E90-7BC5-8B25-DD48-F8E2D921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1E618-2AC4-EF96-4BD1-CF8EE2917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How do you identify anaphylaxis in a paediatric patient?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does of adrenaline do you give in paediatric anaphylaxis? Where is your adrenaline stored? How do you make up this medication up? How do you administer it?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do you assess effectiveness of an adrenaline dose? What do you do if the first dose does not work?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When would you consider IV access in a paediatric anaphylaxis case? How would you achieve this?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resources are available for you to check doses in paediatric emergencies?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9399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80B4A-8D04-952F-8951-0A161EA4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Emergent clinical concerns?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7AFA8-E343-8DA8-48CA-FAD75AB7C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800" dirty="0"/>
              <a:t>0800 to 2230:</a:t>
            </a:r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3810 1487 </a:t>
            </a:r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/>
              <a:t>Direct Ipswich ED SMO line</a:t>
            </a:r>
          </a:p>
        </p:txBody>
      </p:sp>
    </p:spTree>
    <p:extLst>
      <p:ext uri="{BB962C8B-B14F-4D97-AF65-F5344CB8AC3E}">
        <p14:creationId xmlns:p14="http://schemas.microsoft.com/office/powerpoint/2010/main" val="83401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4B22-1E35-D608-9D60-00B68EF4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67127-26E0-1D34-B861-35D2F6940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DELTA GP</a:t>
            </a:r>
          </a:p>
          <a:p>
            <a:r>
              <a:rPr lang="en-AU" dirty="0"/>
              <a:t>Simulation</a:t>
            </a:r>
          </a:p>
          <a:p>
            <a:r>
              <a:rPr lang="en-AU" dirty="0"/>
              <a:t>Anaphylaxis definition</a:t>
            </a:r>
          </a:p>
          <a:p>
            <a:r>
              <a:rPr lang="en-AU" dirty="0"/>
              <a:t>GP management of anaphylaxis</a:t>
            </a:r>
          </a:p>
          <a:p>
            <a:r>
              <a:rPr lang="en-AU" dirty="0"/>
              <a:t>Available resources</a:t>
            </a:r>
          </a:p>
          <a:p>
            <a:r>
              <a:rPr lang="en-AU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4755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149B-058D-1FB6-3EA9-928249742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DELTA GP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19AF7-F9E7-7F0D-092F-9AF93FB4C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Collaboration between WMHHS and DD/WM PHN</a:t>
            </a:r>
          </a:p>
          <a:p>
            <a:r>
              <a:rPr lang="en-AU" dirty="0"/>
              <a:t>Delivering in-situ emergency simulation training in GP clinics</a:t>
            </a:r>
          </a:p>
          <a:p>
            <a:r>
              <a:rPr lang="en-AU" dirty="0"/>
              <a:t>Themes are driven by local data</a:t>
            </a:r>
          </a:p>
          <a:p>
            <a:r>
              <a:rPr lang="en-AU" dirty="0"/>
              <a:t>Reactive and open to feedback</a:t>
            </a:r>
          </a:p>
          <a:p>
            <a:r>
              <a:rPr lang="en-AU" dirty="0"/>
              <a:t>2–3 hour sessions</a:t>
            </a:r>
          </a:p>
          <a:p>
            <a:r>
              <a:rPr lang="en-AU" dirty="0"/>
              <a:t>No cost to individual clinics/providers</a:t>
            </a:r>
          </a:p>
          <a:p>
            <a:r>
              <a:rPr lang="en-AU" dirty="0"/>
              <a:t>Taking bookings! </a:t>
            </a:r>
          </a:p>
        </p:txBody>
      </p:sp>
    </p:spTree>
    <p:extLst>
      <p:ext uri="{BB962C8B-B14F-4D97-AF65-F5344CB8AC3E}">
        <p14:creationId xmlns:p14="http://schemas.microsoft.com/office/powerpoint/2010/main" val="165240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60876-9942-1427-41CD-FFFD2019F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DELTA GP – session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8F7F5-3421-4D09-52F7-82C806D76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General introduction and state of play in Ipswich</a:t>
            </a:r>
          </a:p>
          <a:p>
            <a:r>
              <a:rPr lang="en-AU" dirty="0"/>
              <a:t>LMA skill station</a:t>
            </a:r>
          </a:p>
          <a:p>
            <a:r>
              <a:rPr lang="en-AU" dirty="0"/>
              <a:t>IO skill station</a:t>
            </a:r>
          </a:p>
          <a:p>
            <a:r>
              <a:rPr lang="en-AU" dirty="0"/>
              <a:t>Cardiac arrest simulation</a:t>
            </a:r>
          </a:p>
          <a:p>
            <a:r>
              <a:rPr lang="en-AU" dirty="0"/>
              <a:t>Paediatric simulation</a:t>
            </a:r>
          </a:p>
          <a:p>
            <a:r>
              <a:rPr lang="en-AU" dirty="0"/>
              <a:t>Debrief/questions</a:t>
            </a:r>
          </a:p>
        </p:txBody>
      </p:sp>
    </p:spTree>
    <p:extLst>
      <p:ext uri="{BB962C8B-B14F-4D97-AF65-F5344CB8AC3E}">
        <p14:creationId xmlns:p14="http://schemas.microsoft.com/office/powerpoint/2010/main" val="165447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5D9F-2BEF-700F-EFCB-2BF183190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Simulation</a:t>
            </a:r>
          </a:p>
        </p:txBody>
      </p:sp>
      <p:pic>
        <p:nvPicPr>
          <p:cNvPr id="5" name="Picture 4" descr="A person using a medical device to do a cpr&#10;&#10;Description automatically generated">
            <a:extLst>
              <a:ext uri="{FF2B5EF4-FFF2-40B4-BE49-F238E27FC236}">
                <a16:creationId xmlns:a16="http://schemas.microsoft.com/office/drawing/2014/main" id="{E97AFC81-1543-D961-8B2F-7F6CE7FF8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13" y="1970902"/>
            <a:ext cx="7273973" cy="409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4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6A22D9-92F4-34CD-C4AD-CA476C376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911" y="9349"/>
            <a:ext cx="4426177" cy="683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4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C4C8-AD44-385C-06AD-2FFE77B5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Anaphylaxis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E3358-8AB3-11FB-9880-B58DEB783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Adrenaline</a:t>
            </a:r>
          </a:p>
          <a:p>
            <a:pPr lvl="1"/>
            <a:r>
              <a:rPr lang="en-AU" dirty="0"/>
              <a:t>10mcg/kg IM Adrenaline</a:t>
            </a:r>
          </a:p>
          <a:p>
            <a:pPr lvl="1"/>
            <a:r>
              <a:rPr lang="en-AU" dirty="0"/>
              <a:t>Further IM doses are indicated if inadequate response</a:t>
            </a:r>
          </a:p>
          <a:p>
            <a:pPr lvl="1"/>
            <a:r>
              <a:rPr lang="en-AU" dirty="0"/>
              <a:t>In extremis / failure to respond, IV adrenaline is indicated – appropriate to seek advice contemporaneously in this situation</a:t>
            </a:r>
          </a:p>
          <a:p>
            <a:r>
              <a:rPr lang="en-AU" dirty="0"/>
              <a:t>Oxygen</a:t>
            </a:r>
          </a:p>
          <a:p>
            <a:r>
              <a:rPr lang="en-AU" dirty="0"/>
              <a:t>Normal saline</a:t>
            </a:r>
          </a:p>
          <a:p>
            <a:pPr lvl="1"/>
            <a:r>
              <a:rPr lang="en-AU" dirty="0"/>
              <a:t>If IV/IO access established</a:t>
            </a:r>
          </a:p>
          <a:p>
            <a:pPr lvl="1"/>
            <a:r>
              <a:rPr lang="en-AU" dirty="0"/>
              <a:t>10 – 20 mL/kg</a:t>
            </a:r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335B-E272-E365-5EB9-6C97DAE0B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Adrenaline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D7686-B088-F39D-9F7A-97BE1BB56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If you think it is anaphylaxis</a:t>
            </a:r>
          </a:p>
          <a:p>
            <a:r>
              <a:rPr lang="en-AU" dirty="0"/>
              <a:t>If you think it probably is</a:t>
            </a:r>
          </a:p>
          <a:p>
            <a:r>
              <a:rPr lang="en-AU" dirty="0"/>
              <a:t>If you’re not sure but worried</a:t>
            </a:r>
          </a:p>
          <a:p>
            <a:r>
              <a:rPr lang="en-AU" dirty="0"/>
              <a:t>If you cannot rapidly convince yourself that it is not </a:t>
            </a:r>
          </a:p>
        </p:txBody>
      </p:sp>
    </p:spTree>
    <p:extLst>
      <p:ext uri="{BB962C8B-B14F-4D97-AF65-F5344CB8AC3E}">
        <p14:creationId xmlns:p14="http://schemas.microsoft.com/office/powerpoint/2010/main" val="425626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BFA4-4B35-38DB-E470-BBA58F9E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Adrenaline administrations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BC63-CCD2-2DC1-DEFF-86ACFBE8B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Where is the adrenaline in your clinic?</a:t>
            </a:r>
          </a:p>
          <a:p>
            <a:r>
              <a:rPr lang="en-AU" dirty="0"/>
              <a:t>What concentration is it?</a:t>
            </a:r>
          </a:p>
          <a:p>
            <a:r>
              <a:rPr lang="en-AU" dirty="0"/>
              <a:t>How do you calculate the dose? </a:t>
            </a:r>
          </a:p>
          <a:p>
            <a:r>
              <a:rPr lang="en-AU" dirty="0"/>
              <a:t>How would you draw it up?</a:t>
            </a:r>
          </a:p>
          <a:p>
            <a:r>
              <a:rPr lang="en-AU" dirty="0"/>
              <a:t>How would you dilute/administer adrenaline? </a:t>
            </a:r>
          </a:p>
          <a:p>
            <a:r>
              <a:rPr lang="en-AU" dirty="0"/>
              <a:t>What point-of-care resources can you use?</a:t>
            </a:r>
          </a:p>
          <a:p>
            <a:r>
              <a:rPr lang="en-AU" dirty="0"/>
              <a:t>What if the first dose does not work?</a:t>
            </a:r>
          </a:p>
        </p:txBody>
      </p:sp>
    </p:spTree>
    <p:extLst>
      <p:ext uri="{BB962C8B-B14F-4D97-AF65-F5344CB8AC3E}">
        <p14:creationId xmlns:p14="http://schemas.microsoft.com/office/powerpoint/2010/main" val="103482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632</Words>
  <Application>Microsoft Office PowerPoint</Application>
  <PresentationFormat>Widescreen</PresentationFormat>
  <Paragraphs>96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Paediatric simulation and DELTA GP introduction</vt:lpstr>
      <vt:lpstr>Outline</vt:lpstr>
      <vt:lpstr>DELTA GP</vt:lpstr>
      <vt:lpstr>DELTA GP – session outline</vt:lpstr>
      <vt:lpstr>Simulation</vt:lpstr>
      <vt:lpstr>PowerPoint Presentation</vt:lpstr>
      <vt:lpstr>Anaphylaxis management</vt:lpstr>
      <vt:lpstr>Adrenaline</vt:lpstr>
      <vt:lpstr>Adrenaline administrations</vt:lpstr>
      <vt:lpstr>Adrenaline</vt:lpstr>
      <vt:lpstr>PowerPoint Presentation</vt:lpstr>
      <vt:lpstr>CREDD book</vt:lpstr>
      <vt:lpstr>Assessing effectiveness</vt:lpstr>
      <vt:lpstr>PowerPoint Presentation</vt:lpstr>
      <vt:lpstr>Vascular access</vt:lpstr>
      <vt:lpstr>Questions to consider</vt:lpstr>
      <vt:lpstr>Emergent clinical concerns?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 Powell</dc:creator>
  <cp:lastModifiedBy>Ben Powell</cp:lastModifiedBy>
  <cp:revision>2</cp:revision>
  <dcterms:created xsi:type="dcterms:W3CDTF">2024-07-02T23:01:38Z</dcterms:created>
  <dcterms:modified xsi:type="dcterms:W3CDTF">2024-07-27T03:11:34Z</dcterms:modified>
</cp:coreProperties>
</file>