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6" r:id="rId2"/>
    <p:sldId id="271" r:id="rId3"/>
    <p:sldId id="269" r:id="rId4"/>
    <p:sldId id="3755" r:id="rId5"/>
    <p:sldId id="257" r:id="rId6"/>
    <p:sldId id="259" r:id="rId7"/>
    <p:sldId id="267" r:id="rId8"/>
    <p:sldId id="258" r:id="rId9"/>
    <p:sldId id="270" r:id="rId10"/>
    <p:sldId id="261" r:id="rId11"/>
    <p:sldId id="263" r:id="rId12"/>
    <p:sldId id="264" r:id="rId13"/>
    <p:sldId id="3754" r:id="rId14"/>
    <p:sldId id="3749" r:id="rId15"/>
    <p:sldId id="297" r:id="rId16"/>
    <p:sldId id="300" r:id="rId17"/>
    <p:sldId id="262" r:id="rId18"/>
    <p:sldId id="273" r:id="rId19"/>
    <p:sldId id="3748" r:id="rId20"/>
    <p:sldId id="441" r:id="rId21"/>
    <p:sldId id="440" r:id="rId22"/>
    <p:sldId id="442" r:id="rId23"/>
    <p:sldId id="3750" r:id="rId24"/>
    <p:sldId id="3746" r:id="rId25"/>
    <p:sldId id="345" r:id="rId26"/>
    <p:sldId id="274" r:id="rId27"/>
    <p:sldId id="3747" r:id="rId28"/>
    <p:sldId id="3753" r:id="rId29"/>
    <p:sldId id="3752" r:id="rId30"/>
    <p:sldId id="375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74FD56-F810-4CFB-B0EC-BE93381E6516}" v="5" dt="2025-07-25T07:48:24.7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132"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Northfield" userId="02c1ef51-2ef0-4412-9e5f-e0b9b5457751" providerId="ADAL" clId="{4D74FD56-F810-4CFB-B0EC-BE93381E6516}"/>
    <pc:docChg chg="custSel modSld">
      <pc:chgData name="Sarah Northfield" userId="02c1ef51-2ef0-4412-9e5f-e0b9b5457751" providerId="ADAL" clId="{4D74FD56-F810-4CFB-B0EC-BE93381E6516}" dt="2025-07-25T07:48:16.777" v="138" actId="313"/>
      <pc:docMkLst>
        <pc:docMk/>
      </pc:docMkLst>
      <pc:sldChg chg="modSp mod">
        <pc:chgData name="Sarah Northfield" userId="02c1ef51-2ef0-4412-9e5f-e0b9b5457751" providerId="ADAL" clId="{4D74FD56-F810-4CFB-B0EC-BE93381E6516}" dt="2025-07-25T07:47:14.998" v="134" actId="115"/>
        <pc:sldMkLst>
          <pc:docMk/>
          <pc:sldMk cId="4016427396" sldId="440"/>
        </pc:sldMkLst>
        <pc:spChg chg="mod">
          <ac:chgData name="Sarah Northfield" userId="02c1ef51-2ef0-4412-9e5f-e0b9b5457751" providerId="ADAL" clId="{4D74FD56-F810-4CFB-B0EC-BE93381E6516}" dt="2025-07-25T07:47:14.998" v="134" actId="115"/>
          <ac:spMkLst>
            <pc:docMk/>
            <pc:sldMk cId="4016427396" sldId="440"/>
            <ac:spMk id="3" creationId="{90213F3E-ED6F-4A88-AFFF-4C99C6CA3570}"/>
          </ac:spMkLst>
        </pc:spChg>
      </pc:sldChg>
      <pc:sldChg chg="modSp mod">
        <pc:chgData name="Sarah Northfield" userId="02c1ef51-2ef0-4412-9e5f-e0b9b5457751" providerId="ADAL" clId="{4D74FD56-F810-4CFB-B0EC-BE93381E6516}" dt="2025-07-25T07:48:06.668" v="135" actId="313"/>
        <pc:sldMkLst>
          <pc:docMk/>
          <pc:sldMk cId="1273737423" sldId="3747"/>
        </pc:sldMkLst>
        <pc:spChg chg="mod">
          <ac:chgData name="Sarah Northfield" userId="02c1ef51-2ef0-4412-9e5f-e0b9b5457751" providerId="ADAL" clId="{4D74FD56-F810-4CFB-B0EC-BE93381E6516}" dt="2025-07-25T07:48:06.668" v="135" actId="313"/>
          <ac:spMkLst>
            <pc:docMk/>
            <pc:sldMk cId="1273737423" sldId="3747"/>
            <ac:spMk id="3" creationId="{A9EF5FE5-976B-5BC2-60EF-02F13CD7B711}"/>
          </ac:spMkLst>
        </pc:spChg>
      </pc:sldChg>
      <pc:sldChg chg="modSp mod">
        <pc:chgData name="Sarah Northfield" userId="02c1ef51-2ef0-4412-9e5f-e0b9b5457751" providerId="ADAL" clId="{4D74FD56-F810-4CFB-B0EC-BE93381E6516}" dt="2025-07-25T07:48:16.777" v="138" actId="313"/>
        <pc:sldMkLst>
          <pc:docMk/>
          <pc:sldMk cId="4270858618" sldId="3753"/>
        </pc:sldMkLst>
        <pc:spChg chg="mod">
          <ac:chgData name="Sarah Northfield" userId="02c1ef51-2ef0-4412-9e5f-e0b9b5457751" providerId="ADAL" clId="{4D74FD56-F810-4CFB-B0EC-BE93381E6516}" dt="2025-07-25T07:48:16.777" v="138" actId="313"/>
          <ac:spMkLst>
            <pc:docMk/>
            <pc:sldMk cId="4270858618" sldId="3753"/>
            <ac:spMk id="3" creationId="{A2CCCB2F-7D18-FAE7-476E-CC505ECC9CA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850D1F-BE50-4CF7-A0C1-705DCC7CAF0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8887438-7BBF-4624-A98B-22F312761791}">
      <dgm:prSet/>
      <dgm:spPr/>
      <dgm:t>
        <a:bodyPr/>
        <a:lstStyle/>
        <a:p>
          <a:r>
            <a:rPr lang="en-US" dirty="0"/>
            <a:t>Palliative care is specialised, person- and family-centred care for people living with an active, progressive, life-limiting illness, aiming to optimise quality of life rather than cure the disease.</a:t>
          </a:r>
        </a:p>
      </dgm:t>
    </dgm:pt>
    <dgm:pt modelId="{83426DF6-51EF-49E1-A1AF-BB25CED73D13}" type="parTrans" cxnId="{2F426828-1FF1-47B4-9AA1-F3E3068DAA8C}">
      <dgm:prSet/>
      <dgm:spPr/>
      <dgm:t>
        <a:bodyPr/>
        <a:lstStyle/>
        <a:p>
          <a:endParaRPr lang="en-US"/>
        </a:p>
      </dgm:t>
    </dgm:pt>
    <dgm:pt modelId="{90D4198F-55DA-4921-861E-894D8B1C2DC8}" type="sibTrans" cxnId="{2F426828-1FF1-47B4-9AA1-F3E3068DAA8C}">
      <dgm:prSet/>
      <dgm:spPr/>
      <dgm:t>
        <a:bodyPr/>
        <a:lstStyle/>
        <a:p>
          <a:endParaRPr lang="en-US"/>
        </a:p>
      </dgm:t>
    </dgm:pt>
    <dgm:pt modelId="{D260C082-CDD5-42E1-972C-B1ADC05A0DE0}">
      <dgm:prSet/>
      <dgm:spPr/>
      <dgm:t>
        <a:bodyPr/>
        <a:lstStyle/>
        <a:p>
          <a:r>
            <a:rPr lang="en-US" dirty="0"/>
            <a:t>It can be provided alongside curative or life-prolonging treatments at any stage of a serious illness, not just at end-of-life.</a:t>
          </a:r>
        </a:p>
      </dgm:t>
    </dgm:pt>
    <dgm:pt modelId="{BA3569D5-67B4-4F13-97A5-4D12C968CD77}" type="parTrans" cxnId="{7C475B14-4A44-4010-B39E-FF306D7897D0}">
      <dgm:prSet/>
      <dgm:spPr/>
      <dgm:t>
        <a:bodyPr/>
        <a:lstStyle/>
        <a:p>
          <a:endParaRPr lang="en-US"/>
        </a:p>
      </dgm:t>
    </dgm:pt>
    <dgm:pt modelId="{00AD14C8-61F1-4F0A-B3EB-542C841932DE}" type="sibTrans" cxnId="{7C475B14-4A44-4010-B39E-FF306D7897D0}">
      <dgm:prSet/>
      <dgm:spPr/>
      <dgm:t>
        <a:bodyPr/>
        <a:lstStyle/>
        <a:p>
          <a:endParaRPr lang="en-US"/>
        </a:p>
      </dgm:t>
    </dgm:pt>
    <dgm:pt modelId="{FA6A23BA-1C74-4FB3-8CEE-43B963D5F212}">
      <dgm:prSet/>
      <dgm:spPr/>
      <dgm:t>
        <a:bodyPr/>
        <a:lstStyle/>
        <a:p>
          <a:r>
            <a:rPr lang="en-US" dirty="0"/>
            <a:t>It addresses physical symptoms (like pain and breathlessness), as well as emotional, social, cultural and spiritual needs for both patients and their families.</a:t>
          </a:r>
        </a:p>
      </dgm:t>
    </dgm:pt>
    <dgm:pt modelId="{46F5A552-DAB6-41F5-ABD9-A3AFCD26563B}" type="parTrans" cxnId="{7F5C1F91-9EEB-4B85-AF6C-DF202F710627}">
      <dgm:prSet/>
      <dgm:spPr/>
      <dgm:t>
        <a:bodyPr/>
        <a:lstStyle/>
        <a:p>
          <a:endParaRPr lang="en-US"/>
        </a:p>
      </dgm:t>
    </dgm:pt>
    <dgm:pt modelId="{F654A7FB-34F9-4FBE-9560-174AF8D2D642}" type="sibTrans" cxnId="{7F5C1F91-9EEB-4B85-AF6C-DF202F710627}">
      <dgm:prSet/>
      <dgm:spPr/>
      <dgm:t>
        <a:bodyPr/>
        <a:lstStyle/>
        <a:p>
          <a:endParaRPr lang="en-US"/>
        </a:p>
      </dgm:t>
    </dgm:pt>
    <dgm:pt modelId="{8BE05FC1-ECF1-4441-B333-5B8A792D2896}">
      <dgm:prSet/>
      <dgm:spPr/>
      <dgm:t>
        <a:bodyPr/>
        <a:lstStyle/>
        <a:p>
          <a:r>
            <a:rPr lang="en-US" dirty="0"/>
            <a:t>Care is delivered by a multidisciplinary team (doctors, nurses, allied health, spiritual care) and can occur in various settings — including home, hospital, residential aged care, or hospice.</a:t>
          </a:r>
        </a:p>
      </dgm:t>
    </dgm:pt>
    <dgm:pt modelId="{3E8273DA-16FE-4FC7-9A75-61C46E420BB8}" type="parTrans" cxnId="{E6D01462-A290-4BA1-9BD1-283A8FC7B1BB}">
      <dgm:prSet/>
      <dgm:spPr/>
      <dgm:t>
        <a:bodyPr/>
        <a:lstStyle/>
        <a:p>
          <a:endParaRPr lang="en-US"/>
        </a:p>
      </dgm:t>
    </dgm:pt>
    <dgm:pt modelId="{810A888B-DB84-459A-BE74-F2875E72C56B}" type="sibTrans" cxnId="{E6D01462-A290-4BA1-9BD1-283A8FC7B1BB}">
      <dgm:prSet/>
      <dgm:spPr/>
      <dgm:t>
        <a:bodyPr/>
        <a:lstStyle/>
        <a:p>
          <a:endParaRPr lang="en-US"/>
        </a:p>
      </dgm:t>
    </dgm:pt>
    <dgm:pt modelId="{30F71D06-3352-40AA-982B-C1C584B13491}">
      <dgm:prSet/>
      <dgm:spPr/>
      <dgm:t>
        <a:bodyPr/>
        <a:lstStyle/>
        <a:p>
          <a:r>
            <a:rPr lang="en-US" dirty="0"/>
            <a:t>Early referral is encouraged and can lead to better symptom management, improved quality of life, and support for decision-making and coping for patients and families</a:t>
          </a:r>
        </a:p>
      </dgm:t>
    </dgm:pt>
    <dgm:pt modelId="{DD5C3184-D89B-44E4-9E2C-9DAC487E9830}" type="parTrans" cxnId="{85DAAA24-966E-4BC8-AF88-E95EFFCD6544}">
      <dgm:prSet/>
      <dgm:spPr/>
      <dgm:t>
        <a:bodyPr/>
        <a:lstStyle/>
        <a:p>
          <a:endParaRPr lang="en-US"/>
        </a:p>
      </dgm:t>
    </dgm:pt>
    <dgm:pt modelId="{EEC65977-9F5A-4191-B2DB-B456F47AF598}" type="sibTrans" cxnId="{85DAAA24-966E-4BC8-AF88-E95EFFCD6544}">
      <dgm:prSet/>
      <dgm:spPr/>
      <dgm:t>
        <a:bodyPr/>
        <a:lstStyle/>
        <a:p>
          <a:endParaRPr lang="en-US"/>
        </a:p>
      </dgm:t>
    </dgm:pt>
    <dgm:pt modelId="{D8656BA9-7AE7-4ED7-8F34-FEFBC5F12CAE}" type="pres">
      <dgm:prSet presAssocID="{4A850D1F-BE50-4CF7-A0C1-705DCC7CAF08}" presName="linear" presStyleCnt="0">
        <dgm:presLayoutVars>
          <dgm:animLvl val="lvl"/>
          <dgm:resizeHandles val="exact"/>
        </dgm:presLayoutVars>
      </dgm:prSet>
      <dgm:spPr/>
    </dgm:pt>
    <dgm:pt modelId="{D8CB68CE-804F-4A14-9336-C098CF894D11}" type="pres">
      <dgm:prSet presAssocID="{B8887438-7BBF-4624-A98B-22F312761791}" presName="parentText" presStyleLbl="node1" presStyleIdx="0" presStyleCnt="5">
        <dgm:presLayoutVars>
          <dgm:chMax val="0"/>
          <dgm:bulletEnabled val="1"/>
        </dgm:presLayoutVars>
      </dgm:prSet>
      <dgm:spPr/>
    </dgm:pt>
    <dgm:pt modelId="{E9BD7BB6-F1C7-4F5E-9A04-57FDE11AF070}" type="pres">
      <dgm:prSet presAssocID="{90D4198F-55DA-4921-861E-894D8B1C2DC8}" presName="spacer" presStyleCnt="0"/>
      <dgm:spPr/>
    </dgm:pt>
    <dgm:pt modelId="{F20ECDD9-7A85-4433-A8BD-6461DD083967}" type="pres">
      <dgm:prSet presAssocID="{D260C082-CDD5-42E1-972C-B1ADC05A0DE0}" presName="parentText" presStyleLbl="node1" presStyleIdx="1" presStyleCnt="5">
        <dgm:presLayoutVars>
          <dgm:chMax val="0"/>
          <dgm:bulletEnabled val="1"/>
        </dgm:presLayoutVars>
      </dgm:prSet>
      <dgm:spPr/>
    </dgm:pt>
    <dgm:pt modelId="{505AA794-21DC-4B4F-83F2-63534E68C3C1}" type="pres">
      <dgm:prSet presAssocID="{00AD14C8-61F1-4F0A-B3EB-542C841932DE}" presName="spacer" presStyleCnt="0"/>
      <dgm:spPr/>
    </dgm:pt>
    <dgm:pt modelId="{54A7F035-80AF-4E57-B778-8ACDB70CBF96}" type="pres">
      <dgm:prSet presAssocID="{FA6A23BA-1C74-4FB3-8CEE-43B963D5F212}" presName="parentText" presStyleLbl="node1" presStyleIdx="2" presStyleCnt="5">
        <dgm:presLayoutVars>
          <dgm:chMax val="0"/>
          <dgm:bulletEnabled val="1"/>
        </dgm:presLayoutVars>
      </dgm:prSet>
      <dgm:spPr/>
    </dgm:pt>
    <dgm:pt modelId="{85AE66E4-EFAB-471B-AB3C-BC879DA0D62E}" type="pres">
      <dgm:prSet presAssocID="{F654A7FB-34F9-4FBE-9560-174AF8D2D642}" presName="spacer" presStyleCnt="0"/>
      <dgm:spPr/>
    </dgm:pt>
    <dgm:pt modelId="{69494539-2DCC-4061-BD53-86C23E57345E}" type="pres">
      <dgm:prSet presAssocID="{8BE05FC1-ECF1-4441-B333-5B8A792D2896}" presName="parentText" presStyleLbl="node1" presStyleIdx="3" presStyleCnt="5">
        <dgm:presLayoutVars>
          <dgm:chMax val="0"/>
          <dgm:bulletEnabled val="1"/>
        </dgm:presLayoutVars>
      </dgm:prSet>
      <dgm:spPr/>
    </dgm:pt>
    <dgm:pt modelId="{10EC392F-4146-4C7C-A8B6-C757C15F9D88}" type="pres">
      <dgm:prSet presAssocID="{810A888B-DB84-459A-BE74-F2875E72C56B}" presName="spacer" presStyleCnt="0"/>
      <dgm:spPr/>
    </dgm:pt>
    <dgm:pt modelId="{3B497961-AD95-41BF-A0B5-B01A5FE0EFCC}" type="pres">
      <dgm:prSet presAssocID="{30F71D06-3352-40AA-982B-C1C584B13491}" presName="parentText" presStyleLbl="node1" presStyleIdx="4" presStyleCnt="5">
        <dgm:presLayoutVars>
          <dgm:chMax val="0"/>
          <dgm:bulletEnabled val="1"/>
        </dgm:presLayoutVars>
      </dgm:prSet>
      <dgm:spPr/>
    </dgm:pt>
  </dgm:ptLst>
  <dgm:cxnLst>
    <dgm:cxn modelId="{7C475B14-4A44-4010-B39E-FF306D7897D0}" srcId="{4A850D1F-BE50-4CF7-A0C1-705DCC7CAF08}" destId="{D260C082-CDD5-42E1-972C-B1ADC05A0DE0}" srcOrd="1" destOrd="0" parTransId="{BA3569D5-67B4-4F13-97A5-4D12C968CD77}" sibTransId="{00AD14C8-61F1-4F0A-B3EB-542C841932DE}"/>
    <dgm:cxn modelId="{85DAAA24-966E-4BC8-AF88-E95EFFCD6544}" srcId="{4A850D1F-BE50-4CF7-A0C1-705DCC7CAF08}" destId="{30F71D06-3352-40AA-982B-C1C584B13491}" srcOrd="4" destOrd="0" parTransId="{DD5C3184-D89B-44E4-9E2C-9DAC487E9830}" sibTransId="{EEC65977-9F5A-4191-B2DB-B456F47AF598}"/>
    <dgm:cxn modelId="{2D9B4A25-0F50-4B9D-99FE-1DAD78B9BD0A}" type="presOf" srcId="{B8887438-7BBF-4624-A98B-22F312761791}" destId="{D8CB68CE-804F-4A14-9336-C098CF894D11}" srcOrd="0" destOrd="0" presId="urn:microsoft.com/office/officeart/2005/8/layout/vList2"/>
    <dgm:cxn modelId="{2F426828-1FF1-47B4-9AA1-F3E3068DAA8C}" srcId="{4A850D1F-BE50-4CF7-A0C1-705DCC7CAF08}" destId="{B8887438-7BBF-4624-A98B-22F312761791}" srcOrd="0" destOrd="0" parTransId="{83426DF6-51EF-49E1-A1AF-BB25CED73D13}" sibTransId="{90D4198F-55DA-4921-861E-894D8B1C2DC8}"/>
    <dgm:cxn modelId="{E67AED39-E11E-4B71-B089-A9C159A4AFD9}" type="presOf" srcId="{30F71D06-3352-40AA-982B-C1C584B13491}" destId="{3B497961-AD95-41BF-A0B5-B01A5FE0EFCC}" srcOrd="0" destOrd="0" presId="urn:microsoft.com/office/officeart/2005/8/layout/vList2"/>
    <dgm:cxn modelId="{AD876E3E-FF07-4830-8CE8-3A13D904238C}" type="presOf" srcId="{D260C082-CDD5-42E1-972C-B1ADC05A0DE0}" destId="{F20ECDD9-7A85-4433-A8BD-6461DD083967}" srcOrd="0" destOrd="0" presId="urn:microsoft.com/office/officeart/2005/8/layout/vList2"/>
    <dgm:cxn modelId="{E6D01462-A290-4BA1-9BD1-283A8FC7B1BB}" srcId="{4A850D1F-BE50-4CF7-A0C1-705DCC7CAF08}" destId="{8BE05FC1-ECF1-4441-B333-5B8A792D2896}" srcOrd="3" destOrd="0" parTransId="{3E8273DA-16FE-4FC7-9A75-61C46E420BB8}" sibTransId="{810A888B-DB84-459A-BE74-F2875E72C56B}"/>
    <dgm:cxn modelId="{03F9D65A-3CB1-4628-96A5-39A9900E4116}" type="presOf" srcId="{8BE05FC1-ECF1-4441-B333-5B8A792D2896}" destId="{69494539-2DCC-4061-BD53-86C23E57345E}" srcOrd="0" destOrd="0" presId="urn:microsoft.com/office/officeart/2005/8/layout/vList2"/>
    <dgm:cxn modelId="{BAB1E687-F666-40AA-B68A-21CEF4DAA018}" type="presOf" srcId="{4A850D1F-BE50-4CF7-A0C1-705DCC7CAF08}" destId="{D8656BA9-7AE7-4ED7-8F34-FEFBC5F12CAE}" srcOrd="0" destOrd="0" presId="urn:microsoft.com/office/officeart/2005/8/layout/vList2"/>
    <dgm:cxn modelId="{7F5C1F91-9EEB-4B85-AF6C-DF202F710627}" srcId="{4A850D1F-BE50-4CF7-A0C1-705DCC7CAF08}" destId="{FA6A23BA-1C74-4FB3-8CEE-43B963D5F212}" srcOrd="2" destOrd="0" parTransId="{46F5A552-DAB6-41F5-ABD9-A3AFCD26563B}" sibTransId="{F654A7FB-34F9-4FBE-9560-174AF8D2D642}"/>
    <dgm:cxn modelId="{9B1324E4-0C92-43E0-92D9-3CFC183007BA}" type="presOf" srcId="{FA6A23BA-1C74-4FB3-8CEE-43B963D5F212}" destId="{54A7F035-80AF-4E57-B778-8ACDB70CBF96}" srcOrd="0" destOrd="0" presId="urn:microsoft.com/office/officeart/2005/8/layout/vList2"/>
    <dgm:cxn modelId="{49992AE2-A600-4574-805D-3B70E50146DE}" type="presParOf" srcId="{D8656BA9-7AE7-4ED7-8F34-FEFBC5F12CAE}" destId="{D8CB68CE-804F-4A14-9336-C098CF894D11}" srcOrd="0" destOrd="0" presId="urn:microsoft.com/office/officeart/2005/8/layout/vList2"/>
    <dgm:cxn modelId="{4DB8E50D-28B2-4F72-884C-DD4FFAA97B04}" type="presParOf" srcId="{D8656BA9-7AE7-4ED7-8F34-FEFBC5F12CAE}" destId="{E9BD7BB6-F1C7-4F5E-9A04-57FDE11AF070}" srcOrd="1" destOrd="0" presId="urn:microsoft.com/office/officeart/2005/8/layout/vList2"/>
    <dgm:cxn modelId="{E1FB60D1-D663-4F9C-A0FF-FB97F019DACD}" type="presParOf" srcId="{D8656BA9-7AE7-4ED7-8F34-FEFBC5F12CAE}" destId="{F20ECDD9-7A85-4433-A8BD-6461DD083967}" srcOrd="2" destOrd="0" presId="urn:microsoft.com/office/officeart/2005/8/layout/vList2"/>
    <dgm:cxn modelId="{42D40C99-F69D-4349-A8C4-F4836289A87D}" type="presParOf" srcId="{D8656BA9-7AE7-4ED7-8F34-FEFBC5F12CAE}" destId="{505AA794-21DC-4B4F-83F2-63534E68C3C1}" srcOrd="3" destOrd="0" presId="urn:microsoft.com/office/officeart/2005/8/layout/vList2"/>
    <dgm:cxn modelId="{D9DA3568-A2BE-4084-BED0-3438D46A4DFD}" type="presParOf" srcId="{D8656BA9-7AE7-4ED7-8F34-FEFBC5F12CAE}" destId="{54A7F035-80AF-4E57-B778-8ACDB70CBF96}" srcOrd="4" destOrd="0" presId="urn:microsoft.com/office/officeart/2005/8/layout/vList2"/>
    <dgm:cxn modelId="{8E2A7625-8FD5-480E-87F2-70482CF3AF82}" type="presParOf" srcId="{D8656BA9-7AE7-4ED7-8F34-FEFBC5F12CAE}" destId="{85AE66E4-EFAB-471B-AB3C-BC879DA0D62E}" srcOrd="5" destOrd="0" presId="urn:microsoft.com/office/officeart/2005/8/layout/vList2"/>
    <dgm:cxn modelId="{10EAB740-DBF9-493F-B0CB-536DC07E7D29}" type="presParOf" srcId="{D8656BA9-7AE7-4ED7-8F34-FEFBC5F12CAE}" destId="{69494539-2DCC-4061-BD53-86C23E57345E}" srcOrd="6" destOrd="0" presId="urn:microsoft.com/office/officeart/2005/8/layout/vList2"/>
    <dgm:cxn modelId="{7C712509-35A3-4B5B-B97A-B59F503526D0}" type="presParOf" srcId="{D8656BA9-7AE7-4ED7-8F34-FEFBC5F12CAE}" destId="{10EC392F-4146-4C7C-A8B6-C757C15F9D88}" srcOrd="7" destOrd="0" presId="urn:microsoft.com/office/officeart/2005/8/layout/vList2"/>
    <dgm:cxn modelId="{12ECB308-035E-4E12-8F83-0C39E09D5C6B}" type="presParOf" srcId="{D8656BA9-7AE7-4ED7-8F34-FEFBC5F12CAE}" destId="{3B497961-AD95-41BF-A0B5-B01A5FE0EFC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6BA981-631D-4FFA-87E5-4A11D7AC6A6B}" type="doc">
      <dgm:prSet loTypeId="urn:microsoft.com/office/officeart/2005/8/layout/venn1" loCatId="relationship" qsTypeId="urn:microsoft.com/office/officeart/2005/8/quickstyle/simple3" qsCatId="simple" csTypeId="urn:microsoft.com/office/officeart/2005/8/colors/accent1_2" csCatId="accent1" phldr="1"/>
      <dgm:spPr/>
      <dgm:t>
        <a:bodyPr/>
        <a:lstStyle/>
        <a:p>
          <a:endParaRPr lang="en-AU"/>
        </a:p>
      </dgm:t>
    </dgm:pt>
    <dgm:pt modelId="{7D895E88-6A07-4D29-B199-D6DCA3E479B3}">
      <dgm:prSet/>
      <dgm:spPr>
        <a:solidFill>
          <a:schemeClr val="accent5">
            <a:lumMod val="40000"/>
            <a:lumOff val="60000"/>
          </a:schemeClr>
        </a:solidFill>
      </dgm:spPr>
      <dgm:t>
        <a:bodyPr/>
        <a:lstStyle/>
        <a:p>
          <a:r>
            <a:rPr lang="en-AU" b="1" dirty="0"/>
            <a:t>Palliative Care Outpatient Clinics – Mondays &amp; Thursdays</a:t>
          </a:r>
        </a:p>
        <a:p>
          <a:r>
            <a:rPr lang="en-AU" b="1" dirty="0"/>
            <a:t>Renal supportive care</a:t>
          </a:r>
        </a:p>
      </dgm:t>
    </dgm:pt>
    <dgm:pt modelId="{57AED359-F79D-4B2E-9868-B582D4F46277}" type="parTrans" cxnId="{6D9EFB36-8EE3-4520-B805-3BF1E5F3AA1B}">
      <dgm:prSet/>
      <dgm:spPr/>
      <dgm:t>
        <a:bodyPr/>
        <a:lstStyle/>
        <a:p>
          <a:endParaRPr lang="en-AU"/>
        </a:p>
      </dgm:t>
    </dgm:pt>
    <dgm:pt modelId="{09EE7DAE-1C8E-4251-BD88-A4A6B9496F66}" type="sibTrans" cxnId="{6D9EFB36-8EE3-4520-B805-3BF1E5F3AA1B}">
      <dgm:prSet/>
      <dgm:spPr/>
      <dgm:t>
        <a:bodyPr/>
        <a:lstStyle/>
        <a:p>
          <a:endParaRPr lang="en-AU"/>
        </a:p>
      </dgm:t>
    </dgm:pt>
    <dgm:pt modelId="{F39A7846-C65D-4CC5-8A6F-8D5F26272430}">
      <dgm:prSet/>
      <dgm:spPr>
        <a:solidFill>
          <a:schemeClr val="accent5">
            <a:lumMod val="20000"/>
            <a:lumOff val="80000"/>
          </a:schemeClr>
        </a:solidFill>
      </dgm:spPr>
      <dgm:t>
        <a:bodyPr/>
        <a:lstStyle/>
        <a:p>
          <a:r>
            <a:rPr lang="en-AU" b="1" dirty="0"/>
            <a:t>Inpatient Specialist Palliative Care Consulting &amp; Admitting Rights Services</a:t>
          </a:r>
        </a:p>
      </dgm:t>
    </dgm:pt>
    <dgm:pt modelId="{7839924B-0D4A-4506-9B5C-3171577D9C03}" type="parTrans" cxnId="{1CE78299-6C65-4811-8572-5F68189885A0}">
      <dgm:prSet/>
      <dgm:spPr/>
      <dgm:t>
        <a:bodyPr/>
        <a:lstStyle/>
        <a:p>
          <a:endParaRPr lang="en-AU"/>
        </a:p>
      </dgm:t>
    </dgm:pt>
    <dgm:pt modelId="{E670C38F-35CC-460A-8208-757D229280BF}" type="sibTrans" cxnId="{1CE78299-6C65-4811-8572-5F68189885A0}">
      <dgm:prSet/>
      <dgm:spPr/>
      <dgm:t>
        <a:bodyPr/>
        <a:lstStyle/>
        <a:p>
          <a:endParaRPr lang="en-AU"/>
        </a:p>
      </dgm:t>
    </dgm:pt>
    <dgm:pt modelId="{08E14490-3251-40CF-B342-5CD581112CE8}">
      <dgm:prSet/>
      <dgm:spPr>
        <a:solidFill>
          <a:schemeClr val="accent5">
            <a:lumMod val="40000"/>
            <a:lumOff val="60000"/>
          </a:schemeClr>
        </a:solidFill>
      </dgm:spPr>
      <dgm:t>
        <a:bodyPr/>
        <a:lstStyle/>
        <a:p>
          <a:r>
            <a:rPr lang="en-AU" b="1" dirty="0"/>
            <a:t>Palliative Care Community Outreach Program</a:t>
          </a:r>
        </a:p>
      </dgm:t>
    </dgm:pt>
    <dgm:pt modelId="{74A68154-369E-40A8-91EF-D347DE390F3E}" type="parTrans" cxnId="{BFFF6CA7-D55B-499B-8FF9-ED53627C1DFE}">
      <dgm:prSet/>
      <dgm:spPr/>
      <dgm:t>
        <a:bodyPr/>
        <a:lstStyle/>
        <a:p>
          <a:endParaRPr lang="en-AU"/>
        </a:p>
      </dgm:t>
    </dgm:pt>
    <dgm:pt modelId="{7A4A562D-F21F-4FFB-8D05-6798E789E60E}" type="sibTrans" cxnId="{BFFF6CA7-D55B-499B-8FF9-ED53627C1DFE}">
      <dgm:prSet/>
      <dgm:spPr/>
      <dgm:t>
        <a:bodyPr/>
        <a:lstStyle/>
        <a:p>
          <a:endParaRPr lang="en-AU"/>
        </a:p>
      </dgm:t>
    </dgm:pt>
    <dgm:pt modelId="{BDE69B31-FAEE-40C4-8576-DCFF1FDF9F41}">
      <dgm:prSet/>
      <dgm:spPr>
        <a:solidFill>
          <a:schemeClr val="accent5">
            <a:lumMod val="20000"/>
            <a:lumOff val="80000"/>
          </a:schemeClr>
        </a:solidFill>
      </dgm:spPr>
      <dgm:t>
        <a:bodyPr/>
        <a:lstStyle/>
        <a:p>
          <a:r>
            <a:rPr lang="en-AU" b="1" dirty="0"/>
            <a:t>Specialist Palliative Care in the Aged Care Setting (SPACE Project)</a:t>
          </a:r>
        </a:p>
      </dgm:t>
    </dgm:pt>
    <dgm:pt modelId="{396A7062-EC1C-4BCD-8204-CA4898C4ECA5}" type="parTrans" cxnId="{95F57FC3-5ED0-49BD-B8E6-0894F91DEEF5}">
      <dgm:prSet/>
      <dgm:spPr/>
      <dgm:t>
        <a:bodyPr/>
        <a:lstStyle/>
        <a:p>
          <a:endParaRPr lang="en-AU"/>
        </a:p>
      </dgm:t>
    </dgm:pt>
    <dgm:pt modelId="{07F0CD25-84C6-4985-9F43-A5B56FD1A9F3}" type="sibTrans" cxnId="{95F57FC3-5ED0-49BD-B8E6-0894F91DEEF5}">
      <dgm:prSet/>
      <dgm:spPr/>
      <dgm:t>
        <a:bodyPr/>
        <a:lstStyle/>
        <a:p>
          <a:endParaRPr lang="en-AU"/>
        </a:p>
      </dgm:t>
    </dgm:pt>
    <dgm:pt modelId="{9CB2F244-959C-4D75-B972-94417A592CD9}" type="pres">
      <dgm:prSet presAssocID="{AE6BA981-631D-4FFA-87E5-4A11D7AC6A6B}" presName="compositeShape" presStyleCnt="0">
        <dgm:presLayoutVars>
          <dgm:chMax val="7"/>
          <dgm:dir/>
          <dgm:resizeHandles val="exact"/>
        </dgm:presLayoutVars>
      </dgm:prSet>
      <dgm:spPr/>
    </dgm:pt>
    <dgm:pt modelId="{30C09BCE-CE82-4576-8D58-299E8E3829FB}" type="pres">
      <dgm:prSet presAssocID="{7D895E88-6A07-4D29-B199-D6DCA3E479B3}" presName="circ1" presStyleLbl="vennNode1" presStyleIdx="0" presStyleCnt="4" custScaleX="129348" custScaleY="114038" custLinFactNeighborX="4763"/>
      <dgm:spPr/>
    </dgm:pt>
    <dgm:pt modelId="{69A11F04-6F19-4D7E-A08F-7ABE3B6320F6}" type="pres">
      <dgm:prSet presAssocID="{7D895E88-6A07-4D29-B199-D6DCA3E479B3}" presName="circ1Tx" presStyleLbl="revTx" presStyleIdx="0" presStyleCnt="0">
        <dgm:presLayoutVars>
          <dgm:chMax val="0"/>
          <dgm:chPref val="0"/>
          <dgm:bulletEnabled val="1"/>
        </dgm:presLayoutVars>
      </dgm:prSet>
      <dgm:spPr/>
    </dgm:pt>
    <dgm:pt modelId="{B0FE7892-29DF-4F7F-80A3-3ABBC1070E0E}" type="pres">
      <dgm:prSet presAssocID="{F39A7846-C65D-4CC5-8A6F-8D5F26272430}" presName="circ2" presStyleLbl="vennNode1" presStyleIdx="1" presStyleCnt="4"/>
      <dgm:spPr/>
    </dgm:pt>
    <dgm:pt modelId="{A9888197-DA6A-4BDB-88CC-6F7D2ADAFF7E}" type="pres">
      <dgm:prSet presAssocID="{F39A7846-C65D-4CC5-8A6F-8D5F26272430}" presName="circ2Tx" presStyleLbl="revTx" presStyleIdx="0" presStyleCnt="0">
        <dgm:presLayoutVars>
          <dgm:chMax val="0"/>
          <dgm:chPref val="0"/>
          <dgm:bulletEnabled val="1"/>
        </dgm:presLayoutVars>
      </dgm:prSet>
      <dgm:spPr/>
    </dgm:pt>
    <dgm:pt modelId="{17089DB1-F570-42ED-83E1-B305CC814D32}" type="pres">
      <dgm:prSet presAssocID="{08E14490-3251-40CF-B342-5CD581112CE8}" presName="circ3" presStyleLbl="vennNode1" presStyleIdx="2" presStyleCnt="4" custLinFactNeighborX="2978" custLinFactNeighborY="298"/>
      <dgm:spPr/>
    </dgm:pt>
    <dgm:pt modelId="{ABC6B575-821E-4AB9-AF15-69071683D0F2}" type="pres">
      <dgm:prSet presAssocID="{08E14490-3251-40CF-B342-5CD581112CE8}" presName="circ3Tx" presStyleLbl="revTx" presStyleIdx="0" presStyleCnt="0">
        <dgm:presLayoutVars>
          <dgm:chMax val="0"/>
          <dgm:chPref val="0"/>
          <dgm:bulletEnabled val="1"/>
        </dgm:presLayoutVars>
      </dgm:prSet>
      <dgm:spPr/>
    </dgm:pt>
    <dgm:pt modelId="{23D3DF5E-B006-48A7-A2A9-C55AEC648472}" type="pres">
      <dgm:prSet presAssocID="{BDE69B31-FAEE-40C4-8576-DCFF1FDF9F41}" presName="circ4" presStyleLbl="vennNode1" presStyleIdx="3" presStyleCnt="4" custScaleX="110478" custScaleY="110651" custLinFactNeighborX="1084" custLinFactNeighborY="2672"/>
      <dgm:spPr/>
    </dgm:pt>
    <dgm:pt modelId="{DC6D4BD1-B122-43A9-BA9B-4D999E36DBB6}" type="pres">
      <dgm:prSet presAssocID="{BDE69B31-FAEE-40C4-8576-DCFF1FDF9F41}" presName="circ4Tx" presStyleLbl="revTx" presStyleIdx="0" presStyleCnt="0">
        <dgm:presLayoutVars>
          <dgm:chMax val="0"/>
          <dgm:chPref val="0"/>
          <dgm:bulletEnabled val="1"/>
        </dgm:presLayoutVars>
      </dgm:prSet>
      <dgm:spPr/>
    </dgm:pt>
  </dgm:ptLst>
  <dgm:cxnLst>
    <dgm:cxn modelId="{1198BF0A-5BA2-4F7F-A34E-5C6587A11706}" type="presOf" srcId="{F39A7846-C65D-4CC5-8A6F-8D5F26272430}" destId="{B0FE7892-29DF-4F7F-80A3-3ABBC1070E0E}" srcOrd="0" destOrd="0" presId="urn:microsoft.com/office/officeart/2005/8/layout/venn1"/>
    <dgm:cxn modelId="{F19C4613-5639-4877-8065-50375607D295}" type="presOf" srcId="{F39A7846-C65D-4CC5-8A6F-8D5F26272430}" destId="{A9888197-DA6A-4BDB-88CC-6F7D2ADAFF7E}" srcOrd="1" destOrd="0" presId="urn:microsoft.com/office/officeart/2005/8/layout/venn1"/>
    <dgm:cxn modelId="{D3BDB015-34E2-4C67-8737-D2D41CF4B112}" type="presOf" srcId="{08E14490-3251-40CF-B342-5CD581112CE8}" destId="{17089DB1-F570-42ED-83E1-B305CC814D32}" srcOrd="0" destOrd="0" presId="urn:microsoft.com/office/officeart/2005/8/layout/venn1"/>
    <dgm:cxn modelId="{791A871E-E411-4479-A7E0-72EBD51ED13E}" type="presOf" srcId="{08E14490-3251-40CF-B342-5CD581112CE8}" destId="{ABC6B575-821E-4AB9-AF15-69071683D0F2}" srcOrd="1" destOrd="0" presId="urn:microsoft.com/office/officeart/2005/8/layout/venn1"/>
    <dgm:cxn modelId="{7A6D0927-1F4C-4413-AC7D-FC0593EB6507}" type="presOf" srcId="{AE6BA981-631D-4FFA-87E5-4A11D7AC6A6B}" destId="{9CB2F244-959C-4D75-B972-94417A592CD9}" srcOrd="0" destOrd="0" presId="urn:microsoft.com/office/officeart/2005/8/layout/venn1"/>
    <dgm:cxn modelId="{6D9EFB36-8EE3-4520-B805-3BF1E5F3AA1B}" srcId="{AE6BA981-631D-4FFA-87E5-4A11D7AC6A6B}" destId="{7D895E88-6A07-4D29-B199-D6DCA3E479B3}" srcOrd="0" destOrd="0" parTransId="{57AED359-F79D-4B2E-9868-B582D4F46277}" sibTransId="{09EE7DAE-1C8E-4251-BD88-A4A6B9496F66}"/>
    <dgm:cxn modelId="{AF12F88B-12BB-4BF6-87B0-58E5D7F36C26}" type="presOf" srcId="{7D895E88-6A07-4D29-B199-D6DCA3E479B3}" destId="{69A11F04-6F19-4D7E-A08F-7ABE3B6320F6}" srcOrd="1" destOrd="0" presId="urn:microsoft.com/office/officeart/2005/8/layout/venn1"/>
    <dgm:cxn modelId="{F040FA8F-A61B-4FAD-8F12-9433DD242366}" type="presOf" srcId="{BDE69B31-FAEE-40C4-8576-DCFF1FDF9F41}" destId="{DC6D4BD1-B122-43A9-BA9B-4D999E36DBB6}" srcOrd="1" destOrd="0" presId="urn:microsoft.com/office/officeart/2005/8/layout/venn1"/>
    <dgm:cxn modelId="{752BFC90-AB48-4D13-BA67-F2A0F06CE1DD}" type="presOf" srcId="{7D895E88-6A07-4D29-B199-D6DCA3E479B3}" destId="{30C09BCE-CE82-4576-8D58-299E8E3829FB}" srcOrd="0" destOrd="0" presId="urn:microsoft.com/office/officeart/2005/8/layout/venn1"/>
    <dgm:cxn modelId="{1CE78299-6C65-4811-8572-5F68189885A0}" srcId="{AE6BA981-631D-4FFA-87E5-4A11D7AC6A6B}" destId="{F39A7846-C65D-4CC5-8A6F-8D5F26272430}" srcOrd="1" destOrd="0" parTransId="{7839924B-0D4A-4506-9B5C-3171577D9C03}" sibTransId="{E670C38F-35CC-460A-8208-757D229280BF}"/>
    <dgm:cxn modelId="{2992159A-DC4F-47E0-9BFE-1C5FB92C96BB}" type="presOf" srcId="{BDE69B31-FAEE-40C4-8576-DCFF1FDF9F41}" destId="{23D3DF5E-B006-48A7-A2A9-C55AEC648472}" srcOrd="0" destOrd="0" presId="urn:microsoft.com/office/officeart/2005/8/layout/venn1"/>
    <dgm:cxn modelId="{BFFF6CA7-D55B-499B-8FF9-ED53627C1DFE}" srcId="{AE6BA981-631D-4FFA-87E5-4A11D7AC6A6B}" destId="{08E14490-3251-40CF-B342-5CD581112CE8}" srcOrd="2" destOrd="0" parTransId="{74A68154-369E-40A8-91EF-D347DE390F3E}" sibTransId="{7A4A562D-F21F-4FFB-8D05-6798E789E60E}"/>
    <dgm:cxn modelId="{95F57FC3-5ED0-49BD-B8E6-0894F91DEEF5}" srcId="{AE6BA981-631D-4FFA-87E5-4A11D7AC6A6B}" destId="{BDE69B31-FAEE-40C4-8576-DCFF1FDF9F41}" srcOrd="3" destOrd="0" parTransId="{396A7062-EC1C-4BCD-8204-CA4898C4ECA5}" sibTransId="{07F0CD25-84C6-4985-9F43-A5B56FD1A9F3}"/>
    <dgm:cxn modelId="{E4B86738-5EF2-48BB-AE87-766E6C9B19D8}" type="presParOf" srcId="{9CB2F244-959C-4D75-B972-94417A592CD9}" destId="{30C09BCE-CE82-4576-8D58-299E8E3829FB}" srcOrd="0" destOrd="0" presId="urn:microsoft.com/office/officeart/2005/8/layout/venn1"/>
    <dgm:cxn modelId="{B1FE848D-F7FC-4989-9BE1-3D3862C9AA03}" type="presParOf" srcId="{9CB2F244-959C-4D75-B972-94417A592CD9}" destId="{69A11F04-6F19-4D7E-A08F-7ABE3B6320F6}" srcOrd="1" destOrd="0" presId="urn:microsoft.com/office/officeart/2005/8/layout/venn1"/>
    <dgm:cxn modelId="{23F31778-D30B-4C21-8BE0-144B7BBE6FE3}" type="presParOf" srcId="{9CB2F244-959C-4D75-B972-94417A592CD9}" destId="{B0FE7892-29DF-4F7F-80A3-3ABBC1070E0E}" srcOrd="2" destOrd="0" presId="urn:microsoft.com/office/officeart/2005/8/layout/venn1"/>
    <dgm:cxn modelId="{939CA0A1-373E-419E-953D-510426EE7480}" type="presParOf" srcId="{9CB2F244-959C-4D75-B972-94417A592CD9}" destId="{A9888197-DA6A-4BDB-88CC-6F7D2ADAFF7E}" srcOrd="3" destOrd="0" presId="urn:microsoft.com/office/officeart/2005/8/layout/venn1"/>
    <dgm:cxn modelId="{95D82582-E9FC-4066-BFAE-62007C48E130}" type="presParOf" srcId="{9CB2F244-959C-4D75-B972-94417A592CD9}" destId="{17089DB1-F570-42ED-83E1-B305CC814D32}" srcOrd="4" destOrd="0" presId="urn:microsoft.com/office/officeart/2005/8/layout/venn1"/>
    <dgm:cxn modelId="{EE2E581F-5AE4-4C3A-99D3-AD196854A8C0}" type="presParOf" srcId="{9CB2F244-959C-4D75-B972-94417A592CD9}" destId="{ABC6B575-821E-4AB9-AF15-69071683D0F2}" srcOrd="5" destOrd="0" presId="urn:microsoft.com/office/officeart/2005/8/layout/venn1"/>
    <dgm:cxn modelId="{1AD737CD-1709-4668-94E2-79D7ABBDC40D}" type="presParOf" srcId="{9CB2F244-959C-4D75-B972-94417A592CD9}" destId="{23D3DF5E-B006-48A7-A2A9-C55AEC648472}" srcOrd="6" destOrd="0" presId="urn:microsoft.com/office/officeart/2005/8/layout/venn1"/>
    <dgm:cxn modelId="{4E8E235B-6C44-4A8C-9AC7-3EB34786C575}" type="presParOf" srcId="{9CB2F244-959C-4D75-B972-94417A592CD9}" destId="{DC6D4BD1-B122-43A9-BA9B-4D999E36DBB6}"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029673-C1C2-41A7-9318-140E2B6558C9}"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n-AU"/>
        </a:p>
      </dgm:t>
    </dgm:pt>
    <dgm:pt modelId="{EBD54B8B-073D-4D6A-A159-A4D6E0D1FFC4}">
      <dgm:prSet/>
      <dgm:spPr/>
      <dgm:t>
        <a:bodyPr/>
        <a:lstStyle/>
        <a:p>
          <a:r>
            <a:rPr lang="en-AU" dirty="0"/>
            <a:t>Areas outside our catchment area are covered by </a:t>
          </a:r>
          <a:r>
            <a:rPr lang="en-AU" b="1" dirty="0"/>
            <a:t>Gold Coast </a:t>
          </a:r>
          <a:r>
            <a:rPr lang="en-AU" b="1" dirty="0">
              <a:latin typeface="Aptos Display" panose="020F0302020204030204"/>
            </a:rPr>
            <a:t>SPaRTa</a:t>
          </a:r>
          <a:r>
            <a:rPr lang="en-AU" b="1" dirty="0"/>
            <a:t> service, soon to be Gold Coast Toowoomba SPaRTa amalgamation</a:t>
          </a:r>
          <a:endParaRPr lang="en-AU" dirty="0"/>
        </a:p>
      </dgm:t>
    </dgm:pt>
    <dgm:pt modelId="{282F1702-FA44-4155-AB43-21865D2B84DA}" type="parTrans" cxnId="{04FBB39C-FBC6-4FB7-BDE8-1D5AC71B9671}">
      <dgm:prSet/>
      <dgm:spPr/>
      <dgm:t>
        <a:bodyPr/>
        <a:lstStyle/>
        <a:p>
          <a:endParaRPr lang="en-AU"/>
        </a:p>
      </dgm:t>
    </dgm:pt>
    <dgm:pt modelId="{DD466097-0047-4E39-BA3E-424DFEC3AEA4}" type="sibTrans" cxnId="{04FBB39C-FBC6-4FB7-BDE8-1D5AC71B9671}">
      <dgm:prSet/>
      <dgm:spPr/>
      <dgm:t>
        <a:bodyPr/>
        <a:lstStyle/>
        <a:p>
          <a:endParaRPr lang="en-AU"/>
        </a:p>
      </dgm:t>
    </dgm:pt>
    <dgm:pt modelId="{3FF04AA1-925F-43C0-8ED9-1C6197DDCAC9}">
      <dgm:prSet/>
      <dgm:spPr/>
      <dgm:t>
        <a:bodyPr/>
        <a:lstStyle/>
        <a:p>
          <a:r>
            <a:rPr lang="en-AU" dirty="0">
              <a:latin typeface="Aptos Display" panose="020F0302020204030204"/>
            </a:rPr>
            <a:t>SPaRTa</a:t>
          </a:r>
          <a:r>
            <a:rPr lang="en-AU" dirty="0"/>
            <a:t> provides specialist pall care advice via telehealth or phone</a:t>
          </a:r>
        </a:p>
      </dgm:t>
    </dgm:pt>
    <dgm:pt modelId="{2DD0A4D5-AFA6-49F5-AB52-C37E7652DC41}" type="parTrans" cxnId="{26E668A2-6526-4994-89C0-B4E14AC367DF}">
      <dgm:prSet/>
      <dgm:spPr/>
      <dgm:t>
        <a:bodyPr/>
        <a:lstStyle/>
        <a:p>
          <a:endParaRPr lang="en-AU"/>
        </a:p>
      </dgm:t>
    </dgm:pt>
    <dgm:pt modelId="{94E8C2A3-B13E-4E7C-A0AA-43FE3FBCDD2E}" type="sibTrans" cxnId="{26E668A2-6526-4994-89C0-B4E14AC367DF}">
      <dgm:prSet/>
      <dgm:spPr/>
      <dgm:t>
        <a:bodyPr/>
        <a:lstStyle/>
        <a:p>
          <a:endParaRPr lang="en-AU"/>
        </a:p>
      </dgm:t>
    </dgm:pt>
    <dgm:pt modelId="{75E83D10-1C71-4F13-8230-8249F069AB22}">
      <dgm:prSet/>
      <dgm:spPr/>
      <dgm:t>
        <a:bodyPr/>
        <a:lstStyle/>
        <a:p>
          <a:r>
            <a:rPr lang="en-AU" dirty="0"/>
            <a:t>Operating hours: Monday – Friday, 8am – 4:30pm</a:t>
          </a:r>
        </a:p>
        <a:p>
          <a:r>
            <a:rPr lang="en-AU" dirty="0">
              <a:latin typeface="Aptos Display" panose="020F0302020204030204"/>
            </a:rPr>
            <a:t>SPaRTa</a:t>
          </a:r>
          <a:r>
            <a:rPr lang="en-AU" dirty="0"/>
            <a:t> Weekend Service</a:t>
          </a:r>
        </a:p>
      </dgm:t>
    </dgm:pt>
    <dgm:pt modelId="{076A67F6-882C-4589-BC44-0C4FCA476784}" type="parTrans" cxnId="{039A5696-0FFE-475B-8B6E-9FC65E609F26}">
      <dgm:prSet/>
      <dgm:spPr/>
      <dgm:t>
        <a:bodyPr/>
        <a:lstStyle/>
        <a:p>
          <a:endParaRPr lang="en-AU"/>
        </a:p>
      </dgm:t>
    </dgm:pt>
    <dgm:pt modelId="{B9ED91AD-3EB5-46BD-A889-E40A7315F5C5}" type="sibTrans" cxnId="{039A5696-0FFE-475B-8B6E-9FC65E609F26}">
      <dgm:prSet/>
      <dgm:spPr/>
      <dgm:t>
        <a:bodyPr/>
        <a:lstStyle/>
        <a:p>
          <a:endParaRPr lang="en-AU"/>
        </a:p>
      </dgm:t>
    </dgm:pt>
    <dgm:pt modelId="{114E9727-5891-4DB2-804D-798B7C80AC08}">
      <dgm:prSet/>
      <dgm:spPr/>
      <dgm:t>
        <a:bodyPr/>
        <a:lstStyle/>
        <a:p>
          <a:pPr rtl="0"/>
          <a:r>
            <a:rPr lang="en-AU" dirty="0"/>
            <a:t>Moving to Toowoomba on August 4th</a:t>
          </a:r>
          <a:r>
            <a:rPr lang="en-AU" dirty="0">
              <a:latin typeface="Aptos Display" panose="020F0302020204030204"/>
            </a:rPr>
            <a:t> 2025</a:t>
          </a:r>
          <a:endParaRPr lang="en-AU" dirty="0"/>
        </a:p>
      </dgm:t>
    </dgm:pt>
    <dgm:pt modelId="{48A4C9F5-973D-4169-A70A-BC6094D93D00}" type="parTrans" cxnId="{6EAF3514-514E-4F80-8E21-4811FEA5E9A3}">
      <dgm:prSet/>
      <dgm:spPr/>
      <dgm:t>
        <a:bodyPr/>
        <a:lstStyle/>
        <a:p>
          <a:endParaRPr lang="en-AU"/>
        </a:p>
      </dgm:t>
    </dgm:pt>
    <dgm:pt modelId="{46EA857A-A990-4575-BA49-51572B61A127}" type="sibTrans" cxnId="{6EAF3514-514E-4F80-8E21-4811FEA5E9A3}">
      <dgm:prSet/>
      <dgm:spPr/>
      <dgm:t>
        <a:bodyPr/>
        <a:lstStyle/>
        <a:p>
          <a:endParaRPr lang="en-AU"/>
        </a:p>
      </dgm:t>
    </dgm:pt>
    <dgm:pt modelId="{8C256006-9EF0-4E51-9563-0578875F2A0E}" type="pres">
      <dgm:prSet presAssocID="{54029673-C1C2-41A7-9318-140E2B6558C9}" presName="Name0" presStyleCnt="0">
        <dgm:presLayoutVars>
          <dgm:chMax val="7"/>
          <dgm:dir/>
          <dgm:animLvl val="lvl"/>
          <dgm:resizeHandles val="exact"/>
        </dgm:presLayoutVars>
      </dgm:prSet>
      <dgm:spPr/>
    </dgm:pt>
    <dgm:pt modelId="{BB5DC97D-A6B1-45B1-8002-613F2AAC29CD}" type="pres">
      <dgm:prSet presAssocID="{EBD54B8B-073D-4D6A-A159-A4D6E0D1FFC4}" presName="circle1" presStyleLbl="node1" presStyleIdx="0" presStyleCnt="4"/>
      <dgm:spPr/>
    </dgm:pt>
    <dgm:pt modelId="{378B9372-9B50-4021-8CE4-53BCBF7EDDE7}" type="pres">
      <dgm:prSet presAssocID="{EBD54B8B-073D-4D6A-A159-A4D6E0D1FFC4}" presName="space" presStyleCnt="0"/>
      <dgm:spPr/>
    </dgm:pt>
    <dgm:pt modelId="{244BFE6A-B439-4CBB-8830-E003CC655D2E}" type="pres">
      <dgm:prSet presAssocID="{EBD54B8B-073D-4D6A-A159-A4D6E0D1FFC4}" presName="rect1" presStyleLbl="alignAcc1" presStyleIdx="0" presStyleCnt="4"/>
      <dgm:spPr/>
    </dgm:pt>
    <dgm:pt modelId="{599CA385-719F-4964-AD57-7676E74B6CDD}" type="pres">
      <dgm:prSet presAssocID="{3FF04AA1-925F-43C0-8ED9-1C6197DDCAC9}" presName="vertSpace2" presStyleLbl="node1" presStyleIdx="0" presStyleCnt="4"/>
      <dgm:spPr/>
    </dgm:pt>
    <dgm:pt modelId="{D331E27B-89FC-4CD6-90F0-BAA6404784B0}" type="pres">
      <dgm:prSet presAssocID="{3FF04AA1-925F-43C0-8ED9-1C6197DDCAC9}" presName="circle2" presStyleLbl="node1" presStyleIdx="1" presStyleCnt="4"/>
      <dgm:spPr/>
    </dgm:pt>
    <dgm:pt modelId="{F2F89B7B-D5F6-4074-A5CB-43FCEF6D2A28}" type="pres">
      <dgm:prSet presAssocID="{3FF04AA1-925F-43C0-8ED9-1C6197DDCAC9}" presName="rect2" presStyleLbl="alignAcc1" presStyleIdx="1" presStyleCnt="4" custLinFactNeighborX="187"/>
      <dgm:spPr/>
    </dgm:pt>
    <dgm:pt modelId="{03691DDF-4994-4B8E-8F0A-183D4E26C073}" type="pres">
      <dgm:prSet presAssocID="{75E83D10-1C71-4F13-8230-8249F069AB22}" presName="vertSpace3" presStyleLbl="node1" presStyleIdx="1" presStyleCnt="4"/>
      <dgm:spPr/>
    </dgm:pt>
    <dgm:pt modelId="{521F40F0-3B27-4D46-AFAA-8B3733F849C2}" type="pres">
      <dgm:prSet presAssocID="{75E83D10-1C71-4F13-8230-8249F069AB22}" presName="circle3" presStyleLbl="node1" presStyleIdx="2" presStyleCnt="4"/>
      <dgm:spPr/>
    </dgm:pt>
    <dgm:pt modelId="{6B094CE9-DCA3-42E3-B26C-63EE7F96504A}" type="pres">
      <dgm:prSet presAssocID="{75E83D10-1C71-4F13-8230-8249F069AB22}" presName="rect3" presStyleLbl="alignAcc1" presStyleIdx="2" presStyleCnt="4"/>
      <dgm:spPr/>
    </dgm:pt>
    <dgm:pt modelId="{24416F69-33C5-44C9-BB8E-90F5B8780A42}" type="pres">
      <dgm:prSet presAssocID="{114E9727-5891-4DB2-804D-798B7C80AC08}" presName="vertSpace4" presStyleLbl="node1" presStyleIdx="2" presStyleCnt="4"/>
      <dgm:spPr/>
    </dgm:pt>
    <dgm:pt modelId="{F7323AA4-B10A-4B89-B3B8-C20CE83EC8CF}" type="pres">
      <dgm:prSet presAssocID="{114E9727-5891-4DB2-804D-798B7C80AC08}" presName="circle4" presStyleLbl="node1" presStyleIdx="3" presStyleCnt="4"/>
      <dgm:spPr/>
    </dgm:pt>
    <dgm:pt modelId="{FD30EE20-C1E2-4694-962B-5E44740B082F}" type="pres">
      <dgm:prSet presAssocID="{114E9727-5891-4DB2-804D-798B7C80AC08}" presName="rect4" presStyleLbl="alignAcc1" presStyleIdx="3" presStyleCnt="4" custLinFactNeighborX="0" custLinFactNeighborY="-1882"/>
      <dgm:spPr/>
    </dgm:pt>
    <dgm:pt modelId="{1C737637-3C1C-4508-B4C4-D4D44F53A26B}" type="pres">
      <dgm:prSet presAssocID="{EBD54B8B-073D-4D6A-A159-A4D6E0D1FFC4}" presName="rect1ParTxNoCh" presStyleLbl="alignAcc1" presStyleIdx="3" presStyleCnt="4">
        <dgm:presLayoutVars>
          <dgm:chMax val="1"/>
          <dgm:bulletEnabled val="1"/>
        </dgm:presLayoutVars>
      </dgm:prSet>
      <dgm:spPr/>
    </dgm:pt>
    <dgm:pt modelId="{E6CFA56B-2BAC-4B17-BB7B-91854780740E}" type="pres">
      <dgm:prSet presAssocID="{3FF04AA1-925F-43C0-8ED9-1C6197DDCAC9}" presName="rect2ParTxNoCh" presStyleLbl="alignAcc1" presStyleIdx="3" presStyleCnt="4">
        <dgm:presLayoutVars>
          <dgm:chMax val="1"/>
          <dgm:bulletEnabled val="1"/>
        </dgm:presLayoutVars>
      </dgm:prSet>
      <dgm:spPr/>
    </dgm:pt>
    <dgm:pt modelId="{AFA8A3A7-649C-497C-85F4-040481CA86F6}" type="pres">
      <dgm:prSet presAssocID="{75E83D10-1C71-4F13-8230-8249F069AB22}" presName="rect3ParTxNoCh" presStyleLbl="alignAcc1" presStyleIdx="3" presStyleCnt="4">
        <dgm:presLayoutVars>
          <dgm:chMax val="1"/>
          <dgm:bulletEnabled val="1"/>
        </dgm:presLayoutVars>
      </dgm:prSet>
      <dgm:spPr/>
    </dgm:pt>
    <dgm:pt modelId="{84228D28-BEE4-4DD8-8D6F-20418C855D75}" type="pres">
      <dgm:prSet presAssocID="{114E9727-5891-4DB2-804D-798B7C80AC08}" presName="rect4ParTxNoCh" presStyleLbl="alignAcc1" presStyleIdx="3" presStyleCnt="4">
        <dgm:presLayoutVars>
          <dgm:chMax val="1"/>
          <dgm:bulletEnabled val="1"/>
        </dgm:presLayoutVars>
      </dgm:prSet>
      <dgm:spPr/>
    </dgm:pt>
  </dgm:ptLst>
  <dgm:cxnLst>
    <dgm:cxn modelId="{6EAF3514-514E-4F80-8E21-4811FEA5E9A3}" srcId="{54029673-C1C2-41A7-9318-140E2B6558C9}" destId="{114E9727-5891-4DB2-804D-798B7C80AC08}" srcOrd="3" destOrd="0" parTransId="{48A4C9F5-973D-4169-A70A-BC6094D93D00}" sibTransId="{46EA857A-A990-4575-BA49-51572B61A127}"/>
    <dgm:cxn modelId="{7E21A314-3E29-484C-954B-94DDC22DFD86}" type="presOf" srcId="{EBD54B8B-073D-4D6A-A159-A4D6E0D1FFC4}" destId="{244BFE6A-B439-4CBB-8830-E003CC655D2E}" srcOrd="0" destOrd="0" presId="urn:microsoft.com/office/officeart/2005/8/layout/target3"/>
    <dgm:cxn modelId="{1031CC41-65A8-4BB3-AF64-5F8BC69093EE}" type="presOf" srcId="{3FF04AA1-925F-43C0-8ED9-1C6197DDCAC9}" destId="{E6CFA56B-2BAC-4B17-BB7B-91854780740E}" srcOrd="1" destOrd="0" presId="urn:microsoft.com/office/officeart/2005/8/layout/target3"/>
    <dgm:cxn modelId="{9B3A8546-C731-4915-A854-1E27F5D7FDE7}" type="presOf" srcId="{75E83D10-1C71-4F13-8230-8249F069AB22}" destId="{AFA8A3A7-649C-497C-85F4-040481CA86F6}" srcOrd="1" destOrd="0" presId="urn:microsoft.com/office/officeart/2005/8/layout/target3"/>
    <dgm:cxn modelId="{2D838370-E473-4A83-9A12-85A0B658CDBD}" type="presOf" srcId="{EBD54B8B-073D-4D6A-A159-A4D6E0D1FFC4}" destId="{1C737637-3C1C-4508-B4C4-D4D44F53A26B}" srcOrd="1" destOrd="0" presId="urn:microsoft.com/office/officeart/2005/8/layout/target3"/>
    <dgm:cxn modelId="{42241951-F31A-4A12-8B62-42F77BC03478}" type="presOf" srcId="{3FF04AA1-925F-43C0-8ED9-1C6197DDCAC9}" destId="{F2F89B7B-D5F6-4074-A5CB-43FCEF6D2A28}" srcOrd="0" destOrd="0" presId="urn:microsoft.com/office/officeart/2005/8/layout/target3"/>
    <dgm:cxn modelId="{039A5696-0FFE-475B-8B6E-9FC65E609F26}" srcId="{54029673-C1C2-41A7-9318-140E2B6558C9}" destId="{75E83D10-1C71-4F13-8230-8249F069AB22}" srcOrd="2" destOrd="0" parTransId="{076A67F6-882C-4589-BC44-0C4FCA476784}" sibTransId="{B9ED91AD-3EB5-46BD-A889-E40A7315F5C5}"/>
    <dgm:cxn modelId="{04FBB39C-FBC6-4FB7-BDE8-1D5AC71B9671}" srcId="{54029673-C1C2-41A7-9318-140E2B6558C9}" destId="{EBD54B8B-073D-4D6A-A159-A4D6E0D1FFC4}" srcOrd="0" destOrd="0" parTransId="{282F1702-FA44-4155-AB43-21865D2B84DA}" sibTransId="{DD466097-0047-4E39-BA3E-424DFEC3AEA4}"/>
    <dgm:cxn modelId="{26E668A2-6526-4994-89C0-B4E14AC367DF}" srcId="{54029673-C1C2-41A7-9318-140E2B6558C9}" destId="{3FF04AA1-925F-43C0-8ED9-1C6197DDCAC9}" srcOrd="1" destOrd="0" parTransId="{2DD0A4D5-AFA6-49F5-AB52-C37E7652DC41}" sibTransId="{94E8C2A3-B13E-4E7C-A0AA-43FE3FBCDD2E}"/>
    <dgm:cxn modelId="{C0E3DCA5-B851-400B-989E-A9F6B29BE311}" type="presOf" srcId="{114E9727-5891-4DB2-804D-798B7C80AC08}" destId="{FD30EE20-C1E2-4694-962B-5E44740B082F}" srcOrd="0" destOrd="0" presId="urn:microsoft.com/office/officeart/2005/8/layout/target3"/>
    <dgm:cxn modelId="{1F23DBCE-203A-484B-8608-F0B9726787BF}" type="presOf" srcId="{54029673-C1C2-41A7-9318-140E2B6558C9}" destId="{8C256006-9EF0-4E51-9563-0578875F2A0E}" srcOrd="0" destOrd="0" presId="urn:microsoft.com/office/officeart/2005/8/layout/target3"/>
    <dgm:cxn modelId="{03F76BDF-ABD9-4F58-8F88-D584C8E4BD8A}" type="presOf" srcId="{114E9727-5891-4DB2-804D-798B7C80AC08}" destId="{84228D28-BEE4-4DD8-8D6F-20418C855D75}" srcOrd="1" destOrd="0" presId="urn:microsoft.com/office/officeart/2005/8/layout/target3"/>
    <dgm:cxn modelId="{A889A2ED-49ED-465F-A67D-4D39C8B09D05}" type="presOf" srcId="{75E83D10-1C71-4F13-8230-8249F069AB22}" destId="{6B094CE9-DCA3-42E3-B26C-63EE7F96504A}" srcOrd="0" destOrd="0" presId="urn:microsoft.com/office/officeart/2005/8/layout/target3"/>
    <dgm:cxn modelId="{D8ABD2C9-C20A-4880-AA4D-2B71E51FF52D}" type="presParOf" srcId="{8C256006-9EF0-4E51-9563-0578875F2A0E}" destId="{BB5DC97D-A6B1-45B1-8002-613F2AAC29CD}" srcOrd="0" destOrd="0" presId="urn:microsoft.com/office/officeart/2005/8/layout/target3"/>
    <dgm:cxn modelId="{55E9A98A-EDAE-425B-BE0D-46BADB9894B2}" type="presParOf" srcId="{8C256006-9EF0-4E51-9563-0578875F2A0E}" destId="{378B9372-9B50-4021-8CE4-53BCBF7EDDE7}" srcOrd="1" destOrd="0" presId="urn:microsoft.com/office/officeart/2005/8/layout/target3"/>
    <dgm:cxn modelId="{1FF0E9EA-3D28-478E-8B77-BEC252FD6119}" type="presParOf" srcId="{8C256006-9EF0-4E51-9563-0578875F2A0E}" destId="{244BFE6A-B439-4CBB-8830-E003CC655D2E}" srcOrd="2" destOrd="0" presId="urn:microsoft.com/office/officeart/2005/8/layout/target3"/>
    <dgm:cxn modelId="{2DECDCD5-F787-4AE8-8AFF-5C39E446307E}" type="presParOf" srcId="{8C256006-9EF0-4E51-9563-0578875F2A0E}" destId="{599CA385-719F-4964-AD57-7676E74B6CDD}" srcOrd="3" destOrd="0" presId="urn:microsoft.com/office/officeart/2005/8/layout/target3"/>
    <dgm:cxn modelId="{92557D2E-18AD-4D5B-A6A9-546F6CAF2024}" type="presParOf" srcId="{8C256006-9EF0-4E51-9563-0578875F2A0E}" destId="{D331E27B-89FC-4CD6-90F0-BAA6404784B0}" srcOrd="4" destOrd="0" presId="urn:microsoft.com/office/officeart/2005/8/layout/target3"/>
    <dgm:cxn modelId="{E6246A57-0E18-4728-BB58-999DFB8F6819}" type="presParOf" srcId="{8C256006-9EF0-4E51-9563-0578875F2A0E}" destId="{F2F89B7B-D5F6-4074-A5CB-43FCEF6D2A28}" srcOrd="5" destOrd="0" presId="urn:microsoft.com/office/officeart/2005/8/layout/target3"/>
    <dgm:cxn modelId="{FB120650-F101-4143-BAF2-45053976884C}" type="presParOf" srcId="{8C256006-9EF0-4E51-9563-0578875F2A0E}" destId="{03691DDF-4994-4B8E-8F0A-183D4E26C073}" srcOrd="6" destOrd="0" presId="urn:microsoft.com/office/officeart/2005/8/layout/target3"/>
    <dgm:cxn modelId="{025AADAC-5974-4561-9214-86025CB034F7}" type="presParOf" srcId="{8C256006-9EF0-4E51-9563-0578875F2A0E}" destId="{521F40F0-3B27-4D46-AFAA-8B3733F849C2}" srcOrd="7" destOrd="0" presId="urn:microsoft.com/office/officeart/2005/8/layout/target3"/>
    <dgm:cxn modelId="{7DF690E4-9F7D-478F-B9CC-1070DC05A657}" type="presParOf" srcId="{8C256006-9EF0-4E51-9563-0578875F2A0E}" destId="{6B094CE9-DCA3-42E3-B26C-63EE7F96504A}" srcOrd="8" destOrd="0" presId="urn:microsoft.com/office/officeart/2005/8/layout/target3"/>
    <dgm:cxn modelId="{DE36CF83-5A47-44D7-B928-A61C1969CE9E}" type="presParOf" srcId="{8C256006-9EF0-4E51-9563-0578875F2A0E}" destId="{24416F69-33C5-44C9-BB8E-90F5B8780A42}" srcOrd="9" destOrd="0" presId="urn:microsoft.com/office/officeart/2005/8/layout/target3"/>
    <dgm:cxn modelId="{BB53065D-9580-460A-A34D-101D7FB05783}" type="presParOf" srcId="{8C256006-9EF0-4E51-9563-0578875F2A0E}" destId="{F7323AA4-B10A-4B89-B3B8-C20CE83EC8CF}" srcOrd="10" destOrd="0" presId="urn:microsoft.com/office/officeart/2005/8/layout/target3"/>
    <dgm:cxn modelId="{6A99719C-66C3-47E6-934D-0CFD6935BFA0}" type="presParOf" srcId="{8C256006-9EF0-4E51-9563-0578875F2A0E}" destId="{FD30EE20-C1E2-4694-962B-5E44740B082F}" srcOrd="11" destOrd="0" presId="urn:microsoft.com/office/officeart/2005/8/layout/target3"/>
    <dgm:cxn modelId="{D96E689D-A4D5-4910-9C2A-47918A1A572A}" type="presParOf" srcId="{8C256006-9EF0-4E51-9563-0578875F2A0E}" destId="{1C737637-3C1C-4508-B4C4-D4D44F53A26B}" srcOrd="12" destOrd="0" presId="urn:microsoft.com/office/officeart/2005/8/layout/target3"/>
    <dgm:cxn modelId="{1B1DAE63-C6F2-4820-B8C1-7E1DDFA78AD3}" type="presParOf" srcId="{8C256006-9EF0-4E51-9563-0578875F2A0E}" destId="{E6CFA56B-2BAC-4B17-BB7B-91854780740E}" srcOrd="13" destOrd="0" presId="urn:microsoft.com/office/officeart/2005/8/layout/target3"/>
    <dgm:cxn modelId="{A4BC68DC-AEC8-4778-9A6F-E5489BDF7087}" type="presParOf" srcId="{8C256006-9EF0-4E51-9563-0578875F2A0E}" destId="{AFA8A3A7-649C-497C-85F4-040481CA86F6}" srcOrd="14" destOrd="0" presId="urn:microsoft.com/office/officeart/2005/8/layout/target3"/>
    <dgm:cxn modelId="{153F2FBF-B4C2-444D-BB47-36A84CC35DFC}" type="presParOf" srcId="{8C256006-9EF0-4E51-9563-0578875F2A0E}" destId="{84228D28-BEE4-4DD8-8D6F-20418C855D75}" srcOrd="15" destOrd="0" presId="urn:microsoft.com/office/officeart/2005/8/layout/targe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E71A8B-C362-4E68-9D4E-11BBFD1278D2}"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AU"/>
        </a:p>
      </dgm:t>
    </dgm:pt>
    <dgm:pt modelId="{137FDB7B-DD59-422B-A00F-E5E5ABC7E7AC}">
      <dgm:prSet/>
      <dgm:spPr/>
      <dgm:t>
        <a:bodyPr/>
        <a:lstStyle/>
        <a:p>
          <a:r>
            <a:rPr lang="en-AU" dirty="0"/>
            <a:t>Clinical Nurse Consultants x 3 FTE</a:t>
          </a:r>
        </a:p>
      </dgm:t>
    </dgm:pt>
    <dgm:pt modelId="{501E7523-0679-471A-9D82-6D824B702826}" type="parTrans" cxnId="{282C51DC-B5CB-432F-A9A8-9229C81B2320}">
      <dgm:prSet/>
      <dgm:spPr/>
      <dgm:t>
        <a:bodyPr/>
        <a:lstStyle/>
        <a:p>
          <a:endParaRPr lang="en-AU"/>
        </a:p>
      </dgm:t>
    </dgm:pt>
    <dgm:pt modelId="{13F59EF1-4E43-4388-ACAF-4DE1AE01A7FB}" type="sibTrans" cxnId="{282C51DC-B5CB-432F-A9A8-9229C81B2320}">
      <dgm:prSet/>
      <dgm:spPr/>
      <dgm:t>
        <a:bodyPr/>
        <a:lstStyle/>
        <a:p>
          <a:endParaRPr lang="en-AU"/>
        </a:p>
      </dgm:t>
    </dgm:pt>
    <dgm:pt modelId="{3161A07F-2ED9-480C-A6CD-C8A0FC7BCAE1}">
      <dgm:prSet/>
      <dgm:spPr/>
      <dgm:t>
        <a:bodyPr/>
        <a:lstStyle/>
        <a:p>
          <a:pPr rtl="0"/>
          <a:r>
            <a:rPr lang="en-AU" dirty="0"/>
            <a:t>Clinical Nurses x 5 FTE – Community Outreach Program</a:t>
          </a:r>
          <a:r>
            <a:rPr lang="en-AU" dirty="0">
              <a:latin typeface="Aptos Display" panose="020F0302020204030204"/>
            </a:rPr>
            <a:t> + SPACE</a:t>
          </a:r>
          <a:endParaRPr lang="en-AU" dirty="0"/>
        </a:p>
      </dgm:t>
    </dgm:pt>
    <dgm:pt modelId="{0C0C12F2-E187-4167-950E-321DECBFFE74}" type="parTrans" cxnId="{8F286BE2-A0B7-4B1F-97ED-DA269F7CF786}">
      <dgm:prSet/>
      <dgm:spPr/>
      <dgm:t>
        <a:bodyPr/>
        <a:lstStyle/>
        <a:p>
          <a:endParaRPr lang="en-AU"/>
        </a:p>
      </dgm:t>
    </dgm:pt>
    <dgm:pt modelId="{19DCF55B-D5AC-4788-8300-22C98BF49402}" type="sibTrans" cxnId="{8F286BE2-A0B7-4B1F-97ED-DA269F7CF786}">
      <dgm:prSet/>
      <dgm:spPr/>
      <dgm:t>
        <a:bodyPr/>
        <a:lstStyle/>
        <a:p>
          <a:endParaRPr lang="en-AU"/>
        </a:p>
      </dgm:t>
    </dgm:pt>
    <dgm:pt modelId="{F6A0F8A7-6F5F-4563-A4F5-7DD93EDC3FD4}">
      <dgm:prSet/>
      <dgm:spPr/>
      <dgm:t>
        <a:bodyPr/>
        <a:lstStyle/>
        <a:p>
          <a:r>
            <a:rPr lang="en-AU" dirty="0"/>
            <a:t>Palliative Care Consultants x 4.2 FTE</a:t>
          </a:r>
        </a:p>
      </dgm:t>
    </dgm:pt>
    <dgm:pt modelId="{10F52298-5B7F-4A69-B582-E3D809816D21}" type="parTrans" cxnId="{24C9A8F9-0EE5-47BE-AD8F-34A70D8193B6}">
      <dgm:prSet/>
      <dgm:spPr/>
      <dgm:t>
        <a:bodyPr/>
        <a:lstStyle/>
        <a:p>
          <a:endParaRPr lang="en-AU"/>
        </a:p>
      </dgm:t>
    </dgm:pt>
    <dgm:pt modelId="{38030251-9449-4E61-902A-A554EE9E795B}" type="sibTrans" cxnId="{24C9A8F9-0EE5-47BE-AD8F-34A70D8193B6}">
      <dgm:prSet/>
      <dgm:spPr/>
      <dgm:t>
        <a:bodyPr/>
        <a:lstStyle/>
        <a:p>
          <a:endParaRPr lang="en-AU"/>
        </a:p>
      </dgm:t>
    </dgm:pt>
    <dgm:pt modelId="{1E2EAAC3-8252-4529-AF8D-1A429259A26A}">
      <dgm:prSet/>
      <dgm:spPr/>
      <dgm:t>
        <a:bodyPr/>
        <a:lstStyle/>
        <a:p>
          <a:r>
            <a:rPr lang="en-AU" dirty="0"/>
            <a:t>Palliative Care Registrars x 3 FTE &amp; Resident</a:t>
          </a:r>
        </a:p>
      </dgm:t>
    </dgm:pt>
    <dgm:pt modelId="{FCF05277-7DF6-49D2-9C98-FB683313C4C2}" type="parTrans" cxnId="{8B4F5189-F806-496D-9123-E4683CE62BCE}">
      <dgm:prSet/>
      <dgm:spPr/>
      <dgm:t>
        <a:bodyPr/>
        <a:lstStyle/>
        <a:p>
          <a:endParaRPr lang="en-AU"/>
        </a:p>
      </dgm:t>
    </dgm:pt>
    <dgm:pt modelId="{D9C43B81-B70C-42BB-BA39-A0D557E29F20}" type="sibTrans" cxnId="{8B4F5189-F806-496D-9123-E4683CE62BCE}">
      <dgm:prSet/>
      <dgm:spPr/>
      <dgm:t>
        <a:bodyPr/>
        <a:lstStyle/>
        <a:p>
          <a:endParaRPr lang="en-AU"/>
        </a:p>
      </dgm:t>
    </dgm:pt>
    <dgm:pt modelId="{652A2C7C-58B3-4F30-B22A-861351CA66E9}">
      <dgm:prSet/>
      <dgm:spPr/>
      <dgm:t>
        <a:bodyPr/>
        <a:lstStyle/>
        <a:p>
          <a:r>
            <a:rPr lang="en-AU" dirty="0"/>
            <a:t>Psychologist 0.5FTE</a:t>
          </a:r>
        </a:p>
      </dgm:t>
    </dgm:pt>
    <dgm:pt modelId="{470899CA-8757-4F5B-85AF-DDC11AB6091D}" type="parTrans" cxnId="{0884E0FD-AEA6-4FAB-A550-9EEFE9B4CFF6}">
      <dgm:prSet/>
      <dgm:spPr/>
      <dgm:t>
        <a:bodyPr/>
        <a:lstStyle/>
        <a:p>
          <a:endParaRPr lang="en-AU"/>
        </a:p>
      </dgm:t>
    </dgm:pt>
    <dgm:pt modelId="{A0152795-FE44-45D4-9A48-2AB9C2881E7C}" type="sibTrans" cxnId="{0884E0FD-AEA6-4FAB-A550-9EEFE9B4CFF6}">
      <dgm:prSet/>
      <dgm:spPr/>
      <dgm:t>
        <a:bodyPr/>
        <a:lstStyle/>
        <a:p>
          <a:endParaRPr lang="en-AU"/>
        </a:p>
      </dgm:t>
    </dgm:pt>
    <dgm:pt modelId="{01C23EEF-DC45-4303-A213-E016E7070DE8}">
      <dgm:prSet/>
      <dgm:spPr/>
      <dgm:t>
        <a:bodyPr/>
        <a:lstStyle/>
        <a:p>
          <a:r>
            <a:rPr lang="en-AU" dirty="0"/>
            <a:t>Occupational Therapist 1.0FTE</a:t>
          </a:r>
        </a:p>
      </dgm:t>
    </dgm:pt>
    <dgm:pt modelId="{69052048-60A1-4E99-8C44-9C1D147276D4}" type="parTrans" cxnId="{A1D101CD-8FFA-41C2-AAEC-95DEAC66CB54}">
      <dgm:prSet/>
      <dgm:spPr/>
      <dgm:t>
        <a:bodyPr/>
        <a:lstStyle/>
        <a:p>
          <a:endParaRPr lang="en-AU"/>
        </a:p>
      </dgm:t>
    </dgm:pt>
    <dgm:pt modelId="{95BCB6DE-C03C-40C3-9985-64BA73D56213}" type="sibTrans" cxnId="{A1D101CD-8FFA-41C2-AAEC-95DEAC66CB54}">
      <dgm:prSet/>
      <dgm:spPr/>
      <dgm:t>
        <a:bodyPr/>
        <a:lstStyle/>
        <a:p>
          <a:endParaRPr lang="en-AU"/>
        </a:p>
      </dgm:t>
    </dgm:pt>
    <dgm:pt modelId="{E06CD690-6533-42D7-BE26-94E11B4A38A2}">
      <dgm:prSet/>
      <dgm:spPr/>
      <dgm:t>
        <a:bodyPr/>
        <a:lstStyle/>
        <a:p>
          <a:r>
            <a:rPr lang="en-AU" dirty="0"/>
            <a:t>Pharmacist 0.5FTE</a:t>
          </a:r>
        </a:p>
      </dgm:t>
    </dgm:pt>
    <dgm:pt modelId="{384DF160-AE7C-42B9-BB29-0C12B8E7E0E7}" type="parTrans" cxnId="{448FF36A-ABE6-42E1-BEE4-36BE89820514}">
      <dgm:prSet/>
      <dgm:spPr/>
      <dgm:t>
        <a:bodyPr/>
        <a:lstStyle/>
        <a:p>
          <a:endParaRPr lang="en-AU"/>
        </a:p>
      </dgm:t>
    </dgm:pt>
    <dgm:pt modelId="{3856BA40-2886-4C83-97AF-BBE9FCCA4532}" type="sibTrans" cxnId="{448FF36A-ABE6-42E1-BEE4-36BE89820514}">
      <dgm:prSet/>
      <dgm:spPr/>
      <dgm:t>
        <a:bodyPr/>
        <a:lstStyle/>
        <a:p>
          <a:endParaRPr lang="en-AU"/>
        </a:p>
      </dgm:t>
    </dgm:pt>
    <dgm:pt modelId="{6D518BDC-6C4B-4E27-8149-7777F4730BA0}">
      <dgm:prSet/>
      <dgm:spPr/>
      <dgm:t>
        <a:bodyPr/>
        <a:lstStyle/>
        <a:p>
          <a:r>
            <a:rPr lang="en-AU" dirty="0"/>
            <a:t>ATSI HW 1.0FTE (rotational)</a:t>
          </a:r>
        </a:p>
      </dgm:t>
    </dgm:pt>
    <dgm:pt modelId="{3FC97922-E099-4098-B922-ED1DC98C888F}" type="parTrans" cxnId="{00189DE0-8308-45AA-A498-F08D5FE4C593}">
      <dgm:prSet/>
      <dgm:spPr/>
      <dgm:t>
        <a:bodyPr/>
        <a:lstStyle/>
        <a:p>
          <a:endParaRPr lang="en-AU"/>
        </a:p>
      </dgm:t>
    </dgm:pt>
    <dgm:pt modelId="{B40DA625-F571-4449-81B0-F944D1FD1E86}" type="sibTrans" cxnId="{00189DE0-8308-45AA-A498-F08D5FE4C593}">
      <dgm:prSet/>
      <dgm:spPr/>
      <dgm:t>
        <a:bodyPr/>
        <a:lstStyle/>
        <a:p>
          <a:endParaRPr lang="en-AU"/>
        </a:p>
      </dgm:t>
    </dgm:pt>
    <dgm:pt modelId="{5AC73D2C-4255-4A56-B940-D5C23A718BE1}">
      <dgm:prSet/>
      <dgm:spPr/>
      <dgm:t>
        <a:bodyPr/>
        <a:lstStyle/>
        <a:p>
          <a:r>
            <a:rPr lang="en-AU" dirty="0"/>
            <a:t>AO 1.0FTE</a:t>
          </a:r>
        </a:p>
      </dgm:t>
    </dgm:pt>
    <dgm:pt modelId="{62A9AFCA-4710-442D-9629-C0FAB75243DE}" type="parTrans" cxnId="{2EAB657A-26AF-4A15-ACD1-39C5D2313DF9}">
      <dgm:prSet/>
      <dgm:spPr/>
      <dgm:t>
        <a:bodyPr/>
        <a:lstStyle/>
        <a:p>
          <a:endParaRPr lang="en-AU"/>
        </a:p>
      </dgm:t>
    </dgm:pt>
    <dgm:pt modelId="{8980E079-11A1-403C-B1D2-F7C1F4FC0CBA}" type="sibTrans" cxnId="{2EAB657A-26AF-4A15-ACD1-39C5D2313DF9}">
      <dgm:prSet/>
      <dgm:spPr/>
      <dgm:t>
        <a:bodyPr/>
        <a:lstStyle/>
        <a:p>
          <a:endParaRPr lang="en-AU"/>
        </a:p>
      </dgm:t>
    </dgm:pt>
    <dgm:pt modelId="{EF57ED31-E53D-4D35-BA85-44BF6C7CE928}">
      <dgm:prSet/>
      <dgm:spPr/>
      <dgm:t>
        <a:bodyPr/>
        <a:lstStyle/>
        <a:p>
          <a:r>
            <a:rPr lang="en-AU" dirty="0"/>
            <a:t>Social Worker 0.6FTE</a:t>
          </a:r>
        </a:p>
      </dgm:t>
    </dgm:pt>
    <dgm:pt modelId="{119CFF20-E338-4B32-92EE-F6CACF90B6F1}" type="sibTrans" cxnId="{E09DFE4E-246B-4567-9C4A-0F0D93CED072}">
      <dgm:prSet/>
      <dgm:spPr/>
      <dgm:t>
        <a:bodyPr/>
        <a:lstStyle/>
        <a:p>
          <a:endParaRPr lang="en-AU"/>
        </a:p>
      </dgm:t>
    </dgm:pt>
    <dgm:pt modelId="{F07CEB33-BB10-4AEA-8552-D49A7552A5C0}" type="parTrans" cxnId="{E09DFE4E-246B-4567-9C4A-0F0D93CED072}">
      <dgm:prSet/>
      <dgm:spPr/>
      <dgm:t>
        <a:bodyPr/>
        <a:lstStyle/>
        <a:p>
          <a:endParaRPr lang="en-AU"/>
        </a:p>
      </dgm:t>
    </dgm:pt>
    <dgm:pt modelId="{059E1DC1-8143-46E7-962B-67DF4D3383BD}" type="pres">
      <dgm:prSet presAssocID="{BDE71A8B-C362-4E68-9D4E-11BBFD1278D2}" presName="linearFlow" presStyleCnt="0">
        <dgm:presLayoutVars>
          <dgm:dir/>
          <dgm:resizeHandles val="exact"/>
        </dgm:presLayoutVars>
      </dgm:prSet>
      <dgm:spPr/>
    </dgm:pt>
    <dgm:pt modelId="{342992D8-E223-4574-8D03-BCFE2B021D99}" type="pres">
      <dgm:prSet presAssocID="{137FDB7B-DD59-422B-A00F-E5E5ABC7E7AC}" presName="composite" presStyleCnt="0"/>
      <dgm:spPr/>
    </dgm:pt>
    <dgm:pt modelId="{7EF12118-8149-4BDD-827B-53F4A259B213}" type="pres">
      <dgm:prSet presAssocID="{137FDB7B-DD59-422B-A00F-E5E5ABC7E7AC}" presName="imgShp" presStyleLbl="fgImgPlace1" presStyleIdx="0" presStyleCnt="10"/>
      <dgm:spPr/>
    </dgm:pt>
    <dgm:pt modelId="{3478D25E-A764-4E34-9CFE-EC1123001D31}" type="pres">
      <dgm:prSet presAssocID="{137FDB7B-DD59-422B-A00F-E5E5ABC7E7AC}" presName="txShp" presStyleLbl="node1" presStyleIdx="0" presStyleCnt="10">
        <dgm:presLayoutVars>
          <dgm:bulletEnabled val="1"/>
        </dgm:presLayoutVars>
      </dgm:prSet>
      <dgm:spPr/>
    </dgm:pt>
    <dgm:pt modelId="{E9522157-1965-48E5-8D44-2DEA1FA160EC}" type="pres">
      <dgm:prSet presAssocID="{13F59EF1-4E43-4388-ACAF-4DE1AE01A7FB}" presName="spacing" presStyleCnt="0"/>
      <dgm:spPr/>
    </dgm:pt>
    <dgm:pt modelId="{88D65E5F-B545-447C-B89D-72CF6432A17F}" type="pres">
      <dgm:prSet presAssocID="{3161A07F-2ED9-480C-A6CD-C8A0FC7BCAE1}" presName="composite" presStyleCnt="0"/>
      <dgm:spPr/>
    </dgm:pt>
    <dgm:pt modelId="{C984BC9C-A5F6-434C-A315-021B7DD7C351}" type="pres">
      <dgm:prSet presAssocID="{3161A07F-2ED9-480C-A6CD-C8A0FC7BCAE1}" presName="imgShp" presStyleLbl="fgImgPlace1" presStyleIdx="1" presStyleCnt="10"/>
      <dgm:spPr/>
    </dgm:pt>
    <dgm:pt modelId="{BEB4A6DD-A151-4865-B60A-1BB359128E49}" type="pres">
      <dgm:prSet presAssocID="{3161A07F-2ED9-480C-A6CD-C8A0FC7BCAE1}" presName="txShp" presStyleLbl="node1" presStyleIdx="1" presStyleCnt="10">
        <dgm:presLayoutVars>
          <dgm:bulletEnabled val="1"/>
        </dgm:presLayoutVars>
      </dgm:prSet>
      <dgm:spPr/>
    </dgm:pt>
    <dgm:pt modelId="{45C20A30-D21A-4B7C-8D89-DD5E91B7C8CB}" type="pres">
      <dgm:prSet presAssocID="{19DCF55B-D5AC-4788-8300-22C98BF49402}" presName="spacing" presStyleCnt="0"/>
      <dgm:spPr/>
    </dgm:pt>
    <dgm:pt modelId="{9F9F6A7C-B020-4C4F-A21A-213163E9E927}" type="pres">
      <dgm:prSet presAssocID="{F6A0F8A7-6F5F-4563-A4F5-7DD93EDC3FD4}" presName="composite" presStyleCnt="0"/>
      <dgm:spPr/>
    </dgm:pt>
    <dgm:pt modelId="{187D2E5E-96C0-4A7C-8657-BB48B4AD37FE}" type="pres">
      <dgm:prSet presAssocID="{F6A0F8A7-6F5F-4563-A4F5-7DD93EDC3FD4}" presName="imgShp" presStyleLbl="fgImgPlace1" presStyleIdx="2" presStyleCnt="10"/>
      <dgm:spPr/>
    </dgm:pt>
    <dgm:pt modelId="{5D1556EA-CCA6-4045-9C48-E16BA14556D8}" type="pres">
      <dgm:prSet presAssocID="{F6A0F8A7-6F5F-4563-A4F5-7DD93EDC3FD4}" presName="txShp" presStyleLbl="node1" presStyleIdx="2" presStyleCnt="10">
        <dgm:presLayoutVars>
          <dgm:bulletEnabled val="1"/>
        </dgm:presLayoutVars>
      </dgm:prSet>
      <dgm:spPr/>
    </dgm:pt>
    <dgm:pt modelId="{F106CE10-D57F-4C83-AA8A-9311C343AF56}" type="pres">
      <dgm:prSet presAssocID="{38030251-9449-4E61-902A-A554EE9E795B}" presName="spacing" presStyleCnt="0"/>
      <dgm:spPr/>
    </dgm:pt>
    <dgm:pt modelId="{1D18674B-CFE2-4264-A472-58C650054497}" type="pres">
      <dgm:prSet presAssocID="{1E2EAAC3-8252-4529-AF8D-1A429259A26A}" presName="composite" presStyleCnt="0"/>
      <dgm:spPr/>
    </dgm:pt>
    <dgm:pt modelId="{7C7493C1-F8A0-4DB9-AD8C-3C86A629056A}" type="pres">
      <dgm:prSet presAssocID="{1E2EAAC3-8252-4529-AF8D-1A429259A26A}" presName="imgShp" presStyleLbl="fgImgPlace1" presStyleIdx="3" presStyleCnt="10"/>
      <dgm:spPr/>
    </dgm:pt>
    <dgm:pt modelId="{7C9FCE84-BADF-4D36-A475-951FFA9841A8}" type="pres">
      <dgm:prSet presAssocID="{1E2EAAC3-8252-4529-AF8D-1A429259A26A}" presName="txShp" presStyleLbl="node1" presStyleIdx="3" presStyleCnt="10">
        <dgm:presLayoutVars>
          <dgm:bulletEnabled val="1"/>
        </dgm:presLayoutVars>
      </dgm:prSet>
      <dgm:spPr/>
    </dgm:pt>
    <dgm:pt modelId="{BC908A5E-01E9-4F51-B8A1-EB07C85E889A}" type="pres">
      <dgm:prSet presAssocID="{D9C43B81-B70C-42BB-BA39-A0D557E29F20}" presName="spacing" presStyleCnt="0"/>
      <dgm:spPr/>
    </dgm:pt>
    <dgm:pt modelId="{659A4AF1-2021-446B-8E6E-E038788E1323}" type="pres">
      <dgm:prSet presAssocID="{652A2C7C-58B3-4F30-B22A-861351CA66E9}" presName="composite" presStyleCnt="0"/>
      <dgm:spPr/>
    </dgm:pt>
    <dgm:pt modelId="{68D37AD7-7B52-4A75-B72A-98E2997DD33D}" type="pres">
      <dgm:prSet presAssocID="{652A2C7C-58B3-4F30-B22A-861351CA66E9}" presName="imgShp" presStyleLbl="fgImgPlace1" presStyleIdx="4" presStyleCnt="10"/>
      <dgm:spPr/>
    </dgm:pt>
    <dgm:pt modelId="{17E80D19-75D8-4DE3-89F0-6B78D56A0396}" type="pres">
      <dgm:prSet presAssocID="{652A2C7C-58B3-4F30-B22A-861351CA66E9}" presName="txShp" presStyleLbl="node1" presStyleIdx="4" presStyleCnt="10">
        <dgm:presLayoutVars>
          <dgm:bulletEnabled val="1"/>
        </dgm:presLayoutVars>
      </dgm:prSet>
      <dgm:spPr/>
    </dgm:pt>
    <dgm:pt modelId="{D974717B-78C5-4353-8857-4B0757D09F89}" type="pres">
      <dgm:prSet presAssocID="{A0152795-FE44-45D4-9A48-2AB9C2881E7C}" presName="spacing" presStyleCnt="0"/>
      <dgm:spPr/>
    </dgm:pt>
    <dgm:pt modelId="{63F9CB4B-0013-4692-9408-DFFCAD1CBD4D}" type="pres">
      <dgm:prSet presAssocID="{EF57ED31-E53D-4D35-BA85-44BF6C7CE928}" presName="composite" presStyleCnt="0"/>
      <dgm:spPr/>
    </dgm:pt>
    <dgm:pt modelId="{C1E8E531-CA7E-407B-AE1F-C0D06AF3B364}" type="pres">
      <dgm:prSet presAssocID="{EF57ED31-E53D-4D35-BA85-44BF6C7CE928}" presName="imgShp" presStyleLbl="fgImgPlace1" presStyleIdx="5" presStyleCnt="10"/>
      <dgm:spPr/>
    </dgm:pt>
    <dgm:pt modelId="{BE04AB7E-FB4B-4684-8E81-E306D27730EB}" type="pres">
      <dgm:prSet presAssocID="{EF57ED31-E53D-4D35-BA85-44BF6C7CE928}" presName="txShp" presStyleLbl="node1" presStyleIdx="5" presStyleCnt="10">
        <dgm:presLayoutVars>
          <dgm:bulletEnabled val="1"/>
        </dgm:presLayoutVars>
      </dgm:prSet>
      <dgm:spPr/>
    </dgm:pt>
    <dgm:pt modelId="{F604D8E3-3235-422D-9924-791F123C877C}" type="pres">
      <dgm:prSet presAssocID="{119CFF20-E338-4B32-92EE-F6CACF90B6F1}" presName="spacing" presStyleCnt="0"/>
      <dgm:spPr/>
    </dgm:pt>
    <dgm:pt modelId="{75EEF307-3718-4398-ABF4-D3E9BF5E4CAF}" type="pres">
      <dgm:prSet presAssocID="{01C23EEF-DC45-4303-A213-E016E7070DE8}" presName="composite" presStyleCnt="0"/>
      <dgm:spPr/>
    </dgm:pt>
    <dgm:pt modelId="{6261E746-C6CE-485A-8E39-CE314FBCEECA}" type="pres">
      <dgm:prSet presAssocID="{01C23EEF-DC45-4303-A213-E016E7070DE8}" presName="imgShp" presStyleLbl="fgImgPlace1" presStyleIdx="6" presStyleCnt="10"/>
      <dgm:spPr/>
    </dgm:pt>
    <dgm:pt modelId="{4F88DCB5-ADDB-4B6A-9B90-6C11E2DF593E}" type="pres">
      <dgm:prSet presAssocID="{01C23EEF-DC45-4303-A213-E016E7070DE8}" presName="txShp" presStyleLbl="node1" presStyleIdx="6" presStyleCnt="10">
        <dgm:presLayoutVars>
          <dgm:bulletEnabled val="1"/>
        </dgm:presLayoutVars>
      </dgm:prSet>
      <dgm:spPr/>
    </dgm:pt>
    <dgm:pt modelId="{C6FE4A75-3BCA-422E-A6CE-6C69CBCA32A2}" type="pres">
      <dgm:prSet presAssocID="{95BCB6DE-C03C-40C3-9985-64BA73D56213}" presName="spacing" presStyleCnt="0"/>
      <dgm:spPr/>
    </dgm:pt>
    <dgm:pt modelId="{37313B4F-9D3D-43C6-BBFF-95DF052992BD}" type="pres">
      <dgm:prSet presAssocID="{E06CD690-6533-42D7-BE26-94E11B4A38A2}" presName="composite" presStyleCnt="0"/>
      <dgm:spPr/>
    </dgm:pt>
    <dgm:pt modelId="{E13A3120-A576-472D-969B-62505742A2D1}" type="pres">
      <dgm:prSet presAssocID="{E06CD690-6533-42D7-BE26-94E11B4A38A2}" presName="imgShp" presStyleLbl="fgImgPlace1" presStyleIdx="7" presStyleCnt="10"/>
      <dgm:spPr/>
    </dgm:pt>
    <dgm:pt modelId="{245A745F-7671-4E7B-A3AC-49141206DF8A}" type="pres">
      <dgm:prSet presAssocID="{E06CD690-6533-42D7-BE26-94E11B4A38A2}" presName="txShp" presStyleLbl="node1" presStyleIdx="7" presStyleCnt="10">
        <dgm:presLayoutVars>
          <dgm:bulletEnabled val="1"/>
        </dgm:presLayoutVars>
      </dgm:prSet>
      <dgm:spPr/>
    </dgm:pt>
    <dgm:pt modelId="{2CAE6291-5B69-465A-AAF5-ED8772D15516}" type="pres">
      <dgm:prSet presAssocID="{3856BA40-2886-4C83-97AF-BBE9FCCA4532}" presName="spacing" presStyleCnt="0"/>
      <dgm:spPr/>
    </dgm:pt>
    <dgm:pt modelId="{C616E0D4-FED0-4943-A80E-A6A9901B9804}" type="pres">
      <dgm:prSet presAssocID="{6D518BDC-6C4B-4E27-8149-7777F4730BA0}" presName="composite" presStyleCnt="0"/>
      <dgm:spPr/>
    </dgm:pt>
    <dgm:pt modelId="{A3AEF7F1-381E-4B10-8A5F-CAF403EDA7B9}" type="pres">
      <dgm:prSet presAssocID="{6D518BDC-6C4B-4E27-8149-7777F4730BA0}" presName="imgShp" presStyleLbl="fgImgPlace1" presStyleIdx="8" presStyleCnt="10"/>
      <dgm:spPr/>
    </dgm:pt>
    <dgm:pt modelId="{A35927AA-5E13-4993-BE82-196350319B93}" type="pres">
      <dgm:prSet presAssocID="{6D518BDC-6C4B-4E27-8149-7777F4730BA0}" presName="txShp" presStyleLbl="node1" presStyleIdx="8" presStyleCnt="10">
        <dgm:presLayoutVars>
          <dgm:bulletEnabled val="1"/>
        </dgm:presLayoutVars>
      </dgm:prSet>
      <dgm:spPr/>
    </dgm:pt>
    <dgm:pt modelId="{AA9B8292-1716-4030-8845-C0849B2273F5}" type="pres">
      <dgm:prSet presAssocID="{B40DA625-F571-4449-81B0-F944D1FD1E86}" presName="spacing" presStyleCnt="0"/>
      <dgm:spPr/>
    </dgm:pt>
    <dgm:pt modelId="{CB1AE580-4C51-4D7C-A174-7F015FD66E7C}" type="pres">
      <dgm:prSet presAssocID="{5AC73D2C-4255-4A56-B940-D5C23A718BE1}" presName="composite" presStyleCnt="0"/>
      <dgm:spPr/>
    </dgm:pt>
    <dgm:pt modelId="{31572C55-641F-4E83-A497-EEF542129D6E}" type="pres">
      <dgm:prSet presAssocID="{5AC73D2C-4255-4A56-B940-D5C23A718BE1}" presName="imgShp" presStyleLbl="fgImgPlace1" presStyleIdx="9" presStyleCnt="10"/>
      <dgm:spPr/>
    </dgm:pt>
    <dgm:pt modelId="{9F11CED8-B0B5-44E1-A51D-FDA97141D4D2}" type="pres">
      <dgm:prSet presAssocID="{5AC73D2C-4255-4A56-B940-D5C23A718BE1}" presName="txShp" presStyleLbl="node1" presStyleIdx="9" presStyleCnt="10">
        <dgm:presLayoutVars>
          <dgm:bulletEnabled val="1"/>
        </dgm:presLayoutVars>
      </dgm:prSet>
      <dgm:spPr/>
    </dgm:pt>
  </dgm:ptLst>
  <dgm:cxnLst>
    <dgm:cxn modelId="{78355718-1A8F-42A3-997A-D5C1A929869E}" type="presOf" srcId="{5AC73D2C-4255-4A56-B940-D5C23A718BE1}" destId="{9F11CED8-B0B5-44E1-A51D-FDA97141D4D2}" srcOrd="0" destOrd="0" presId="urn:microsoft.com/office/officeart/2005/8/layout/vList3"/>
    <dgm:cxn modelId="{9359FE20-D4A6-4C3B-BDAD-0748D6769EA5}" type="presOf" srcId="{EF57ED31-E53D-4D35-BA85-44BF6C7CE928}" destId="{BE04AB7E-FB4B-4684-8E81-E306D27730EB}" srcOrd="0" destOrd="0" presId="urn:microsoft.com/office/officeart/2005/8/layout/vList3"/>
    <dgm:cxn modelId="{7F13B460-9B70-4F25-9EE2-3C7EA691E902}" type="presOf" srcId="{6D518BDC-6C4B-4E27-8149-7777F4730BA0}" destId="{A35927AA-5E13-4993-BE82-196350319B93}" srcOrd="0" destOrd="0" presId="urn:microsoft.com/office/officeart/2005/8/layout/vList3"/>
    <dgm:cxn modelId="{448FF36A-ABE6-42E1-BEE4-36BE89820514}" srcId="{BDE71A8B-C362-4E68-9D4E-11BBFD1278D2}" destId="{E06CD690-6533-42D7-BE26-94E11B4A38A2}" srcOrd="7" destOrd="0" parTransId="{384DF160-AE7C-42B9-BB29-0C12B8E7E0E7}" sibTransId="{3856BA40-2886-4C83-97AF-BBE9FCCA4532}"/>
    <dgm:cxn modelId="{E09DFE4E-246B-4567-9C4A-0F0D93CED072}" srcId="{BDE71A8B-C362-4E68-9D4E-11BBFD1278D2}" destId="{EF57ED31-E53D-4D35-BA85-44BF6C7CE928}" srcOrd="5" destOrd="0" parTransId="{F07CEB33-BB10-4AEA-8552-D49A7552A5C0}" sibTransId="{119CFF20-E338-4B32-92EE-F6CACF90B6F1}"/>
    <dgm:cxn modelId="{3FB81970-32B2-49BE-A34B-160A595C47D0}" type="presOf" srcId="{01C23EEF-DC45-4303-A213-E016E7070DE8}" destId="{4F88DCB5-ADDB-4B6A-9B90-6C11E2DF593E}" srcOrd="0" destOrd="0" presId="urn:microsoft.com/office/officeart/2005/8/layout/vList3"/>
    <dgm:cxn modelId="{EC2A3258-C24F-4084-93C9-52AC21189DD9}" type="presOf" srcId="{F6A0F8A7-6F5F-4563-A4F5-7DD93EDC3FD4}" destId="{5D1556EA-CCA6-4045-9C48-E16BA14556D8}" srcOrd="0" destOrd="0" presId="urn:microsoft.com/office/officeart/2005/8/layout/vList3"/>
    <dgm:cxn modelId="{2EAB657A-26AF-4A15-ACD1-39C5D2313DF9}" srcId="{BDE71A8B-C362-4E68-9D4E-11BBFD1278D2}" destId="{5AC73D2C-4255-4A56-B940-D5C23A718BE1}" srcOrd="9" destOrd="0" parTransId="{62A9AFCA-4710-442D-9629-C0FAB75243DE}" sibTransId="{8980E079-11A1-403C-B1D2-F7C1F4FC0CBA}"/>
    <dgm:cxn modelId="{73E1477E-BB29-4D4D-9675-19C1DC80BF02}" type="presOf" srcId="{652A2C7C-58B3-4F30-B22A-861351CA66E9}" destId="{17E80D19-75D8-4DE3-89F0-6B78D56A0396}" srcOrd="0" destOrd="0" presId="urn:microsoft.com/office/officeart/2005/8/layout/vList3"/>
    <dgm:cxn modelId="{8B4F5189-F806-496D-9123-E4683CE62BCE}" srcId="{BDE71A8B-C362-4E68-9D4E-11BBFD1278D2}" destId="{1E2EAAC3-8252-4529-AF8D-1A429259A26A}" srcOrd="3" destOrd="0" parTransId="{FCF05277-7DF6-49D2-9C98-FB683313C4C2}" sibTransId="{D9C43B81-B70C-42BB-BA39-A0D557E29F20}"/>
    <dgm:cxn modelId="{FDF2F494-AD3A-4EE0-B8E9-C75CD3ABD449}" type="presOf" srcId="{137FDB7B-DD59-422B-A00F-E5E5ABC7E7AC}" destId="{3478D25E-A764-4E34-9CFE-EC1123001D31}" srcOrd="0" destOrd="0" presId="urn:microsoft.com/office/officeart/2005/8/layout/vList3"/>
    <dgm:cxn modelId="{3C3DF7B1-40AF-4023-8D88-0DA77DCCAF5A}" type="presOf" srcId="{1E2EAAC3-8252-4529-AF8D-1A429259A26A}" destId="{7C9FCE84-BADF-4D36-A475-951FFA9841A8}" srcOrd="0" destOrd="0" presId="urn:microsoft.com/office/officeart/2005/8/layout/vList3"/>
    <dgm:cxn modelId="{039D07B8-4E21-4F2E-856C-4DAD751B4ABA}" type="presOf" srcId="{3161A07F-2ED9-480C-A6CD-C8A0FC7BCAE1}" destId="{BEB4A6DD-A151-4865-B60A-1BB359128E49}" srcOrd="0" destOrd="0" presId="urn:microsoft.com/office/officeart/2005/8/layout/vList3"/>
    <dgm:cxn modelId="{A1D101CD-8FFA-41C2-AAEC-95DEAC66CB54}" srcId="{BDE71A8B-C362-4E68-9D4E-11BBFD1278D2}" destId="{01C23EEF-DC45-4303-A213-E016E7070DE8}" srcOrd="6" destOrd="0" parTransId="{69052048-60A1-4E99-8C44-9C1D147276D4}" sibTransId="{95BCB6DE-C03C-40C3-9985-64BA73D56213}"/>
    <dgm:cxn modelId="{282C51DC-B5CB-432F-A9A8-9229C81B2320}" srcId="{BDE71A8B-C362-4E68-9D4E-11BBFD1278D2}" destId="{137FDB7B-DD59-422B-A00F-E5E5ABC7E7AC}" srcOrd="0" destOrd="0" parTransId="{501E7523-0679-471A-9D82-6D824B702826}" sibTransId="{13F59EF1-4E43-4388-ACAF-4DE1AE01A7FB}"/>
    <dgm:cxn modelId="{D78854E0-5A38-4DC2-BAB6-66A3F1868F2F}" type="presOf" srcId="{E06CD690-6533-42D7-BE26-94E11B4A38A2}" destId="{245A745F-7671-4E7B-A3AC-49141206DF8A}" srcOrd="0" destOrd="0" presId="urn:microsoft.com/office/officeart/2005/8/layout/vList3"/>
    <dgm:cxn modelId="{00189DE0-8308-45AA-A498-F08D5FE4C593}" srcId="{BDE71A8B-C362-4E68-9D4E-11BBFD1278D2}" destId="{6D518BDC-6C4B-4E27-8149-7777F4730BA0}" srcOrd="8" destOrd="0" parTransId="{3FC97922-E099-4098-B922-ED1DC98C888F}" sibTransId="{B40DA625-F571-4449-81B0-F944D1FD1E86}"/>
    <dgm:cxn modelId="{8F286BE2-A0B7-4B1F-97ED-DA269F7CF786}" srcId="{BDE71A8B-C362-4E68-9D4E-11BBFD1278D2}" destId="{3161A07F-2ED9-480C-A6CD-C8A0FC7BCAE1}" srcOrd="1" destOrd="0" parTransId="{0C0C12F2-E187-4167-950E-321DECBFFE74}" sibTransId="{19DCF55B-D5AC-4788-8300-22C98BF49402}"/>
    <dgm:cxn modelId="{DA02C8E4-BEC7-4241-ADBC-B976DD56FB04}" type="presOf" srcId="{BDE71A8B-C362-4E68-9D4E-11BBFD1278D2}" destId="{059E1DC1-8143-46E7-962B-67DF4D3383BD}" srcOrd="0" destOrd="0" presId="urn:microsoft.com/office/officeart/2005/8/layout/vList3"/>
    <dgm:cxn modelId="{24C9A8F9-0EE5-47BE-AD8F-34A70D8193B6}" srcId="{BDE71A8B-C362-4E68-9D4E-11BBFD1278D2}" destId="{F6A0F8A7-6F5F-4563-A4F5-7DD93EDC3FD4}" srcOrd="2" destOrd="0" parTransId="{10F52298-5B7F-4A69-B582-E3D809816D21}" sibTransId="{38030251-9449-4E61-902A-A554EE9E795B}"/>
    <dgm:cxn modelId="{0884E0FD-AEA6-4FAB-A550-9EEFE9B4CFF6}" srcId="{BDE71A8B-C362-4E68-9D4E-11BBFD1278D2}" destId="{652A2C7C-58B3-4F30-B22A-861351CA66E9}" srcOrd="4" destOrd="0" parTransId="{470899CA-8757-4F5B-85AF-DDC11AB6091D}" sibTransId="{A0152795-FE44-45D4-9A48-2AB9C2881E7C}"/>
    <dgm:cxn modelId="{46AFE11A-ACF6-462B-901D-3E27466D365E}" type="presParOf" srcId="{059E1DC1-8143-46E7-962B-67DF4D3383BD}" destId="{342992D8-E223-4574-8D03-BCFE2B021D99}" srcOrd="0" destOrd="0" presId="urn:microsoft.com/office/officeart/2005/8/layout/vList3"/>
    <dgm:cxn modelId="{26798A2A-159A-49E7-8247-0FC619E3A7AC}" type="presParOf" srcId="{342992D8-E223-4574-8D03-BCFE2B021D99}" destId="{7EF12118-8149-4BDD-827B-53F4A259B213}" srcOrd="0" destOrd="0" presId="urn:microsoft.com/office/officeart/2005/8/layout/vList3"/>
    <dgm:cxn modelId="{11C64A93-6878-4E27-9A46-E7A21BAE5538}" type="presParOf" srcId="{342992D8-E223-4574-8D03-BCFE2B021D99}" destId="{3478D25E-A764-4E34-9CFE-EC1123001D31}" srcOrd="1" destOrd="0" presId="urn:microsoft.com/office/officeart/2005/8/layout/vList3"/>
    <dgm:cxn modelId="{A566FA5C-C431-4BB8-B4DA-EC308CA81FD8}" type="presParOf" srcId="{059E1DC1-8143-46E7-962B-67DF4D3383BD}" destId="{E9522157-1965-48E5-8D44-2DEA1FA160EC}" srcOrd="1" destOrd="0" presId="urn:microsoft.com/office/officeart/2005/8/layout/vList3"/>
    <dgm:cxn modelId="{B96BCD4C-E670-4002-9B69-E72AC6A4C98F}" type="presParOf" srcId="{059E1DC1-8143-46E7-962B-67DF4D3383BD}" destId="{88D65E5F-B545-447C-B89D-72CF6432A17F}" srcOrd="2" destOrd="0" presId="urn:microsoft.com/office/officeart/2005/8/layout/vList3"/>
    <dgm:cxn modelId="{917A545B-1BF3-41BA-80BD-B7B4E59A0808}" type="presParOf" srcId="{88D65E5F-B545-447C-B89D-72CF6432A17F}" destId="{C984BC9C-A5F6-434C-A315-021B7DD7C351}" srcOrd="0" destOrd="0" presId="urn:microsoft.com/office/officeart/2005/8/layout/vList3"/>
    <dgm:cxn modelId="{33BF6A8D-5263-4DC5-9EE4-A42CB20C2C12}" type="presParOf" srcId="{88D65E5F-B545-447C-B89D-72CF6432A17F}" destId="{BEB4A6DD-A151-4865-B60A-1BB359128E49}" srcOrd="1" destOrd="0" presId="urn:microsoft.com/office/officeart/2005/8/layout/vList3"/>
    <dgm:cxn modelId="{1CA91DBA-F763-44EF-BC85-6B273B869136}" type="presParOf" srcId="{059E1DC1-8143-46E7-962B-67DF4D3383BD}" destId="{45C20A30-D21A-4B7C-8D89-DD5E91B7C8CB}" srcOrd="3" destOrd="0" presId="urn:microsoft.com/office/officeart/2005/8/layout/vList3"/>
    <dgm:cxn modelId="{2EAB8308-8F9D-4FDF-94F3-11807A794E8E}" type="presParOf" srcId="{059E1DC1-8143-46E7-962B-67DF4D3383BD}" destId="{9F9F6A7C-B020-4C4F-A21A-213163E9E927}" srcOrd="4" destOrd="0" presId="urn:microsoft.com/office/officeart/2005/8/layout/vList3"/>
    <dgm:cxn modelId="{D3865437-0056-42B7-BACC-EED33784E4BC}" type="presParOf" srcId="{9F9F6A7C-B020-4C4F-A21A-213163E9E927}" destId="{187D2E5E-96C0-4A7C-8657-BB48B4AD37FE}" srcOrd="0" destOrd="0" presId="urn:microsoft.com/office/officeart/2005/8/layout/vList3"/>
    <dgm:cxn modelId="{21C9510E-F910-411B-B8B7-95524FFBC2A7}" type="presParOf" srcId="{9F9F6A7C-B020-4C4F-A21A-213163E9E927}" destId="{5D1556EA-CCA6-4045-9C48-E16BA14556D8}" srcOrd="1" destOrd="0" presId="urn:microsoft.com/office/officeart/2005/8/layout/vList3"/>
    <dgm:cxn modelId="{58EDDDF8-056C-454B-B646-4C5BCBE82CFB}" type="presParOf" srcId="{059E1DC1-8143-46E7-962B-67DF4D3383BD}" destId="{F106CE10-D57F-4C83-AA8A-9311C343AF56}" srcOrd="5" destOrd="0" presId="urn:microsoft.com/office/officeart/2005/8/layout/vList3"/>
    <dgm:cxn modelId="{BD7AA6B7-67F7-49D4-9FF9-ED9F81E51EB5}" type="presParOf" srcId="{059E1DC1-8143-46E7-962B-67DF4D3383BD}" destId="{1D18674B-CFE2-4264-A472-58C650054497}" srcOrd="6" destOrd="0" presId="urn:microsoft.com/office/officeart/2005/8/layout/vList3"/>
    <dgm:cxn modelId="{990B9B1F-37F4-4006-AA0A-71B427F9C2F6}" type="presParOf" srcId="{1D18674B-CFE2-4264-A472-58C650054497}" destId="{7C7493C1-F8A0-4DB9-AD8C-3C86A629056A}" srcOrd="0" destOrd="0" presId="urn:microsoft.com/office/officeart/2005/8/layout/vList3"/>
    <dgm:cxn modelId="{CA26E08F-DD50-4AF9-8163-D49259EC6739}" type="presParOf" srcId="{1D18674B-CFE2-4264-A472-58C650054497}" destId="{7C9FCE84-BADF-4D36-A475-951FFA9841A8}" srcOrd="1" destOrd="0" presId="urn:microsoft.com/office/officeart/2005/8/layout/vList3"/>
    <dgm:cxn modelId="{BB8862C1-0322-4E53-8320-63ECD8C9E228}" type="presParOf" srcId="{059E1DC1-8143-46E7-962B-67DF4D3383BD}" destId="{BC908A5E-01E9-4F51-B8A1-EB07C85E889A}" srcOrd="7" destOrd="0" presId="urn:microsoft.com/office/officeart/2005/8/layout/vList3"/>
    <dgm:cxn modelId="{C270B475-158C-4C91-BC84-861ABFEBD208}" type="presParOf" srcId="{059E1DC1-8143-46E7-962B-67DF4D3383BD}" destId="{659A4AF1-2021-446B-8E6E-E038788E1323}" srcOrd="8" destOrd="0" presId="urn:microsoft.com/office/officeart/2005/8/layout/vList3"/>
    <dgm:cxn modelId="{75CBD1C8-AFDA-4D41-9A4A-D3E49D6DBC97}" type="presParOf" srcId="{659A4AF1-2021-446B-8E6E-E038788E1323}" destId="{68D37AD7-7B52-4A75-B72A-98E2997DD33D}" srcOrd="0" destOrd="0" presId="urn:microsoft.com/office/officeart/2005/8/layout/vList3"/>
    <dgm:cxn modelId="{2C0C051F-DE51-482A-AEB1-1CCF6CC822F1}" type="presParOf" srcId="{659A4AF1-2021-446B-8E6E-E038788E1323}" destId="{17E80D19-75D8-4DE3-89F0-6B78D56A0396}" srcOrd="1" destOrd="0" presId="urn:microsoft.com/office/officeart/2005/8/layout/vList3"/>
    <dgm:cxn modelId="{CA2C4B53-CDF0-414F-A26B-B10F49DC738B}" type="presParOf" srcId="{059E1DC1-8143-46E7-962B-67DF4D3383BD}" destId="{D974717B-78C5-4353-8857-4B0757D09F89}" srcOrd="9" destOrd="0" presId="urn:microsoft.com/office/officeart/2005/8/layout/vList3"/>
    <dgm:cxn modelId="{5646247C-9758-4E43-85EF-689759D91C05}" type="presParOf" srcId="{059E1DC1-8143-46E7-962B-67DF4D3383BD}" destId="{63F9CB4B-0013-4692-9408-DFFCAD1CBD4D}" srcOrd="10" destOrd="0" presId="urn:microsoft.com/office/officeart/2005/8/layout/vList3"/>
    <dgm:cxn modelId="{EEEE5645-47BF-474F-AE31-142B8905876C}" type="presParOf" srcId="{63F9CB4B-0013-4692-9408-DFFCAD1CBD4D}" destId="{C1E8E531-CA7E-407B-AE1F-C0D06AF3B364}" srcOrd="0" destOrd="0" presId="urn:microsoft.com/office/officeart/2005/8/layout/vList3"/>
    <dgm:cxn modelId="{229C30AC-3676-4362-82D4-6E8BF01744B5}" type="presParOf" srcId="{63F9CB4B-0013-4692-9408-DFFCAD1CBD4D}" destId="{BE04AB7E-FB4B-4684-8E81-E306D27730EB}" srcOrd="1" destOrd="0" presId="urn:microsoft.com/office/officeart/2005/8/layout/vList3"/>
    <dgm:cxn modelId="{54724257-950D-4CF2-B338-867CA8803586}" type="presParOf" srcId="{059E1DC1-8143-46E7-962B-67DF4D3383BD}" destId="{F604D8E3-3235-422D-9924-791F123C877C}" srcOrd="11" destOrd="0" presId="urn:microsoft.com/office/officeart/2005/8/layout/vList3"/>
    <dgm:cxn modelId="{5CC7B1E0-A760-43B2-AB8C-AD41100C8C28}" type="presParOf" srcId="{059E1DC1-8143-46E7-962B-67DF4D3383BD}" destId="{75EEF307-3718-4398-ABF4-D3E9BF5E4CAF}" srcOrd="12" destOrd="0" presId="urn:microsoft.com/office/officeart/2005/8/layout/vList3"/>
    <dgm:cxn modelId="{0D739A02-E252-498F-BEE1-93BE20DC1D78}" type="presParOf" srcId="{75EEF307-3718-4398-ABF4-D3E9BF5E4CAF}" destId="{6261E746-C6CE-485A-8E39-CE314FBCEECA}" srcOrd="0" destOrd="0" presId="urn:microsoft.com/office/officeart/2005/8/layout/vList3"/>
    <dgm:cxn modelId="{1E6CD898-A014-466B-AB88-FE7B0B905D1A}" type="presParOf" srcId="{75EEF307-3718-4398-ABF4-D3E9BF5E4CAF}" destId="{4F88DCB5-ADDB-4B6A-9B90-6C11E2DF593E}" srcOrd="1" destOrd="0" presId="urn:microsoft.com/office/officeart/2005/8/layout/vList3"/>
    <dgm:cxn modelId="{12E47699-0137-4C22-889F-4F9B34316140}" type="presParOf" srcId="{059E1DC1-8143-46E7-962B-67DF4D3383BD}" destId="{C6FE4A75-3BCA-422E-A6CE-6C69CBCA32A2}" srcOrd="13" destOrd="0" presId="urn:microsoft.com/office/officeart/2005/8/layout/vList3"/>
    <dgm:cxn modelId="{3096A46B-E172-4837-BB12-F2AA047F9EDB}" type="presParOf" srcId="{059E1DC1-8143-46E7-962B-67DF4D3383BD}" destId="{37313B4F-9D3D-43C6-BBFF-95DF052992BD}" srcOrd="14" destOrd="0" presId="urn:microsoft.com/office/officeart/2005/8/layout/vList3"/>
    <dgm:cxn modelId="{66D5F9E8-49EE-49E6-8AD1-066774563B4F}" type="presParOf" srcId="{37313B4F-9D3D-43C6-BBFF-95DF052992BD}" destId="{E13A3120-A576-472D-969B-62505742A2D1}" srcOrd="0" destOrd="0" presId="urn:microsoft.com/office/officeart/2005/8/layout/vList3"/>
    <dgm:cxn modelId="{AADDC26F-D78C-46FE-96E4-5F0391AB1DFA}" type="presParOf" srcId="{37313B4F-9D3D-43C6-BBFF-95DF052992BD}" destId="{245A745F-7671-4E7B-A3AC-49141206DF8A}" srcOrd="1" destOrd="0" presId="urn:microsoft.com/office/officeart/2005/8/layout/vList3"/>
    <dgm:cxn modelId="{A37438E4-C298-4A2E-8033-E15EE3F1B5C6}" type="presParOf" srcId="{059E1DC1-8143-46E7-962B-67DF4D3383BD}" destId="{2CAE6291-5B69-465A-AAF5-ED8772D15516}" srcOrd="15" destOrd="0" presId="urn:microsoft.com/office/officeart/2005/8/layout/vList3"/>
    <dgm:cxn modelId="{095359F6-66D1-4362-9AE2-60DF018141EE}" type="presParOf" srcId="{059E1DC1-8143-46E7-962B-67DF4D3383BD}" destId="{C616E0D4-FED0-4943-A80E-A6A9901B9804}" srcOrd="16" destOrd="0" presId="urn:microsoft.com/office/officeart/2005/8/layout/vList3"/>
    <dgm:cxn modelId="{195E8487-57F4-4388-B219-3BD4FCABF8E3}" type="presParOf" srcId="{C616E0D4-FED0-4943-A80E-A6A9901B9804}" destId="{A3AEF7F1-381E-4B10-8A5F-CAF403EDA7B9}" srcOrd="0" destOrd="0" presId="urn:microsoft.com/office/officeart/2005/8/layout/vList3"/>
    <dgm:cxn modelId="{E5B4B535-49FF-4F20-9672-F0A48CFC6524}" type="presParOf" srcId="{C616E0D4-FED0-4943-A80E-A6A9901B9804}" destId="{A35927AA-5E13-4993-BE82-196350319B93}" srcOrd="1" destOrd="0" presId="urn:microsoft.com/office/officeart/2005/8/layout/vList3"/>
    <dgm:cxn modelId="{6E230816-B5C6-46C0-995D-1DABF24DF565}" type="presParOf" srcId="{059E1DC1-8143-46E7-962B-67DF4D3383BD}" destId="{AA9B8292-1716-4030-8845-C0849B2273F5}" srcOrd="17" destOrd="0" presId="urn:microsoft.com/office/officeart/2005/8/layout/vList3"/>
    <dgm:cxn modelId="{0DB7624C-2D7A-45CC-ABA6-96C52C990B37}" type="presParOf" srcId="{059E1DC1-8143-46E7-962B-67DF4D3383BD}" destId="{CB1AE580-4C51-4D7C-A174-7F015FD66E7C}" srcOrd="18" destOrd="0" presId="urn:microsoft.com/office/officeart/2005/8/layout/vList3"/>
    <dgm:cxn modelId="{3C51F325-D798-4365-A472-00C6F210F94A}" type="presParOf" srcId="{CB1AE580-4C51-4D7C-A174-7F015FD66E7C}" destId="{31572C55-641F-4E83-A497-EEF542129D6E}" srcOrd="0" destOrd="0" presId="urn:microsoft.com/office/officeart/2005/8/layout/vList3"/>
    <dgm:cxn modelId="{5176E03D-A1AF-43E8-A852-1F699A26D6A4}" type="presParOf" srcId="{CB1AE580-4C51-4D7C-A174-7F015FD66E7C}" destId="{9F11CED8-B0B5-44E1-A51D-FDA97141D4D2}"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CB68CE-804F-4A14-9336-C098CF894D11}">
      <dsp:nvSpPr>
        <dsp:cNvPr id="0" name=""/>
        <dsp:cNvSpPr/>
      </dsp:nvSpPr>
      <dsp:spPr>
        <a:xfrm>
          <a:off x="0" y="71469"/>
          <a:ext cx="10515600" cy="7956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Palliative care is specialised, person- and family-centred care for people living with an active, progressive, life-limiting illness, aiming to optimise quality of life rather than cure the disease.</a:t>
          </a:r>
        </a:p>
      </dsp:txBody>
      <dsp:txXfrm>
        <a:off x="38838" y="110307"/>
        <a:ext cx="10437924" cy="717924"/>
      </dsp:txXfrm>
    </dsp:sp>
    <dsp:sp modelId="{F20ECDD9-7A85-4433-A8BD-6461DD083967}">
      <dsp:nvSpPr>
        <dsp:cNvPr id="0" name=""/>
        <dsp:cNvSpPr/>
      </dsp:nvSpPr>
      <dsp:spPr>
        <a:xfrm>
          <a:off x="0" y="924669"/>
          <a:ext cx="10515600" cy="7956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It can be provided alongside curative or life-prolonging treatments at any stage of a serious illness, not just at end-of-life.</a:t>
          </a:r>
        </a:p>
      </dsp:txBody>
      <dsp:txXfrm>
        <a:off x="38838" y="963507"/>
        <a:ext cx="10437924" cy="717924"/>
      </dsp:txXfrm>
    </dsp:sp>
    <dsp:sp modelId="{54A7F035-80AF-4E57-B778-8ACDB70CBF96}">
      <dsp:nvSpPr>
        <dsp:cNvPr id="0" name=""/>
        <dsp:cNvSpPr/>
      </dsp:nvSpPr>
      <dsp:spPr>
        <a:xfrm>
          <a:off x="0" y="1777869"/>
          <a:ext cx="10515600" cy="7956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It addresses physical symptoms (like pain and breathlessness), as well as emotional, social, cultural and spiritual needs for both patients and their families.</a:t>
          </a:r>
        </a:p>
      </dsp:txBody>
      <dsp:txXfrm>
        <a:off x="38838" y="1816707"/>
        <a:ext cx="10437924" cy="717924"/>
      </dsp:txXfrm>
    </dsp:sp>
    <dsp:sp modelId="{69494539-2DCC-4061-BD53-86C23E57345E}">
      <dsp:nvSpPr>
        <dsp:cNvPr id="0" name=""/>
        <dsp:cNvSpPr/>
      </dsp:nvSpPr>
      <dsp:spPr>
        <a:xfrm>
          <a:off x="0" y="2631069"/>
          <a:ext cx="10515600" cy="7956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Care is delivered by a multidisciplinary team (doctors, nurses, allied health, spiritual care) and can occur in various settings — including home, hospital, residential aged care, or hospice.</a:t>
          </a:r>
        </a:p>
      </dsp:txBody>
      <dsp:txXfrm>
        <a:off x="38838" y="2669907"/>
        <a:ext cx="10437924" cy="717924"/>
      </dsp:txXfrm>
    </dsp:sp>
    <dsp:sp modelId="{3B497961-AD95-41BF-A0B5-B01A5FE0EFCC}">
      <dsp:nvSpPr>
        <dsp:cNvPr id="0" name=""/>
        <dsp:cNvSpPr/>
      </dsp:nvSpPr>
      <dsp:spPr>
        <a:xfrm>
          <a:off x="0" y="3484269"/>
          <a:ext cx="10515600" cy="7956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Early referral is encouraged and can lead to better symptom management, improved quality of life, and support for decision-making and coping for patients and families</a:t>
          </a:r>
        </a:p>
      </dsp:txBody>
      <dsp:txXfrm>
        <a:off x="38838" y="3523107"/>
        <a:ext cx="10437924" cy="7179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C09BCE-CE82-4576-8D58-299E8E3829FB}">
      <dsp:nvSpPr>
        <dsp:cNvPr id="0" name=""/>
        <dsp:cNvSpPr/>
      </dsp:nvSpPr>
      <dsp:spPr>
        <a:xfrm>
          <a:off x="3265875" y="-44723"/>
          <a:ext cx="3646528" cy="3214914"/>
        </a:xfrm>
        <a:prstGeom prst="ellipse">
          <a:avLst/>
        </a:prstGeom>
        <a:solidFill>
          <a:schemeClr val="accent5">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AU" sz="1600" b="1" kern="1200" dirty="0"/>
            <a:t>Palliative Care Outpatient Clinics – Mondays &amp; Thursdays</a:t>
          </a:r>
        </a:p>
        <a:p>
          <a:pPr marL="0" lvl="0" indent="0" algn="ctr" defTabSz="711200">
            <a:lnSpc>
              <a:spcPct val="90000"/>
            </a:lnSpc>
            <a:spcBef>
              <a:spcPct val="0"/>
            </a:spcBef>
            <a:spcAft>
              <a:spcPct val="35000"/>
            </a:spcAft>
            <a:buNone/>
          </a:pPr>
          <a:r>
            <a:rPr lang="en-AU" sz="1600" b="1" kern="1200" dirty="0"/>
            <a:t>Renal supportive care</a:t>
          </a:r>
        </a:p>
      </dsp:txBody>
      <dsp:txXfrm>
        <a:off x="3686628" y="388053"/>
        <a:ext cx="2805021" cy="1020117"/>
      </dsp:txXfrm>
    </dsp:sp>
    <dsp:sp modelId="{B0FE7892-29DF-4F7F-80A3-3ABBC1070E0E}">
      <dsp:nvSpPr>
        <dsp:cNvPr id="0" name=""/>
        <dsp:cNvSpPr/>
      </dsp:nvSpPr>
      <dsp:spPr>
        <a:xfrm>
          <a:off x="4792218" y="1400089"/>
          <a:ext cx="2819160" cy="2819160"/>
        </a:xfrm>
        <a:prstGeom prst="ellipse">
          <a:avLst/>
        </a:prstGeom>
        <a:solidFill>
          <a:schemeClr val="accent5">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AU" sz="1600" b="1" kern="1200" dirty="0"/>
            <a:t>Inpatient Specialist Palliative Care Consulting &amp; Admitting Rights Services</a:t>
          </a:r>
        </a:p>
      </dsp:txBody>
      <dsp:txXfrm>
        <a:off x="6310228" y="1725377"/>
        <a:ext cx="1084292" cy="2168585"/>
      </dsp:txXfrm>
    </dsp:sp>
    <dsp:sp modelId="{17089DB1-F570-42ED-83E1-B305CC814D32}">
      <dsp:nvSpPr>
        <dsp:cNvPr id="0" name=""/>
        <dsp:cNvSpPr/>
      </dsp:nvSpPr>
      <dsp:spPr>
        <a:xfrm>
          <a:off x="3629236" y="2647026"/>
          <a:ext cx="2819160" cy="2819160"/>
        </a:xfrm>
        <a:prstGeom prst="ellipse">
          <a:avLst/>
        </a:prstGeom>
        <a:solidFill>
          <a:schemeClr val="accent5">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AU" sz="1600" b="1" kern="1200" dirty="0"/>
            <a:t>Palliative Care Community Outreach Program</a:t>
          </a:r>
        </a:p>
      </dsp:txBody>
      <dsp:txXfrm>
        <a:off x="3954524" y="4192143"/>
        <a:ext cx="2168585" cy="894541"/>
      </dsp:txXfrm>
    </dsp:sp>
    <dsp:sp modelId="{23D3DF5E-B006-48A7-A2A9-C55AEC648472}">
      <dsp:nvSpPr>
        <dsp:cNvPr id="0" name=""/>
        <dsp:cNvSpPr/>
      </dsp:nvSpPr>
      <dsp:spPr>
        <a:xfrm>
          <a:off x="2181209" y="1325283"/>
          <a:ext cx="3114552" cy="3119429"/>
        </a:xfrm>
        <a:prstGeom prst="ellipse">
          <a:avLst/>
        </a:prstGeom>
        <a:solidFill>
          <a:schemeClr val="accent5">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AU" sz="1600" b="1" kern="1200" dirty="0"/>
            <a:t>Specialist Palliative Care in the Aged Care Setting (SPACE Project)</a:t>
          </a:r>
        </a:p>
      </dsp:txBody>
      <dsp:txXfrm>
        <a:off x="2420790" y="1685217"/>
        <a:ext cx="1197904" cy="23995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5DC97D-A6B1-45B1-8002-613F2AAC29CD}">
      <dsp:nvSpPr>
        <dsp:cNvPr id="0" name=""/>
        <dsp:cNvSpPr/>
      </dsp:nvSpPr>
      <dsp:spPr>
        <a:xfrm>
          <a:off x="0" y="0"/>
          <a:ext cx="3503212" cy="3503212"/>
        </a:xfrm>
        <a:prstGeom prst="pie">
          <a:avLst>
            <a:gd name="adj1" fmla="val 5400000"/>
            <a:gd name="adj2" fmla="val 162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4BFE6A-B439-4CBB-8830-E003CC655D2E}">
      <dsp:nvSpPr>
        <dsp:cNvPr id="0" name=""/>
        <dsp:cNvSpPr/>
      </dsp:nvSpPr>
      <dsp:spPr>
        <a:xfrm>
          <a:off x="1751606" y="0"/>
          <a:ext cx="4492648" cy="3503212"/>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AU" sz="1500" kern="1200" dirty="0"/>
            <a:t>Areas outside our catchment area are covered by </a:t>
          </a:r>
          <a:r>
            <a:rPr lang="en-AU" sz="1500" b="1" kern="1200" dirty="0"/>
            <a:t>Gold Coast </a:t>
          </a:r>
          <a:r>
            <a:rPr lang="en-AU" sz="1500" b="1" kern="1200" dirty="0">
              <a:latin typeface="Aptos Display" panose="020F0302020204030204"/>
            </a:rPr>
            <a:t>SPaRTa</a:t>
          </a:r>
          <a:r>
            <a:rPr lang="en-AU" sz="1500" b="1" kern="1200" dirty="0"/>
            <a:t> service, soon to be Gold Coast Toowoomba SPaRTa amalgamation</a:t>
          </a:r>
          <a:endParaRPr lang="en-AU" sz="1500" kern="1200" dirty="0"/>
        </a:p>
      </dsp:txBody>
      <dsp:txXfrm>
        <a:off x="1751606" y="0"/>
        <a:ext cx="4492648" cy="744432"/>
      </dsp:txXfrm>
    </dsp:sp>
    <dsp:sp modelId="{D331E27B-89FC-4CD6-90F0-BAA6404784B0}">
      <dsp:nvSpPr>
        <dsp:cNvPr id="0" name=""/>
        <dsp:cNvSpPr/>
      </dsp:nvSpPr>
      <dsp:spPr>
        <a:xfrm>
          <a:off x="459796" y="744432"/>
          <a:ext cx="2583619" cy="2583619"/>
        </a:xfrm>
        <a:prstGeom prst="pie">
          <a:avLst>
            <a:gd name="adj1" fmla="val 5400000"/>
            <a:gd name="adj2" fmla="val 162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F89B7B-D5F6-4074-A5CB-43FCEF6D2A28}">
      <dsp:nvSpPr>
        <dsp:cNvPr id="0" name=""/>
        <dsp:cNvSpPr/>
      </dsp:nvSpPr>
      <dsp:spPr>
        <a:xfrm>
          <a:off x="1751606" y="744432"/>
          <a:ext cx="4492648" cy="2583619"/>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AU" sz="1500" kern="1200" dirty="0">
              <a:latin typeface="Aptos Display" panose="020F0302020204030204"/>
            </a:rPr>
            <a:t>SPaRTa</a:t>
          </a:r>
          <a:r>
            <a:rPr lang="en-AU" sz="1500" kern="1200" dirty="0"/>
            <a:t> provides specialist pall care advice via telehealth or phone</a:t>
          </a:r>
        </a:p>
      </dsp:txBody>
      <dsp:txXfrm>
        <a:off x="1751606" y="744432"/>
        <a:ext cx="4492648" cy="744432"/>
      </dsp:txXfrm>
    </dsp:sp>
    <dsp:sp modelId="{521F40F0-3B27-4D46-AFAA-8B3733F849C2}">
      <dsp:nvSpPr>
        <dsp:cNvPr id="0" name=""/>
        <dsp:cNvSpPr/>
      </dsp:nvSpPr>
      <dsp:spPr>
        <a:xfrm>
          <a:off x="919593" y="1488865"/>
          <a:ext cx="1664026" cy="1664026"/>
        </a:xfrm>
        <a:prstGeom prst="pie">
          <a:avLst>
            <a:gd name="adj1" fmla="val 5400000"/>
            <a:gd name="adj2" fmla="val 162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094CE9-DCA3-42E3-B26C-63EE7F96504A}">
      <dsp:nvSpPr>
        <dsp:cNvPr id="0" name=""/>
        <dsp:cNvSpPr/>
      </dsp:nvSpPr>
      <dsp:spPr>
        <a:xfrm>
          <a:off x="1751606" y="1488865"/>
          <a:ext cx="4492648" cy="1664026"/>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AU" sz="1500" kern="1200" dirty="0"/>
            <a:t>Operating hours: Monday – Friday, 8am – 4:30pm</a:t>
          </a:r>
        </a:p>
        <a:p>
          <a:pPr marL="0" lvl="0" indent="0" algn="ctr" defTabSz="666750">
            <a:lnSpc>
              <a:spcPct val="90000"/>
            </a:lnSpc>
            <a:spcBef>
              <a:spcPct val="0"/>
            </a:spcBef>
            <a:spcAft>
              <a:spcPct val="35000"/>
            </a:spcAft>
            <a:buNone/>
          </a:pPr>
          <a:r>
            <a:rPr lang="en-AU" sz="1500" kern="1200" dirty="0">
              <a:latin typeface="Aptos Display" panose="020F0302020204030204"/>
            </a:rPr>
            <a:t>SPaRTa</a:t>
          </a:r>
          <a:r>
            <a:rPr lang="en-AU" sz="1500" kern="1200" dirty="0"/>
            <a:t> Weekend Service</a:t>
          </a:r>
        </a:p>
      </dsp:txBody>
      <dsp:txXfrm>
        <a:off x="1751606" y="1488865"/>
        <a:ext cx="4492648" cy="744432"/>
      </dsp:txXfrm>
    </dsp:sp>
    <dsp:sp modelId="{F7323AA4-B10A-4B89-B3B8-C20CE83EC8CF}">
      <dsp:nvSpPr>
        <dsp:cNvPr id="0" name=""/>
        <dsp:cNvSpPr/>
      </dsp:nvSpPr>
      <dsp:spPr>
        <a:xfrm>
          <a:off x="1379390" y="2233298"/>
          <a:ext cx="744432" cy="744432"/>
        </a:xfrm>
        <a:prstGeom prst="pie">
          <a:avLst>
            <a:gd name="adj1" fmla="val 5400000"/>
            <a:gd name="adj2" fmla="val 162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30EE20-C1E2-4694-962B-5E44740B082F}">
      <dsp:nvSpPr>
        <dsp:cNvPr id="0" name=""/>
        <dsp:cNvSpPr/>
      </dsp:nvSpPr>
      <dsp:spPr>
        <a:xfrm>
          <a:off x="1751606" y="2219288"/>
          <a:ext cx="4492648" cy="744432"/>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AU" sz="1500" kern="1200" dirty="0"/>
            <a:t>Moving to Toowoomba on August 4th</a:t>
          </a:r>
          <a:r>
            <a:rPr lang="en-AU" sz="1500" kern="1200" dirty="0">
              <a:latin typeface="Aptos Display" panose="020F0302020204030204"/>
            </a:rPr>
            <a:t> 2025</a:t>
          </a:r>
          <a:endParaRPr lang="en-AU" sz="1500" kern="1200" dirty="0"/>
        </a:p>
      </dsp:txBody>
      <dsp:txXfrm>
        <a:off x="1751606" y="2219288"/>
        <a:ext cx="4492648" cy="7444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78D25E-A764-4E34-9CFE-EC1123001D31}">
      <dsp:nvSpPr>
        <dsp:cNvPr id="0" name=""/>
        <dsp:cNvSpPr/>
      </dsp:nvSpPr>
      <dsp:spPr>
        <a:xfrm rot="10800000">
          <a:off x="1811800" y="791"/>
          <a:ext cx="6891528" cy="30385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992" tIns="53340" rIns="99568" bIns="53340" numCol="1" spcCol="1270" anchor="ctr" anchorCtr="0">
          <a:noAutofit/>
        </a:bodyPr>
        <a:lstStyle/>
        <a:p>
          <a:pPr marL="0" lvl="0" indent="0" algn="ctr" defTabSz="622300">
            <a:lnSpc>
              <a:spcPct val="90000"/>
            </a:lnSpc>
            <a:spcBef>
              <a:spcPct val="0"/>
            </a:spcBef>
            <a:spcAft>
              <a:spcPct val="35000"/>
            </a:spcAft>
            <a:buNone/>
          </a:pPr>
          <a:r>
            <a:rPr lang="en-AU" sz="1400" kern="1200" dirty="0"/>
            <a:t>Clinical Nurse Consultants x 3 FTE</a:t>
          </a:r>
        </a:p>
      </dsp:txBody>
      <dsp:txXfrm rot="10800000">
        <a:off x="1887764" y="791"/>
        <a:ext cx="6815564" cy="303856"/>
      </dsp:txXfrm>
    </dsp:sp>
    <dsp:sp modelId="{7EF12118-8149-4BDD-827B-53F4A259B213}">
      <dsp:nvSpPr>
        <dsp:cNvPr id="0" name=""/>
        <dsp:cNvSpPr/>
      </dsp:nvSpPr>
      <dsp:spPr>
        <a:xfrm>
          <a:off x="1659871" y="791"/>
          <a:ext cx="303856" cy="30385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B4A6DD-A151-4865-B60A-1BB359128E49}">
      <dsp:nvSpPr>
        <dsp:cNvPr id="0" name=""/>
        <dsp:cNvSpPr/>
      </dsp:nvSpPr>
      <dsp:spPr>
        <a:xfrm rot="10800000">
          <a:off x="1811800" y="387481"/>
          <a:ext cx="6891528" cy="30385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992" tIns="53340" rIns="99568" bIns="53340" numCol="1" spcCol="1270" anchor="ctr" anchorCtr="0">
          <a:noAutofit/>
        </a:bodyPr>
        <a:lstStyle/>
        <a:p>
          <a:pPr marL="0" lvl="0" indent="0" algn="ctr" defTabSz="622300" rtl="0">
            <a:lnSpc>
              <a:spcPct val="90000"/>
            </a:lnSpc>
            <a:spcBef>
              <a:spcPct val="0"/>
            </a:spcBef>
            <a:spcAft>
              <a:spcPct val="35000"/>
            </a:spcAft>
            <a:buNone/>
          </a:pPr>
          <a:r>
            <a:rPr lang="en-AU" sz="1400" kern="1200" dirty="0"/>
            <a:t>Clinical Nurses x 5 FTE – Community Outreach Program</a:t>
          </a:r>
          <a:r>
            <a:rPr lang="en-AU" sz="1400" kern="1200" dirty="0">
              <a:latin typeface="Aptos Display" panose="020F0302020204030204"/>
            </a:rPr>
            <a:t> + SPACE</a:t>
          </a:r>
          <a:endParaRPr lang="en-AU" sz="1400" kern="1200" dirty="0"/>
        </a:p>
      </dsp:txBody>
      <dsp:txXfrm rot="10800000">
        <a:off x="1887764" y="387481"/>
        <a:ext cx="6815564" cy="303856"/>
      </dsp:txXfrm>
    </dsp:sp>
    <dsp:sp modelId="{C984BC9C-A5F6-434C-A315-021B7DD7C351}">
      <dsp:nvSpPr>
        <dsp:cNvPr id="0" name=""/>
        <dsp:cNvSpPr/>
      </dsp:nvSpPr>
      <dsp:spPr>
        <a:xfrm>
          <a:off x="1659871" y="387481"/>
          <a:ext cx="303856" cy="30385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1556EA-CCA6-4045-9C48-E16BA14556D8}">
      <dsp:nvSpPr>
        <dsp:cNvPr id="0" name=""/>
        <dsp:cNvSpPr/>
      </dsp:nvSpPr>
      <dsp:spPr>
        <a:xfrm rot="10800000">
          <a:off x="1811800" y="774172"/>
          <a:ext cx="6891528" cy="30385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992" tIns="53340" rIns="99568" bIns="53340" numCol="1" spcCol="1270" anchor="ctr" anchorCtr="0">
          <a:noAutofit/>
        </a:bodyPr>
        <a:lstStyle/>
        <a:p>
          <a:pPr marL="0" lvl="0" indent="0" algn="ctr" defTabSz="622300">
            <a:lnSpc>
              <a:spcPct val="90000"/>
            </a:lnSpc>
            <a:spcBef>
              <a:spcPct val="0"/>
            </a:spcBef>
            <a:spcAft>
              <a:spcPct val="35000"/>
            </a:spcAft>
            <a:buNone/>
          </a:pPr>
          <a:r>
            <a:rPr lang="en-AU" sz="1400" kern="1200" dirty="0"/>
            <a:t>Palliative Care Consultants x 4.2 FTE</a:t>
          </a:r>
        </a:p>
      </dsp:txBody>
      <dsp:txXfrm rot="10800000">
        <a:off x="1887764" y="774172"/>
        <a:ext cx="6815564" cy="303856"/>
      </dsp:txXfrm>
    </dsp:sp>
    <dsp:sp modelId="{187D2E5E-96C0-4A7C-8657-BB48B4AD37FE}">
      <dsp:nvSpPr>
        <dsp:cNvPr id="0" name=""/>
        <dsp:cNvSpPr/>
      </dsp:nvSpPr>
      <dsp:spPr>
        <a:xfrm>
          <a:off x="1659871" y="774172"/>
          <a:ext cx="303856" cy="30385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9FCE84-BADF-4D36-A475-951FFA9841A8}">
      <dsp:nvSpPr>
        <dsp:cNvPr id="0" name=""/>
        <dsp:cNvSpPr/>
      </dsp:nvSpPr>
      <dsp:spPr>
        <a:xfrm rot="10800000">
          <a:off x="1811800" y="1160862"/>
          <a:ext cx="6891528" cy="30385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992" tIns="53340" rIns="99568" bIns="53340" numCol="1" spcCol="1270" anchor="ctr" anchorCtr="0">
          <a:noAutofit/>
        </a:bodyPr>
        <a:lstStyle/>
        <a:p>
          <a:pPr marL="0" lvl="0" indent="0" algn="ctr" defTabSz="622300">
            <a:lnSpc>
              <a:spcPct val="90000"/>
            </a:lnSpc>
            <a:spcBef>
              <a:spcPct val="0"/>
            </a:spcBef>
            <a:spcAft>
              <a:spcPct val="35000"/>
            </a:spcAft>
            <a:buNone/>
          </a:pPr>
          <a:r>
            <a:rPr lang="en-AU" sz="1400" kern="1200" dirty="0"/>
            <a:t>Palliative Care Registrars x 3 FTE &amp; Resident</a:t>
          </a:r>
        </a:p>
      </dsp:txBody>
      <dsp:txXfrm rot="10800000">
        <a:off x="1887764" y="1160862"/>
        <a:ext cx="6815564" cy="303856"/>
      </dsp:txXfrm>
    </dsp:sp>
    <dsp:sp modelId="{7C7493C1-F8A0-4DB9-AD8C-3C86A629056A}">
      <dsp:nvSpPr>
        <dsp:cNvPr id="0" name=""/>
        <dsp:cNvSpPr/>
      </dsp:nvSpPr>
      <dsp:spPr>
        <a:xfrm>
          <a:off x="1659871" y="1160862"/>
          <a:ext cx="303856" cy="30385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E80D19-75D8-4DE3-89F0-6B78D56A0396}">
      <dsp:nvSpPr>
        <dsp:cNvPr id="0" name=""/>
        <dsp:cNvSpPr/>
      </dsp:nvSpPr>
      <dsp:spPr>
        <a:xfrm rot="10800000">
          <a:off x="1811800" y="1547552"/>
          <a:ext cx="6891528" cy="30385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992" tIns="53340" rIns="99568" bIns="53340" numCol="1" spcCol="1270" anchor="ctr" anchorCtr="0">
          <a:noAutofit/>
        </a:bodyPr>
        <a:lstStyle/>
        <a:p>
          <a:pPr marL="0" lvl="0" indent="0" algn="ctr" defTabSz="622300">
            <a:lnSpc>
              <a:spcPct val="90000"/>
            </a:lnSpc>
            <a:spcBef>
              <a:spcPct val="0"/>
            </a:spcBef>
            <a:spcAft>
              <a:spcPct val="35000"/>
            </a:spcAft>
            <a:buNone/>
          </a:pPr>
          <a:r>
            <a:rPr lang="en-AU" sz="1400" kern="1200" dirty="0"/>
            <a:t>Psychologist 0.5FTE</a:t>
          </a:r>
        </a:p>
      </dsp:txBody>
      <dsp:txXfrm rot="10800000">
        <a:off x="1887764" y="1547552"/>
        <a:ext cx="6815564" cy="303856"/>
      </dsp:txXfrm>
    </dsp:sp>
    <dsp:sp modelId="{68D37AD7-7B52-4A75-B72A-98E2997DD33D}">
      <dsp:nvSpPr>
        <dsp:cNvPr id="0" name=""/>
        <dsp:cNvSpPr/>
      </dsp:nvSpPr>
      <dsp:spPr>
        <a:xfrm>
          <a:off x="1659871" y="1547552"/>
          <a:ext cx="303856" cy="30385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04AB7E-FB4B-4684-8E81-E306D27730EB}">
      <dsp:nvSpPr>
        <dsp:cNvPr id="0" name=""/>
        <dsp:cNvSpPr/>
      </dsp:nvSpPr>
      <dsp:spPr>
        <a:xfrm rot="10800000">
          <a:off x="1811800" y="1934243"/>
          <a:ext cx="6891528" cy="30385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992" tIns="53340" rIns="99568" bIns="53340" numCol="1" spcCol="1270" anchor="ctr" anchorCtr="0">
          <a:noAutofit/>
        </a:bodyPr>
        <a:lstStyle/>
        <a:p>
          <a:pPr marL="0" lvl="0" indent="0" algn="ctr" defTabSz="622300">
            <a:lnSpc>
              <a:spcPct val="90000"/>
            </a:lnSpc>
            <a:spcBef>
              <a:spcPct val="0"/>
            </a:spcBef>
            <a:spcAft>
              <a:spcPct val="35000"/>
            </a:spcAft>
            <a:buNone/>
          </a:pPr>
          <a:r>
            <a:rPr lang="en-AU" sz="1400" kern="1200" dirty="0"/>
            <a:t>Social Worker 0.6FTE</a:t>
          </a:r>
        </a:p>
      </dsp:txBody>
      <dsp:txXfrm rot="10800000">
        <a:off x="1887764" y="1934243"/>
        <a:ext cx="6815564" cy="303856"/>
      </dsp:txXfrm>
    </dsp:sp>
    <dsp:sp modelId="{C1E8E531-CA7E-407B-AE1F-C0D06AF3B364}">
      <dsp:nvSpPr>
        <dsp:cNvPr id="0" name=""/>
        <dsp:cNvSpPr/>
      </dsp:nvSpPr>
      <dsp:spPr>
        <a:xfrm>
          <a:off x="1659871" y="1934243"/>
          <a:ext cx="303856" cy="30385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88DCB5-ADDB-4B6A-9B90-6C11E2DF593E}">
      <dsp:nvSpPr>
        <dsp:cNvPr id="0" name=""/>
        <dsp:cNvSpPr/>
      </dsp:nvSpPr>
      <dsp:spPr>
        <a:xfrm rot="10800000">
          <a:off x="1811800" y="2320933"/>
          <a:ext cx="6891528" cy="30385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992" tIns="53340" rIns="99568" bIns="53340" numCol="1" spcCol="1270" anchor="ctr" anchorCtr="0">
          <a:noAutofit/>
        </a:bodyPr>
        <a:lstStyle/>
        <a:p>
          <a:pPr marL="0" lvl="0" indent="0" algn="ctr" defTabSz="622300">
            <a:lnSpc>
              <a:spcPct val="90000"/>
            </a:lnSpc>
            <a:spcBef>
              <a:spcPct val="0"/>
            </a:spcBef>
            <a:spcAft>
              <a:spcPct val="35000"/>
            </a:spcAft>
            <a:buNone/>
          </a:pPr>
          <a:r>
            <a:rPr lang="en-AU" sz="1400" kern="1200" dirty="0"/>
            <a:t>Occupational Therapist 1.0FTE</a:t>
          </a:r>
        </a:p>
      </dsp:txBody>
      <dsp:txXfrm rot="10800000">
        <a:off x="1887764" y="2320933"/>
        <a:ext cx="6815564" cy="303856"/>
      </dsp:txXfrm>
    </dsp:sp>
    <dsp:sp modelId="{6261E746-C6CE-485A-8E39-CE314FBCEECA}">
      <dsp:nvSpPr>
        <dsp:cNvPr id="0" name=""/>
        <dsp:cNvSpPr/>
      </dsp:nvSpPr>
      <dsp:spPr>
        <a:xfrm>
          <a:off x="1659871" y="2320933"/>
          <a:ext cx="303856" cy="30385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5A745F-7671-4E7B-A3AC-49141206DF8A}">
      <dsp:nvSpPr>
        <dsp:cNvPr id="0" name=""/>
        <dsp:cNvSpPr/>
      </dsp:nvSpPr>
      <dsp:spPr>
        <a:xfrm rot="10800000">
          <a:off x="1811800" y="2707623"/>
          <a:ext cx="6891528" cy="30385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992" tIns="53340" rIns="99568" bIns="53340" numCol="1" spcCol="1270" anchor="ctr" anchorCtr="0">
          <a:noAutofit/>
        </a:bodyPr>
        <a:lstStyle/>
        <a:p>
          <a:pPr marL="0" lvl="0" indent="0" algn="ctr" defTabSz="622300">
            <a:lnSpc>
              <a:spcPct val="90000"/>
            </a:lnSpc>
            <a:spcBef>
              <a:spcPct val="0"/>
            </a:spcBef>
            <a:spcAft>
              <a:spcPct val="35000"/>
            </a:spcAft>
            <a:buNone/>
          </a:pPr>
          <a:r>
            <a:rPr lang="en-AU" sz="1400" kern="1200" dirty="0"/>
            <a:t>Pharmacist 0.5FTE</a:t>
          </a:r>
        </a:p>
      </dsp:txBody>
      <dsp:txXfrm rot="10800000">
        <a:off x="1887764" y="2707623"/>
        <a:ext cx="6815564" cy="303856"/>
      </dsp:txXfrm>
    </dsp:sp>
    <dsp:sp modelId="{E13A3120-A576-472D-969B-62505742A2D1}">
      <dsp:nvSpPr>
        <dsp:cNvPr id="0" name=""/>
        <dsp:cNvSpPr/>
      </dsp:nvSpPr>
      <dsp:spPr>
        <a:xfrm>
          <a:off x="1659871" y="2707623"/>
          <a:ext cx="303856" cy="30385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5927AA-5E13-4993-BE82-196350319B93}">
      <dsp:nvSpPr>
        <dsp:cNvPr id="0" name=""/>
        <dsp:cNvSpPr/>
      </dsp:nvSpPr>
      <dsp:spPr>
        <a:xfrm rot="10800000">
          <a:off x="1811800" y="3094314"/>
          <a:ext cx="6891528" cy="30385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992" tIns="53340" rIns="99568" bIns="53340" numCol="1" spcCol="1270" anchor="ctr" anchorCtr="0">
          <a:noAutofit/>
        </a:bodyPr>
        <a:lstStyle/>
        <a:p>
          <a:pPr marL="0" lvl="0" indent="0" algn="ctr" defTabSz="622300">
            <a:lnSpc>
              <a:spcPct val="90000"/>
            </a:lnSpc>
            <a:spcBef>
              <a:spcPct val="0"/>
            </a:spcBef>
            <a:spcAft>
              <a:spcPct val="35000"/>
            </a:spcAft>
            <a:buNone/>
          </a:pPr>
          <a:r>
            <a:rPr lang="en-AU" sz="1400" kern="1200" dirty="0"/>
            <a:t>ATSI HW 1.0FTE (rotational)</a:t>
          </a:r>
        </a:p>
      </dsp:txBody>
      <dsp:txXfrm rot="10800000">
        <a:off x="1887764" y="3094314"/>
        <a:ext cx="6815564" cy="303856"/>
      </dsp:txXfrm>
    </dsp:sp>
    <dsp:sp modelId="{A3AEF7F1-381E-4B10-8A5F-CAF403EDA7B9}">
      <dsp:nvSpPr>
        <dsp:cNvPr id="0" name=""/>
        <dsp:cNvSpPr/>
      </dsp:nvSpPr>
      <dsp:spPr>
        <a:xfrm>
          <a:off x="1659871" y="3094314"/>
          <a:ext cx="303856" cy="30385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11CED8-B0B5-44E1-A51D-FDA97141D4D2}">
      <dsp:nvSpPr>
        <dsp:cNvPr id="0" name=""/>
        <dsp:cNvSpPr/>
      </dsp:nvSpPr>
      <dsp:spPr>
        <a:xfrm rot="10800000">
          <a:off x="1811800" y="3481004"/>
          <a:ext cx="6891528" cy="30385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992" tIns="53340" rIns="99568" bIns="53340" numCol="1" spcCol="1270" anchor="ctr" anchorCtr="0">
          <a:noAutofit/>
        </a:bodyPr>
        <a:lstStyle/>
        <a:p>
          <a:pPr marL="0" lvl="0" indent="0" algn="ctr" defTabSz="622300">
            <a:lnSpc>
              <a:spcPct val="90000"/>
            </a:lnSpc>
            <a:spcBef>
              <a:spcPct val="0"/>
            </a:spcBef>
            <a:spcAft>
              <a:spcPct val="35000"/>
            </a:spcAft>
            <a:buNone/>
          </a:pPr>
          <a:r>
            <a:rPr lang="en-AU" sz="1400" kern="1200" dirty="0"/>
            <a:t>AO 1.0FTE</a:t>
          </a:r>
        </a:p>
      </dsp:txBody>
      <dsp:txXfrm rot="10800000">
        <a:off x="1887764" y="3481004"/>
        <a:ext cx="6815564" cy="303856"/>
      </dsp:txXfrm>
    </dsp:sp>
    <dsp:sp modelId="{31572C55-641F-4E83-A497-EEF542129D6E}">
      <dsp:nvSpPr>
        <dsp:cNvPr id="0" name=""/>
        <dsp:cNvSpPr/>
      </dsp:nvSpPr>
      <dsp:spPr>
        <a:xfrm>
          <a:off x="1659871" y="3481004"/>
          <a:ext cx="303856" cy="30385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E1A911-4637-4ED2-B191-1373D6B838B4}" type="datetimeFigureOut">
              <a:t>7/25/2025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F18FAD-5EB4-497A-8A52-6A381B06A256}" type="slidenum">
              <a:t>‹#›</a:t>
            </a:fld>
            <a:endParaRPr lang="en-US" dirty="0"/>
          </a:p>
        </p:txBody>
      </p:sp>
    </p:spTree>
    <p:extLst>
      <p:ext uri="{BB962C8B-B14F-4D97-AF65-F5344CB8AC3E}">
        <p14:creationId xmlns:p14="http://schemas.microsoft.com/office/powerpoint/2010/main" val="3028865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heeburgerdude.com/vegan-big-mac/"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E7E14-B551-3A42-812E-6E2B6D8FFA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867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Blue care is a leading provider of in home community based services, including clinical, All disciplines of allied health and Lifestyle services.</a:t>
            </a:r>
          </a:p>
          <a:p>
            <a:r>
              <a:rPr lang="en-AU" dirty="0"/>
              <a:t>There are numerous funding options for palliative client’s to access services, including Commonwealth Home Support, Home care packages (soon to be support at home), DVA, Scripted services and fee for service.</a:t>
            </a:r>
          </a:p>
          <a:p>
            <a:r>
              <a:rPr lang="en-AU" dirty="0"/>
              <a:t>Clients can access all but R&amp;R funding at any stage of their journey.</a:t>
            </a:r>
          </a:p>
          <a:p>
            <a:r>
              <a:rPr lang="en-AU" dirty="0"/>
              <a:t>The Rural and remote palliative care service, is a block funded service, free to the clients with an estimated prognosis of less than 12 weeks. All activities including clinical, Allied health and lifestyle services are covered under this funding type.</a:t>
            </a:r>
          </a:p>
          <a:p>
            <a:r>
              <a:rPr lang="en-AU" dirty="0"/>
              <a:t>Blue care provides collaborative, person centred care to all of its clients leveraging all specialist disciplines.</a:t>
            </a:r>
          </a:p>
          <a:p>
            <a:r>
              <a:rPr lang="en-AU" dirty="0"/>
              <a:t>Support at home with its specific palliative care funding, will be a point if further planning over the coming weeks.</a:t>
            </a:r>
          </a:p>
          <a:p>
            <a:r>
              <a:rPr lang="en-AU" dirty="0"/>
              <a:t>Please send your referrals through at any stage and we will allocate the most appropriate funding type.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E7E14-B551-3A42-812E-6E2B6D8FFA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652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https://static.tvtropes.org/pmwiki/pub/images/family_med.jpg</a:t>
            </a:r>
          </a:p>
          <a:p>
            <a:endParaRPr lang="en-AU" dirty="0"/>
          </a:p>
        </p:txBody>
      </p:sp>
    </p:spTree>
    <p:extLst>
      <p:ext uri="{BB962C8B-B14F-4D97-AF65-F5344CB8AC3E}">
        <p14:creationId xmlns:p14="http://schemas.microsoft.com/office/powerpoint/2010/main" val="4135938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hlinkClick r:id="rId3"/>
              </a:rPr>
              <a:t>Vegan Big Mac - Thee Burger Dude</a:t>
            </a:r>
            <a:endParaRPr lang="en-AU" dirty="0"/>
          </a:p>
          <a:p>
            <a:r>
              <a:rPr lang="en-AU" dirty="0"/>
              <a:t>https://www.hungryjacks.com.au/Upload/HJ/Media/Menu/product/Main/HJD0042_Whopper_Cheese_Triple_ALC_WEB_800x600px.png</a:t>
            </a:r>
          </a:p>
          <a:p>
            <a:r>
              <a:rPr lang="en-AU" dirty="0"/>
              <a:t>https://images.foxtv.com/static.fox35orlando.com/www.fox35orlando.com/content/uploads/2023/08/932/524/The-X-Burger-Wayback.jpeg?ve=1&amp;tl=1</a:t>
            </a:r>
          </a:p>
          <a:p>
            <a:endParaRPr lang="en-AU" dirty="0"/>
          </a:p>
        </p:txBody>
      </p:sp>
    </p:spTree>
    <p:extLst>
      <p:ext uri="{BB962C8B-B14F-4D97-AF65-F5344CB8AC3E}">
        <p14:creationId xmlns:p14="http://schemas.microsoft.com/office/powerpoint/2010/main" val="3005144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7/25/2025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3" name="Title 1">
            <a:extLst>
              <a:ext uri="{FF2B5EF4-FFF2-40B4-BE49-F238E27FC236}">
                <a16:creationId xmlns:a16="http://schemas.microsoft.com/office/drawing/2014/main" id="{A659BA83-0C6E-2A70-AED3-E386CABE654A}"/>
              </a:ext>
            </a:extLst>
          </p:cNvPr>
          <p:cNvSpPr>
            <a:spLocks noGrp="1"/>
          </p:cNvSpPr>
          <p:nvPr>
            <p:ph type="title"/>
          </p:nvPr>
        </p:nvSpPr>
        <p:spPr>
          <a:xfrm>
            <a:off x="1280160" y="1097280"/>
            <a:ext cx="9601200" cy="914400"/>
          </a:xfrm>
        </p:spPr>
        <p:txBody>
          <a:bodyPr anchor="t" anchorCtr="0"/>
          <a:lstStyle>
            <a:lvl1pPr>
              <a:defRPr sz="3200"/>
            </a:lvl1pPr>
          </a:lstStyle>
          <a:p>
            <a:r>
              <a:rPr lang="en-US"/>
              <a:t>Click to edit Master title style</a:t>
            </a:r>
          </a:p>
        </p:txBody>
      </p:sp>
      <p:sp>
        <p:nvSpPr>
          <p:cNvPr id="8" name="Table Placeholder 7">
            <a:extLst>
              <a:ext uri="{FF2B5EF4-FFF2-40B4-BE49-F238E27FC236}">
                <a16:creationId xmlns:a16="http://schemas.microsoft.com/office/drawing/2014/main" id="{0CEAFE70-86D3-8690-31CA-F9A1FBA494D0}"/>
              </a:ext>
            </a:extLst>
          </p:cNvPr>
          <p:cNvSpPr>
            <a:spLocks noGrp="1"/>
          </p:cNvSpPr>
          <p:nvPr>
            <p:ph type="tbl" sz="quarter" idx="13"/>
          </p:nvPr>
        </p:nvSpPr>
        <p:spPr>
          <a:xfrm>
            <a:off x="1280160" y="2377440"/>
            <a:ext cx="9619488" cy="3429000"/>
          </a:xfrm>
        </p:spPr>
        <p:txBody>
          <a:bodyPr/>
          <a:lstStyle>
            <a:lvl1pPr marL="0" indent="0">
              <a:buNone/>
              <a:defRPr/>
            </a:lvl1pPr>
          </a:lstStyle>
          <a:p>
            <a:r>
              <a:rPr lang="en-US" dirty="0"/>
              <a:t>Click icon to add table</a:t>
            </a:r>
          </a:p>
        </p:txBody>
      </p:sp>
      <p:cxnSp>
        <p:nvCxnSpPr>
          <p:cNvPr id="7" name="Straight Connector 6">
            <a:extLst>
              <a:ext uri="{FF2B5EF4-FFF2-40B4-BE49-F238E27FC236}">
                <a16:creationId xmlns:a16="http://schemas.microsoft.com/office/drawing/2014/main" id="{5D612406-06E6-DCE4-7F2F-D98836A802A6}"/>
              </a:ext>
            </a:extLst>
          </p:cNvPr>
          <p:cNvCxnSpPr>
            <a:cxnSpLocks/>
          </p:cNvCxnSpPr>
          <p:nvPr/>
        </p:nvCxnSpPr>
        <p:spPr>
          <a:xfrm>
            <a:off x="1295400" y="822960"/>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47672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 picture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BCF04C-49F6-66E8-41A0-B3C371944EA1}"/>
              </a:ext>
            </a:extLst>
          </p:cNvPr>
          <p:cNvSpPr/>
          <p:nvPr/>
        </p:nvSpPr>
        <p:spPr>
          <a:xfrm>
            <a:off x="6705600" y="0"/>
            <a:ext cx="5486400" cy="6858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1280160" y="3931920"/>
            <a:ext cx="5029200" cy="1828800"/>
          </a:xfrm>
        </p:spPr>
        <p:txBody>
          <a:bodyPr anchor="b" anchorCtr="0"/>
          <a:lstStyle>
            <a:lvl1pPr>
              <a:defRPr sz="3200"/>
            </a:lvl1pPr>
          </a:lstStyle>
          <a:p>
            <a:r>
              <a:rPr lang="en-US"/>
              <a:t>Click to edit Master title style</a:t>
            </a:r>
          </a:p>
        </p:txBody>
      </p:sp>
      <p:sp>
        <p:nvSpPr>
          <p:cNvPr id="9" name="Picture Placeholder 7">
            <a:extLst>
              <a:ext uri="{FF2B5EF4-FFF2-40B4-BE49-F238E27FC236}">
                <a16:creationId xmlns:a16="http://schemas.microsoft.com/office/drawing/2014/main" id="{DDE351D0-FB9C-3473-AF28-52927741728E}"/>
              </a:ext>
            </a:extLst>
          </p:cNvPr>
          <p:cNvSpPr>
            <a:spLocks noGrp="1"/>
          </p:cNvSpPr>
          <p:nvPr>
            <p:ph type="pic" sz="quarter" idx="14"/>
          </p:nvPr>
        </p:nvSpPr>
        <p:spPr>
          <a:xfrm>
            <a:off x="1280160" y="548640"/>
            <a:ext cx="3017520" cy="3017520"/>
          </a:xfrm>
          <a:prstGeom prst="ellipse">
            <a:avLst/>
          </a:prstGeom>
        </p:spPr>
        <p:txBody>
          <a:bodyPr/>
          <a:lstStyle>
            <a:lvl1pPr marL="0" indent="0">
              <a:buNone/>
              <a:defRPr/>
            </a:lvl1pPr>
          </a:lstStyle>
          <a:p>
            <a:r>
              <a:rPr lang="en-US" dirty="0"/>
              <a:t>Click icon to add picture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p:nvPr>
        </p:nvSpPr>
        <p:spPr>
          <a:xfrm>
            <a:off x="7205472" y="731520"/>
            <a:ext cx="4306824" cy="5394960"/>
          </a:xfrm>
        </p:spPr>
        <p:txBody>
          <a:bodyPr anchor="b">
            <a:normAutofit/>
          </a:bodyPr>
          <a:lstStyle>
            <a:lvl1pPr marL="457200">
              <a:spcBef>
                <a:spcPts val="1400"/>
              </a:spcBef>
              <a:buClr>
                <a:schemeClr val="tx1"/>
              </a:buClr>
              <a:buSzPct val="80000"/>
              <a:defRPr cap="all" baseline="0"/>
            </a:lvl1pPr>
            <a:lvl2pPr marL="914400">
              <a:buClr>
                <a:schemeClr val="tx1"/>
              </a:buClr>
              <a:buSzPct val="80000"/>
              <a:defRPr/>
            </a:lvl2pPr>
            <a:lvl3pPr marL="1371600">
              <a:buClr>
                <a:schemeClr val="tx1"/>
              </a:buClr>
              <a:buSzPct val="80000"/>
              <a:defRPr/>
            </a:lvl3pPr>
            <a:lvl4pPr marL="1828800">
              <a:buClr>
                <a:schemeClr val="tx1"/>
              </a:buClr>
              <a:buSzPct val="80000"/>
              <a:defRPr/>
            </a:lvl4pPr>
            <a:lvl5pPr marL="2286000">
              <a:buClr>
                <a:schemeClr val="tx1"/>
              </a:buClr>
              <a:buSzPct val="8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cxnSp>
        <p:nvCxnSpPr>
          <p:cNvPr id="10" name="Straight Connector 9">
            <a:extLst>
              <a:ext uri="{FF2B5EF4-FFF2-40B4-BE49-F238E27FC236}">
                <a16:creationId xmlns:a16="http://schemas.microsoft.com/office/drawing/2014/main" id="{C1171EC5-29BE-C106-1E9B-0CBDB598A131}"/>
              </a:ext>
            </a:extLst>
          </p:cNvPr>
          <p:cNvCxnSpPr>
            <a:cxnSpLocks/>
          </p:cNvCxnSpPr>
          <p:nvPr/>
        </p:nvCxnSpPr>
        <p:spPr>
          <a:xfrm>
            <a:off x="1298448" y="6111876"/>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5519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_A">
    <p:bg>
      <p:bgPr>
        <a:solidFill>
          <a:schemeClr val="accent1"/>
        </a:solid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1DD0ABFF-72BE-2C06-8715-AA6597E8E0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71"/>
            <a:ext cx="12192000" cy="6857657"/>
          </a:xfrm>
          <a:prstGeom prst="rect">
            <a:avLst/>
          </a:prstGeom>
        </p:spPr>
      </p:pic>
      <p:sp>
        <p:nvSpPr>
          <p:cNvPr id="13" name="Title 1">
            <a:extLst>
              <a:ext uri="{FF2B5EF4-FFF2-40B4-BE49-F238E27FC236}">
                <a16:creationId xmlns:a16="http://schemas.microsoft.com/office/drawing/2014/main" id="{9021256D-146B-B391-3D9F-D27523D728F8}"/>
              </a:ext>
            </a:extLst>
          </p:cNvPr>
          <p:cNvSpPr>
            <a:spLocks noGrp="1"/>
          </p:cNvSpPr>
          <p:nvPr>
            <p:ph type="title" hasCustomPrompt="1"/>
          </p:nvPr>
        </p:nvSpPr>
        <p:spPr>
          <a:xfrm>
            <a:off x="755650" y="2903539"/>
            <a:ext cx="4456430" cy="604836"/>
          </a:xfrm>
        </p:spPr>
        <p:txBody>
          <a:bodyPr lIns="0" tIns="0" rIns="0" bIns="0" anchor="b">
            <a:noAutofit/>
          </a:bodyPr>
          <a:lstStyle>
            <a:lvl1pPr>
              <a:defRPr sz="3600" b="1">
                <a:solidFill>
                  <a:schemeClr val="bg1"/>
                </a:solidFill>
              </a:defRPr>
            </a:lvl1pPr>
          </a:lstStyle>
          <a:p>
            <a:r>
              <a:rPr lang="en-US"/>
              <a:t>Title Here</a:t>
            </a:r>
            <a:endParaRPr lang="en-AU"/>
          </a:p>
        </p:txBody>
      </p:sp>
      <p:sp>
        <p:nvSpPr>
          <p:cNvPr id="44" name="Text Placeholder 42">
            <a:extLst>
              <a:ext uri="{FF2B5EF4-FFF2-40B4-BE49-F238E27FC236}">
                <a16:creationId xmlns:a16="http://schemas.microsoft.com/office/drawing/2014/main" id="{D80033CB-D31D-791D-BF61-0ACCAB8EC602}"/>
              </a:ext>
            </a:extLst>
          </p:cNvPr>
          <p:cNvSpPr>
            <a:spLocks noGrp="1"/>
          </p:cNvSpPr>
          <p:nvPr>
            <p:ph type="body" sz="quarter" idx="11" hasCustomPrompt="1"/>
          </p:nvPr>
        </p:nvSpPr>
        <p:spPr>
          <a:xfrm>
            <a:off x="755650" y="3777060"/>
            <a:ext cx="4456113" cy="328215"/>
          </a:xfrm>
        </p:spPr>
        <p:txBody>
          <a:bodyPr lIns="0" tIns="0" rIns="0" bIns="0">
            <a:noAutofit/>
          </a:bodyPr>
          <a:lstStyle>
            <a:lvl1pPr marL="0" indent="0">
              <a:buNone/>
              <a:defRPr lang="en-US" sz="2400" b="0" kern="1200" dirty="0" smtClean="0">
                <a:solidFill>
                  <a:schemeClr val="bg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Here</a:t>
            </a:r>
            <a:endParaRPr lang="en-AU"/>
          </a:p>
        </p:txBody>
      </p:sp>
      <p:sp>
        <p:nvSpPr>
          <p:cNvPr id="46" name="Text Placeholder 42">
            <a:extLst>
              <a:ext uri="{FF2B5EF4-FFF2-40B4-BE49-F238E27FC236}">
                <a16:creationId xmlns:a16="http://schemas.microsoft.com/office/drawing/2014/main" id="{50205619-7CFC-F07B-00F5-B9DF27605BD9}"/>
              </a:ext>
            </a:extLst>
          </p:cNvPr>
          <p:cNvSpPr>
            <a:spLocks noGrp="1"/>
          </p:cNvSpPr>
          <p:nvPr>
            <p:ph type="body" sz="quarter" idx="12" hasCustomPrompt="1"/>
          </p:nvPr>
        </p:nvSpPr>
        <p:spPr>
          <a:xfrm>
            <a:off x="755650" y="4418571"/>
            <a:ext cx="4456113" cy="212960"/>
          </a:xfrm>
        </p:spPr>
        <p:txBody>
          <a:bodyPr lIns="0" tIns="0" rIns="0" bIns="0">
            <a:noAutofit/>
          </a:bodyPr>
          <a:lstStyle>
            <a:lvl1pPr marL="0" indent="0">
              <a:buNone/>
              <a:defRPr lang="en-US" sz="1600" b="0" kern="1200" dirty="0" smtClean="0">
                <a:solidFill>
                  <a:schemeClr val="bg1"/>
                </a:solidFill>
                <a:latin typeface="+mj-lt"/>
                <a:ea typeface="+mj-ea"/>
                <a:cs typeface="+mj-cs"/>
              </a:defRPr>
            </a:lvl1pPr>
            <a:lvl2pPr marL="457200" indent="0">
              <a:buNone/>
              <a:defRPr/>
            </a:lvl2pPr>
            <a:lvl3pPr marL="914400" indent="0">
              <a:buNone/>
              <a:defRPr/>
            </a:lvl3pPr>
            <a:lvl4pPr marL="1371600" indent="0">
              <a:buNone/>
              <a:defRPr/>
            </a:lvl4pPr>
            <a:lvl5pPr marL="1828800" indent="0">
              <a:buNone/>
              <a:defRPr/>
            </a:lvl5pPr>
          </a:lstStyle>
          <a:p>
            <a:pPr lvl="0"/>
            <a:r>
              <a:rPr lang="en-US"/>
              <a:t>DD/MM/YYYY</a:t>
            </a:r>
            <a:endParaRPr lang="en-AU"/>
          </a:p>
        </p:txBody>
      </p:sp>
      <p:sp>
        <p:nvSpPr>
          <p:cNvPr id="49" name="Picture Placeholder 36">
            <a:extLst>
              <a:ext uri="{FF2B5EF4-FFF2-40B4-BE49-F238E27FC236}">
                <a16:creationId xmlns:a16="http://schemas.microsoft.com/office/drawing/2014/main" id="{E48A7118-00BB-88EE-1743-63E631B5FE5A}"/>
              </a:ext>
            </a:extLst>
          </p:cNvPr>
          <p:cNvSpPr>
            <a:spLocks noGrp="1"/>
          </p:cNvSpPr>
          <p:nvPr>
            <p:ph type="pic" sz="quarter" idx="10" hasCustomPrompt="1"/>
          </p:nvPr>
        </p:nvSpPr>
        <p:spPr>
          <a:xfrm>
            <a:off x="6096000" y="-1"/>
            <a:ext cx="6096000" cy="5423340"/>
          </a:xfrm>
          <a:custGeom>
            <a:avLst/>
            <a:gdLst>
              <a:gd name="connsiteX0" fmla="*/ 0 w 6075732"/>
              <a:gd name="connsiteY0" fmla="*/ 0 h 5423340"/>
              <a:gd name="connsiteX1" fmla="*/ 6075732 w 6075732"/>
              <a:gd name="connsiteY1" fmla="*/ 0 h 5423340"/>
              <a:gd name="connsiteX2" fmla="*/ 6075732 w 6075732"/>
              <a:gd name="connsiteY2" fmla="*/ 2255102 h 5423340"/>
              <a:gd name="connsiteX3" fmla="*/ 5900449 w 6075732"/>
              <a:gd name="connsiteY3" fmla="*/ 2471174 h 5423340"/>
              <a:gd name="connsiteX4" fmla="*/ 1066501 w 6075732"/>
              <a:gd name="connsiteY4" fmla="*/ 5423340 h 5423340"/>
              <a:gd name="connsiteX5" fmla="*/ 36312 w 6075732"/>
              <a:gd name="connsiteY5" fmla="*/ 453585 h 542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5732" h="5423340">
                <a:moveTo>
                  <a:pt x="0" y="0"/>
                </a:moveTo>
                <a:lnTo>
                  <a:pt x="6075732" y="0"/>
                </a:lnTo>
                <a:lnTo>
                  <a:pt x="6075732" y="2255102"/>
                </a:lnTo>
                <a:lnTo>
                  <a:pt x="5900449" y="2471174"/>
                </a:lnTo>
                <a:cubicBezTo>
                  <a:pt x="4819068" y="3748119"/>
                  <a:pt x="3334949" y="4673862"/>
                  <a:pt x="1066501" y="5423340"/>
                </a:cubicBezTo>
                <a:cubicBezTo>
                  <a:pt x="701739" y="4556729"/>
                  <a:pt x="260536" y="3001686"/>
                  <a:pt x="36312" y="453585"/>
                </a:cubicBezTo>
                <a:close/>
              </a:path>
            </a:pathLst>
          </a:custGeom>
          <a:solidFill>
            <a:srgbClr val="D4F5FF"/>
          </a:solidFill>
          <a:ln>
            <a:noFill/>
          </a:ln>
        </p:spPr>
        <p:txBody>
          <a:bodyPr wrap="square" anchor="ctr">
            <a:noAutofit/>
          </a:bodyPr>
          <a:lstStyle>
            <a:lvl1pPr marL="0" indent="0" algn="ctr">
              <a:buNone/>
              <a:defRPr/>
            </a:lvl1pPr>
          </a:lstStyle>
          <a:p>
            <a:r>
              <a:rPr lang="en-US" dirty="0"/>
              <a:t>Click to add image</a:t>
            </a:r>
            <a:endParaRPr lang="en-AU" dirty="0"/>
          </a:p>
        </p:txBody>
      </p:sp>
    </p:spTree>
    <p:extLst>
      <p:ext uri="{BB962C8B-B14F-4D97-AF65-F5344CB8AC3E}">
        <p14:creationId xmlns:p14="http://schemas.microsoft.com/office/powerpoint/2010/main" val="2281098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5B8067C-42E6-26F2-6946-8BFD8F0BA172}"/>
              </a:ext>
            </a:extLst>
          </p:cNvPr>
          <p:cNvSpPr>
            <a:spLocks noGrp="1"/>
          </p:cNvSpPr>
          <p:nvPr>
            <p:ph type="title" hasCustomPrompt="1"/>
          </p:nvPr>
        </p:nvSpPr>
        <p:spPr>
          <a:xfrm>
            <a:off x="755650" y="1832293"/>
            <a:ext cx="10679113" cy="604836"/>
          </a:xfrm>
        </p:spPr>
        <p:txBody>
          <a:bodyPr lIns="0" tIns="0" rIns="0" bIns="0" anchor="b">
            <a:normAutofit/>
          </a:bodyPr>
          <a:lstStyle>
            <a:lvl1pPr marL="0" algn="l" defTabSz="914400" rtl="0" eaLnBrk="1" latinLnBrk="0" hangingPunct="1">
              <a:lnSpc>
                <a:spcPct val="90000"/>
              </a:lnSpc>
              <a:spcBef>
                <a:spcPct val="0"/>
              </a:spcBef>
              <a:buNone/>
              <a:defRPr lang="en-AU" sz="3200" b="1" kern="1200" dirty="0">
                <a:solidFill>
                  <a:srgbClr val="006AFF"/>
                </a:solidFill>
                <a:latin typeface="Arial" panose="020B0604020202020204" pitchFamily="34" charset="0"/>
                <a:ea typeface="+mj-ea"/>
                <a:cs typeface="Arial" panose="020B0604020202020204" pitchFamily="34" charset="0"/>
              </a:defRPr>
            </a:lvl1pPr>
          </a:lstStyle>
          <a:p>
            <a:r>
              <a:rPr lang="en-US"/>
              <a:t>Title Here</a:t>
            </a:r>
            <a:endParaRPr lang="en-AU"/>
          </a:p>
        </p:txBody>
      </p:sp>
      <p:sp>
        <p:nvSpPr>
          <p:cNvPr id="9" name="Content Placeholder 18">
            <a:extLst>
              <a:ext uri="{FF2B5EF4-FFF2-40B4-BE49-F238E27FC236}">
                <a16:creationId xmlns:a16="http://schemas.microsoft.com/office/drawing/2014/main" id="{1AF587AC-DFE7-EE73-CC6E-DADE82CF26E3}"/>
              </a:ext>
            </a:extLst>
          </p:cNvPr>
          <p:cNvSpPr>
            <a:spLocks noGrp="1"/>
          </p:cNvSpPr>
          <p:nvPr>
            <p:ph sz="quarter" idx="13"/>
          </p:nvPr>
        </p:nvSpPr>
        <p:spPr>
          <a:xfrm>
            <a:off x="755650" y="2581592"/>
            <a:ext cx="10679113" cy="3771583"/>
          </a:xfrm>
        </p:spPr>
        <p:txBody>
          <a:bodyPr lIns="0" tIns="0" rIns="0" bIns="0">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2" name="Content Placeholder 6" descr="A picture containing shape&#10;&#10;Description automatically generated">
            <a:extLst>
              <a:ext uri="{FF2B5EF4-FFF2-40B4-BE49-F238E27FC236}">
                <a16:creationId xmlns:a16="http://schemas.microsoft.com/office/drawing/2014/main" id="{332A25C8-E7B3-3A32-B28D-40257A61C5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3552374" cy="1676401"/>
          </a:xfrm>
          <a:prstGeom prst="rect">
            <a:avLst/>
          </a:prstGeom>
        </p:spPr>
      </p:pic>
    </p:spTree>
    <p:extLst>
      <p:ext uri="{BB962C8B-B14F-4D97-AF65-F5344CB8AC3E}">
        <p14:creationId xmlns:p14="http://schemas.microsoft.com/office/powerpoint/2010/main" val="1735891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and Conent Branded Foot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C2F4FEA-C154-4DF3-93CE-E25369050304}"/>
              </a:ext>
            </a:extLst>
          </p:cNvPr>
          <p:cNvSpPr>
            <a:spLocks noGrp="1"/>
          </p:cNvSpPr>
          <p:nvPr>
            <p:ph idx="1"/>
          </p:nvPr>
        </p:nvSpPr>
        <p:spPr>
          <a:xfrm>
            <a:off x="682441" y="1284311"/>
            <a:ext cx="10931627" cy="4807734"/>
          </a:xfrm>
        </p:spPr>
        <p:txBody>
          <a:bodyPr/>
          <a:lstStyle>
            <a:lvl1pPr>
              <a:defRPr sz="3200">
                <a:solidFill>
                  <a:srgbClr val="624C79"/>
                </a:solidFill>
                <a:latin typeface="Arial" panose="020B0604020202020204" pitchFamily="34" charset="0"/>
                <a:cs typeface="Arial" panose="020B0604020202020204" pitchFamily="34" charset="0"/>
              </a:defRPr>
            </a:lvl1pPr>
            <a:lvl2pPr>
              <a:defRPr sz="2800">
                <a:solidFill>
                  <a:schemeClr val="tx1">
                    <a:lumMod val="75000"/>
                    <a:lumOff val="25000"/>
                  </a:schemeClr>
                </a:solidFill>
                <a:latin typeface="Arial" panose="020B0604020202020204" pitchFamily="34" charset="0"/>
                <a:cs typeface="Arial" panose="020B0604020202020204" pitchFamily="34" charset="0"/>
              </a:defRPr>
            </a:lvl2pPr>
            <a:lvl3pPr>
              <a:defRPr sz="2400">
                <a:solidFill>
                  <a:schemeClr val="tx1">
                    <a:lumMod val="75000"/>
                    <a:lumOff val="25000"/>
                  </a:schemeClr>
                </a:solidFill>
                <a:latin typeface="Arial" panose="020B0604020202020204" pitchFamily="34" charset="0"/>
                <a:cs typeface="Arial" panose="020B0604020202020204" pitchFamily="34" charset="0"/>
              </a:defRPr>
            </a:lvl3pPr>
            <a:lvl4pPr>
              <a:defRPr sz="2000">
                <a:solidFill>
                  <a:schemeClr val="tx1">
                    <a:lumMod val="75000"/>
                    <a:lumOff val="25000"/>
                  </a:schemeClr>
                </a:solidFill>
                <a:latin typeface="Arial" panose="020B0604020202020204" pitchFamily="34" charset="0"/>
                <a:cs typeface="Arial" panose="020B0604020202020204" pitchFamily="34" charset="0"/>
              </a:defRPr>
            </a:lvl4pPr>
            <a:lvl5pPr>
              <a:defRPr sz="2000">
                <a:solidFill>
                  <a:schemeClr val="tx1">
                    <a:lumMod val="75000"/>
                    <a:lumOff val="25000"/>
                  </a:schemeClr>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Title 1">
            <a:extLst>
              <a:ext uri="{FF2B5EF4-FFF2-40B4-BE49-F238E27FC236}">
                <a16:creationId xmlns:a16="http://schemas.microsoft.com/office/drawing/2014/main" id="{FD1D6F0D-D78C-4642-A3D5-93CE8F9314F9}"/>
              </a:ext>
            </a:extLst>
          </p:cNvPr>
          <p:cNvSpPr>
            <a:spLocks noGrp="1"/>
          </p:cNvSpPr>
          <p:nvPr>
            <p:ph type="ctrTitle" hasCustomPrompt="1"/>
          </p:nvPr>
        </p:nvSpPr>
        <p:spPr>
          <a:xfrm>
            <a:off x="646816" y="344384"/>
            <a:ext cx="11377692" cy="700642"/>
          </a:xfrm>
        </p:spPr>
        <p:txBody>
          <a:bodyPr anchor="b">
            <a:normAutofit/>
          </a:bodyPr>
          <a:lstStyle>
            <a:lvl1pPr algn="l">
              <a:lnSpc>
                <a:spcPct val="90000"/>
              </a:lnSpc>
              <a:defRPr sz="4000">
                <a:solidFill>
                  <a:srgbClr val="624C79"/>
                </a:solidFill>
                <a:latin typeface="Arial" panose="020B0604020202020204" pitchFamily="34" charset="0"/>
                <a:cs typeface="Arial" panose="020B0604020202020204" pitchFamily="34" charset="0"/>
              </a:defRPr>
            </a:lvl1pPr>
          </a:lstStyle>
          <a:p>
            <a:r>
              <a:rPr lang="en-US"/>
              <a:t>Edit your slide title</a:t>
            </a:r>
            <a:endParaRPr lang="en-AU"/>
          </a:p>
        </p:txBody>
      </p:sp>
    </p:spTree>
    <p:extLst>
      <p:ext uri="{BB962C8B-B14F-4D97-AF65-F5344CB8AC3E}">
        <p14:creationId xmlns:p14="http://schemas.microsoft.com/office/powerpoint/2010/main" val="3848421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lai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EFF99-4E5E-4FAA-AF65-5FE66794435E}"/>
              </a:ext>
            </a:extLst>
          </p:cNvPr>
          <p:cNvSpPr>
            <a:spLocks noGrp="1"/>
          </p:cNvSpPr>
          <p:nvPr>
            <p:ph type="ctrTitle" hasCustomPrompt="1"/>
          </p:nvPr>
        </p:nvSpPr>
        <p:spPr>
          <a:xfrm>
            <a:off x="628261" y="3816219"/>
            <a:ext cx="8553061" cy="2584579"/>
          </a:xfrm>
        </p:spPr>
        <p:txBody>
          <a:bodyPr anchor="b">
            <a:normAutofit/>
          </a:bodyPr>
          <a:lstStyle>
            <a:lvl1pPr algn="l">
              <a:lnSpc>
                <a:spcPct val="90000"/>
              </a:lnSpc>
              <a:defRPr sz="5400">
                <a:solidFill>
                  <a:srgbClr val="624C79"/>
                </a:solidFill>
                <a:latin typeface="Arial" panose="020B0604020202020204" pitchFamily="34" charset="0"/>
                <a:cs typeface="Arial" panose="020B0604020202020204" pitchFamily="34" charset="0"/>
              </a:defRPr>
            </a:lvl1pPr>
          </a:lstStyle>
          <a:p>
            <a:r>
              <a:rPr lang="en-US"/>
              <a:t>Click to edit </a:t>
            </a:r>
            <a:br>
              <a:rPr lang="en-US"/>
            </a:br>
            <a:r>
              <a:rPr lang="en-US"/>
              <a:t>your title</a:t>
            </a:r>
            <a:endParaRPr lang="en-AU"/>
          </a:p>
        </p:txBody>
      </p:sp>
    </p:spTree>
    <p:extLst>
      <p:ext uri="{BB962C8B-B14F-4D97-AF65-F5344CB8AC3E}">
        <p14:creationId xmlns:p14="http://schemas.microsoft.com/office/powerpoint/2010/main" val="32842076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ontent with image right">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F738F023-8BDF-71DB-D6AB-776F7C6413B2}"/>
              </a:ext>
            </a:extLst>
          </p:cNvPr>
          <p:cNvSpPr/>
          <p:nvPr/>
        </p:nvSpPr>
        <p:spPr>
          <a:xfrm>
            <a:off x="8610600" y="0"/>
            <a:ext cx="3581400" cy="6858000"/>
          </a:xfrm>
          <a:custGeom>
            <a:avLst/>
            <a:gdLst>
              <a:gd name="connsiteX0" fmla="*/ 0 w 3581400"/>
              <a:gd name="connsiteY0" fmla="*/ 0 h 6858000"/>
              <a:gd name="connsiteX1" fmla="*/ 3581400 w 3581400"/>
              <a:gd name="connsiteY1" fmla="*/ 0 h 6858000"/>
              <a:gd name="connsiteX2" fmla="*/ 3581400 w 3581400"/>
              <a:gd name="connsiteY2" fmla="*/ 6858000 h 6858000"/>
              <a:gd name="connsiteX3" fmla="*/ 0 w 3581400"/>
              <a:gd name="connsiteY3" fmla="*/ 6858000 h 6858000"/>
              <a:gd name="connsiteX4" fmla="*/ 0 w 3581400"/>
              <a:gd name="connsiteY4" fmla="*/ 6172201 h 6858000"/>
              <a:gd name="connsiteX5" fmla="*/ 2971800 w 3581400"/>
              <a:gd name="connsiteY5" fmla="*/ 6172201 h 6858000"/>
              <a:gd name="connsiteX6" fmla="*/ 2971800 w 3581400"/>
              <a:gd name="connsiteY6" fmla="*/ 685800 h 6858000"/>
              <a:gd name="connsiteX7" fmla="*/ 0 w 3581400"/>
              <a:gd name="connsiteY7" fmla="*/ 685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1400" h="6858000">
                <a:moveTo>
                  <a:pt x="0" y="0"/>
                </a:moveTo>
                <a:lnTo>
                  <a:pt x="3581400" y="0"/>
                </a:lnTo>
                <a:lnTo>
                  <a:pt x="3581400" y="6858000"/>
                </a:lnTo>
                <a:lnTo>
                  <a:pt x="0" y="6858000"/>
                </a:lnTo>
                <a:lnTo>
                  <a:pt x="0" y="6172201"/>
                </a:lnTo>
                <a:lnTo>
                  <a:pt x="2971800" y="6172201"/>
                </a:lnTo>
                <a:lnTo>
                  <a:pt x="2971800" y="685800"/>
                </a:lnTo>
                <a:lnTo>
                  <a:pt x="0" y="6858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280160" y="1097280"/>
            <a:ext cx="4114800" cy="2286000"/>
          </a:xfrm>
        </p:spPr>
        <p:txBody>
          <a:bodyPr/>
          <a:lstStyle>
            <a:lvl1pPr>
              <a:defRPr sz="3200" spc="300" baseline="0"/>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280160" y="3566160"/>
            <a:ext cx="4114800" cy="2651760"/>
          </a:xfrm>
        </p:spPr>
        <p:txBody>
          <a:bodyPr>
            <a:normAutofit/>
          </a:bodyPr>
          <a:lstStyle>
            <a:lvl1pPr marL="457200" indent="-457200">
              <a:lnSpc>
                <a:spcPct val="100000"/>
              </a:lnSpc>
              <a:spcBef>
                <a:spcPts val="1400"/>
              </a:spcBef>
              <a:buClr>
                <a:schemeClr val="accent1"/>
              </a:buClr>
              <a:buFont typeface="Courier New" panose="02070309020205020404" pitchFamily="49" charset="0"/>
              <a:buChar char="o"/>
              <a:defRPr sz="2400" cap="all" spc="0" baseline="0"/>
            </a:lvl1pPr>
            <a:lvl2pPr marL="914400">
              <a:defRPr spc="0" baseline="0"/>
            </a:lvl2pPr>
            <a:lvl3pPr marL="1371600">
              <a:defRPr spc="0" baseline="0"/>
            </a:lvl3pPr>
            <a:lvl4pPr marL="1828800">
              <a:defRPr spc="0" baseline="0"/>
            </a:lvl4pPr>
            <a:lvl5pPr marL="2286000">
              <a:defRPr spc="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90AD0F96-99DE-C9D9-569E-AE6FC6307EA7}"/>
              </a:ext>
            </a:extLst>
          </p:cNvPr>
          <p:cNvSpPr>
            <a:spLocks noGrp="1"/>
          </p:cNvSpPr>
          <p:nvPr>
            <p:ph type="pic" sz="quarter" idx="13"/>
          </p:nvPr>
        </p:nvSpPr>
        <p:spPr>
          <a:xfrm>
            <a:off x="5687568" y="1435608"/>
            <a:ext cx="5897880" cy="3977640"/>
          </a:xfrm>
          <a:noFill/>
        </p:spPr>
        <p:txBody>
          <a:bodyPr anchor="ctr"/>
          <a:lstStyle>
            <a:lvl1pPr marL="0" indent="0" algn="ctr">
              <a:buNone/>
              <a:defRPr/>
            </a:lvl1pPr>
          </a:lstStyle>
          <a:p>
            <a:r>
              <a:rPr lang="en-US" dirty="0"/>
              <a:t>Click icon to add picture</a:t>
            </a:r>
          </a:p>
        </p:txBody>
      </p:sp>
      <p:sp>
        <p:nvSpPr>
          <p:cNvPr id="9" name="Slide Number Placeholder 8">
            <a:extLst>
              <a:ext uri="{FF2B5EF4-FFF2-40B4-BE49-F238E27FC236}">
                <a16:creationId xmlns:a16="http://schemas.microsoft.com/office/drawing/2014/main" id="{969BB099-33E8-8B24-7E54-70E7457A1C7B}"/>
              </a:ext>
            </a:extLst>
          </p:cNvPr>
          <p:cNvSpPr>
            <a:spLocks noGrp="1"/>
          </p:cNvSpPr>
          <p:nvPr>
            <p:ph type="sldNum" sz="quarter" idx="11"/>
          </p:nvPr>
        </p:nvSpPr>
        <p:spPr/>
        <p:txBody>
          <a:bodyPr/>
          <a:lstStyle/>
          <a:p>
            <a:fld id="{75DF2D63-3FF5-D547-96B9-BE9CCD1ABA58}" type="slidenum">
              <a:rPr lang="en-US" smtClean="0"/>
              <a:t>‹#›</a:t>
            </a:fld>
            <a:endParaRPr lang="en-US" dirty="0"/>
          </a:p>
        </p:txBody>
      </p:sp>
      <p:cxnSp>
        <p:nvCxnSpPr>
          <p:cNvPr id="13" name="Straight Connector 12">
            <a:extLst>
              <a:ext uri="{FF2B5EF4-FFF2-40B4-BE49-F238E27FC236}">
                <a16:creationId xmlns:a16="http://schemas.microsoft.com/office/drawing/2014/main" id="{323EB7E3-3953-BAB4-1B15-383082C6C31E}"/>
              </a:ext>
            </a:extLst>
          </p:cNvPr>
          <p:cNvCxnSpPr>
            <a:cxnSpLocks/>
          </p:cNvCxnSpPr>
          <p:nvPr/>
        </p:nvCxnSpPr>
        <p:spPr>
          <a:xfrm>
            <a:off x="1295400" y="822960"/>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578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7/25/2025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7/25/2025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7/25/2025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7/25/2025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7/25/2025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dirty="0"/>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weightymatters.ca/2016/09/saturday-stories-muscle-confusion.html" TargetMode="External"/><Relationship Id="rId2" Type="http://schemas.openxmlformats.org/officeDocument/2006/relationships/image" Target="../media/image21.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hyperlink" Target="https://www.toowoombahospice.org.au/" TargetMode="Externa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hyperlink" Target="mailto:palliativecare@bluecare.org.au" TargetMode="External"/><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www.anzca.edu.au/getContentAsset/fbd6254a-05be-48eb-a50f-a6e85d89d4db/80feb437-d24d-46b8-a858-4a2a28b9b970/PS01(PM)-(Appendix)_-Opioid-Dose-Equivalence-Calculation-Table.PDF?language=en"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youtu.be/hsZ287okI8c?si=5TrPLAHcoNH48s8F"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4321" y="410951"/>
            <a:ext cx="8553061" cy="1517779"/>
          </a:xfrm>
          <a:ln w="28575">
            <a:noFill/>
          </a:ln>
        </p:spPr>
        <p:txBody>
          <a:bodyPr>
            <a:normAutofit fontScale="90000"/>
          </a:bodyPr>
          <a:lstStyle/>
          <a:p>
            <a:r>
              <a:rPr lang="en-US" sz="6000" dirty="0">
                <a:solidFill>
                  <a:schemeClr val="bg1"/>
                </a:solidFill>
                <a:latin typeface="Arial"/>
                <a:cs typeface="Arial"/>
              </a:rPr>
              <a:t>GP Symposium Day</a:t>
            </a:r>
            <a:br>
              <a:rPr lang="en-US" sz="6000" dirty="0"/>
            </a:br>
            <a:r>
              <a:rPr lang="en-US" sz="6000" dirty="0">
                <a:solidFill>
                  <a:schemeClr val="bg1"/>
                </a:solidFill>
                <a:latin typeface="Arial"/>
                <a:cs typeface="Arial"/>
              </a:rPr>
              <a:t>Palliative Care</a:t>
            </a:r>
            <a:endParaRPr lang="en-US" sz="4000" dirty="0">
              <a:solidFill>
                <a:schemeClr val="bg1"/>
              </a:solidFill>
              <a:latin typeface="Arial"/>
              <a:cs typeface="Arial"/>
            </a:endParaRPr>
          </a:p>
        </p:txBody>
      </p:sp>
      <p:sp>
        <p:nvSpPr>
          <p:cNvPr id="3" name="Subtitle 2"/>
          <p:cNvSpPr>
            <a:spLocks noGrp="1"/>
          </p:cNvSpPr>
          <p:nvPr>
            <p:ph type="subTitle" idx="4294967295"/>
          </p:nvPr>
        </p:nvSpPr>
        <p:spPr>
          <a:xfrm>
            <a:off x="145458" y="3674848"/>
            <a:ext cx="10915650" cy="2627312"/>
          </a:xfrm>
        </p:spPr>
        <p:txBody>
          <a:bodyPr vert="horz" lIns="91440" tIns="45720" rIns="91440" bIns="45720" rtlCol="0" anchor="t">
            <a:normAutofit/>
          </a:bodyPr>
          <a:lstStyle/>
          <a:p>
            <a:pPr marL="0" indent="0">
              <a:buNone/>
            </a:pPr>
            <a:endParaRPr lang="en-US" dirty="0"/>
          </a:p>
          <a:p>
            <a:r>
              <a:rPr lang="en-US" sz="3200" dirty="0"/>
              <a:t>Dr John Pietsch FRACGP Clin Dip Pall Med</a:t>
            </a:r>
          </a:p>
          <a:p>
            <a:r>
              <a:rPr lang="en-US" sz="3200" dirty="0"/>
              <a:t>Sarah Northfield BN, Grad Cert (Cancer Care), MAppSci</a:t>
            </a:r>
          </a:p>
          <a:p>
            <a:endParaRPr lang="en-US" dirty="0"/>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8843313-76D4-1A4E-2E35-729F860D2302}"/>
              </a:ext>
            </a:extLst>
          </p:cNvPr>
          <p:cNvSpPr>
            <a:spLocks noGrp="1"/>
          </p:cNvSpPr>
          <p:nvPr>
            <p:ph type="title"/>
          </p:nvPr>
        </p:nvSpPr>
        <p:spPr>
          <a:xfrm>
            <a:off x="793662" y="386930"/>
            <a:ext cx="10066122" cy="1298448"/>
          </a:xfrm>
        </p:spPr>
        <p:txBody>
          <a:bodyPr anchor="b">
            <a:normAutofit/>
          </a:bodyPr>
          <a:lstStyle/>
          <a:p>
            <a:r>
              <a:rPr lang="en-US" sz="4100" b="1" dirty="0"/>
              <a:t>How and when (to refer</a:t>
            </a:r>
            <a:r>
              <a:rPr lang="en-US" sz="4100" dirty="0"/>
              <a:t>)</a:t>
            </a:r>
            <a:br>
              <a:rPr lang="en-US" sz="4100" dirty="0"/>
            </a:br>
            <a:endParaRPr lang="en-US" sz="4100" dirty="0"/>
          </a:p>
        </p:txBody>
      </p:sp>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B1F46CB-6F21-CFF0-CCEE-63E37B54E413}"/>
              </a:ext>
            </a:extLst>
          </p:cNvPr>
          <p:cNvSpPr>
            <a:spLocks noGrp="1"/>
          </p:cNvSpPr>
          <p:nvPr>
            <p:ph idx="1"/>
          </p:nvPr>
        </p:nvSpPr>
        <p:spPr>
          <a:xfrm>
            <a:off x="793661" y="2599509"/>
            <a:ext cx="4530898" cy="3639450"/>
          </a:xfrm>
        </p:spPr>
        <p:txBody>
          <a:bodyPr vert="horz" lIns="91440" tIns="45720" rIns="91440" bIns="45720" rtlCol="0" anchor="ctr">
            <a:normAutofit fontScale="92500" lnSpcReduction="20000"/>
          </a:bodyPr>
          <a:lstStyle/>
          <a:p>
            <a:pPr marL="0" indent="0">
              <a:buNone/>
            </a:pPr>
            <a:endParaRPr lang="en-US" sz="1900" dirty="0"/>
          </a:p>
          <a:p>
            <a:endParaRPr lang="en-US" sz="1900" dirty="0"/>
          </a:p>
          <a:p>
            <a:r>
              <a:rPr lang="en-US" sz="1900" dirty="0"/>
              <a:t>SMART Referrals (or Medical Objects) –  triaged to OPD/Community or SPACE (soon also SPARTA)</a:t>
            </a:r>
          </a:p>
          <a:p>
            <a:r>
              <a:rPr lang="en-US" sz="1900" dirty="0"/>
              <a:t>SPACE referrals often can be initiated and completed by RACF with GP permission </a:t>
            </a:r>
          </a:p>
          <a:p>
            <a:r>
              <a:rPr lang="en-US" sz="1900" i="1" dirty="0">
                <a:highlight>
                  <a:srgbClr val="FFFF00"/>
                </a:highlight>
              </a:rPr>
              <a:t>Urgent referrals – call Pall Care CNC (clinical) on 0428 957 963 &amp; fax referral to 4616 5704</a:t>
            </a:r>
          </a:p>
          <a:p>
            <a:r>
              <a:rPr lang="en-US" sz="1900" dirty="0"/>
              <a:t>Can use SPCS referral form</a:t>
            </a:r>
          </a:p>
          <a:p>
            <a:r>
              <a:rPr lang="en-US" sz="1900" i="1" dirty="0"/>
              <a:t>Refer early as planning and anticipation of problems can make all the difference</a:t>
            </a:r>
          </a:p>
          <a:p>
            <a:endParaRPr lang="en-US" sz="1900" dirty="0"/>
          </a:p>
          <a:p>
            <a:endParaRPr lang="en-US" sz="1900" dirty="0"/>
          </a:p>
        </p:txBody>
      </p:sp>
      <p:pic>
        <p:nvPicPr>
          <p:cNvPr id="4" name="Picture 3" descr="A screenshot of a computer&#10;&#10;AI-generated content may be incorrect.">
            <a:extLst>
              <a:ext uri="{FF2B5EF4-FFF2-40B4-BE49-F238E27FC236}">
                <a16:creationId xmlns:a16="http://schemas.microsoft.com/office/drawing/2014/main" id="{383650FA-F0F0-DD5F-0531-972135F48720}"/>
              </a:ext>
            </a:extLst>
          </p:cNvPr>
          <p:cNvPicPr>
            <a:picLocks noChangeAspect="1"/>
          </p:cNvPicPr>
          <p:nvPr/>
        </p:nvPicPr>
        <p:blipFill>
          <a:blip r:embed="rId2"/>
          <a:stretch>
            <a:fillRect/>
          </a:stretch>
        </p:blipFill>
        <p:spPr>
          <a:xfrm>
            <a:off x="6010508" y="2484255"/>
            <a:ext cx="4952325" cy="3714244"/>
          </a:xfrm>
          <a:prstGeom prst="rect">
            <a:avLst/>
          </a:prstGeom>
        </p:spPr>
      </p:pic>
      <p:sp>
        <p:nvSpPr>
          <p:cNvPr id="15" name="Rectangle 1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71741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66D7F65-E9B6-4775-8355-D095CC73C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0D997C5-EF95-C891-0FDF-BEF656097354}"/>
              </a:ext>
            </a:extLst>
          </p:cNvPr>
          <p:cNvSpPr>
            <a:spLocks noGrp="1"/>
          </p:cNvSpPr>
          <p:nvPr>
            <p:ph type="title"/>
          </p:nvPr>
        </p:nvSpPr>
        <p:spPr>
          <a:xfrm>
            <a:off x="1136396" y="502021"/>
            <a:ext cx="6173262" cy="1655483"/>
          </a:xfrm>
        </p:spPr>
        <p:txBody>
          <a:bodyPr anchor="b">
            <a:normAutofit/>
          </a:bodyPr>
          <a:lstStyle/>
          <a:p>
            <a:r>
              <a:rPr lang="en-US" sz="4000" dirty="0"/>
              <a:t>Example </a:t>
            </a:r>
            <a:br>
              <a:rPr lang="en-US" sz="4000" dirty="0"/>
            </a:br>
            <a:r>
              <a:rPr lang="en-US" sz="4000" dirty="0"/>
              <a:t>Renal Supportive Care  </a:t>
            </a:r>
          </a:p>
        </p:txBody>
      </p:sp>
      <p:sp>
        <p:nvSpPr>
          <p:cNvPr id="3" name="Content Placeholder 2">
            <a:extLst>
              <a:ext uri="{FF2B5EF4-FFF2-40B4-BE49-F238E27FC236}">
                <a16:creationId xmlns:a16="http://schemas.microsoft.com/office/drawing/2014/main" id="{6D75C7C8-5DA3-1EEE-DA2F-D5A5A31577EB}"/>
              </a:ext>
            </a:extLst>
          </p:cNvPr>
          <p:cNvSpPr>
            <a:spLocks noGrp="1"/>
          </p:cNvSpPr>
          <p:nvPr>
            <p:ph idx="1"/>
          </p:nvPr>
        </p:nvSpPr>
        <p:spPr>
          <a:xfrm>
            <a:off x="1136397" y="2408518"/>
            <a:ext cx="6173262" cy="3535083"/>
          </a:xfrm>
        </p:spPr>
        <p:txBody>
          <a:bodyPr vert="horz" lIns="91440" tIns="45720" rIns="91440" bIns="45720" rtlCol="0">
            <a:normAutofit/>
          </a:bodyPr>
          <a:lstStyle/>
          <a:p>
            <a:r>
              <a:rPr lang="en-US" sz="2000" dirty="0"/>
              <a:t>84 yr old</a:t>
            </a:r>
          </a:p>
          <a:p>
            <a:r>
              <a:rPr lang="en-US" sz="2000" dirty="0"/>
              <a:t>CKD V – GFR 7 </a:t>
            </a:r>
          </a:p>
          <a:p>
            <a:r>
              <a:rPr lang="en-US" sz="2000" dirty="0"/>
              <a:t>Opting against dialysis after discussion with renal team and family (or deciding to come off dialysis)</a:t>
            </a:r>
          </a:p>
          <a:p>
            <a:r>
              <a:rPr lang="en-US" sz="2000" dirty="0"/>
              <a:t>Wishes for comfort cares approach going forward</a:t>
            </a:r>
          </a:p>
          <a:p>
            <a:pPr marL="0" indent="0">
              <a:buNone/>
            </a:pPr>
            <a:endParaRPr lang="en-US" sz="2000" dirty="0"/>
          </a:p>
          <a:p>
            <a:r>
              <a:rPr lang="en-US" sz="2000" dirty="0"/>
              <a:t>Referral often initiated internally via Renal OPD. Referrals from external source via Smart Referrals – Palliative Care OPD</a:t>
            </a:r>
          </a:p>
          <a:p>
            <a:endParaRPr lang="en-US" sz="2000" dirty="0"/>
          </a:p>
          <a:p>
            <a:endParaRPr lang="en-US" sz="2000" dirty="0"/>
          </a:p>
        </p:txBody>
      </p:sp>
      <p:pic>
        <p:nvPicPr>
          <p:cNvPr id="4" name="Picture 3" descr="Patient with a dubious expression looking at a dialysis machine">
            <a:extLst>
              <a:ext uri="{FF2B5EF4-FFF2-40B4-BE49-F238E27FC236}">
                <a16:creationId xmlns:a16="http://schemas.microsoft.com/office/drawing/2014/main" id="{727E7554-5F0A-95CF-EACC-7643F2B6639F}"/>
              </a:ext>
            </a:extLst>
          </p:cNvPr>
          <p:cNvPicPr>
            <a:picLocks noChangeAspect="1"/>
          </p:cNvPicPr>
          <p:nvPr/>
        </p:nvPicPr>
        <p:blipFill>
          <a:blip r:embed="rId2"/>
          <a:srcRect r="4851" b="3"/>
          <a:stretch>
            <a:fillRect/>
          </a:stretch>
        </p:blipFill>
        <p:spPr>
          <a:xfrm>
            <a:off x="8115300" y="-12515"/>
            <a:ext cx="4076700" cy="6418631"/>
          </a:xfrm>
          <a:prstGeom prst="rect">
            <a:avLst/>
          </a:prstGeom>
        </p:spPr>
      </p:pic>
      <p:sp>
        <p:nvSpPr>
          <p:cNvPr id="16" name="Rectangle 15">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7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76666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FDF04-4484-424C-6983-AB91576C1916}"/>
              </a:ext>
            </a:extLst>
          </p:cNvPr>
          <p:cNvSpPr>
            <a:spLocks noGrp="1"/>
          </p:cNvSpPr>
          <p:nvPr>
            <p:ph type="title"/>
          </p:nvPr>
        </p:nvSpPr>
        <p:spPr>
          <a:xfrm>
            <a:off x="314834" y="393196"/>
            <a:ext cx="6185118" cy="736072"/>
          </a:xfrm>
        </p:spPr>
        <p:txBody>
          <a:bodyPr anchor="b">
            <a:noAutofit/>
          </a:bodyPr>
          <a:lstStyle/>
          <a:p>
            <a:r>
              <a:rPr lang="en-US" sz="4000" dirty="0"/>
              <a:t>Example Community patient</a:t>
            </a:r>
          </a:p>
        </p:txBody>
      </p:sp>
      <p:sp>
        <p:nvSpPr>
          <p:cNvPr id="3" name="Content Placeholder 2">
            <a:extLst>
              <a:ext uri="{FF2B5EF4-FFF2-40B4-BE49-F238E27FC236}">
                <a16:creationId xmlns:a16="http://schemas.microsoft.com/office/drawing/2014/main" id="{28716D90-0D03-A0E1-6F7E-1A26D5C8C53E}"/>
              </a:ext>
            </a:extLst>
          </p:cNvPr>
          <p:cNvSpPr>
            <a:spLocks noGrp="1"/>
          </p:cNvSpPr>
          <p:nvPr>
            <p:ph idx="1"/>
          </p:nvPr>
        </p:nvSpPr>
        <p:spPr>
          <a:xfrm>
            <a:off x="270765" y="1373779"/>
            <a:ext cx="5942746" cy="2614327"/>
          </a:xfrm>
        </p:spPr>
        <p:txBody>
          <a:bodyPr vert="horz" lIns="91440" tIns="45720" rIns="91440" bIns="45720" rtlCol="0" anchor="t">
            <a:normAutofit fontScale="25000" lnSpcReduction="20000"/>
          </a:bodyPr>
          <a:lstStyle/>
          <a:p>
            <a:r>
              <a:rPr lang="en-US" sz="8000" dirty="0"/>
              <a:t>63 yr old in Pittsworth</a:t>
            </a:r>
          </a:p>
          <a:p>
            <a:pPr marL="0" indent="0">
              <a:buNone/>
            </a:pPr>
            <a:endParaRPr lang="en-US" sz="8000" dirty="0"/>
          </a:p>
          <a:p>
            <a:r>
              <a:rPr lang="en-US" sz="8000" dirty="0"/>
              <a:t>End stage Idiopathic Pulmonary Fibrosis </a:t>
            </a:r>
          </a:p>
          <a:p>
            <a:pPr marL="0" indent="0">
              <a:buNone/>
            </a:pPr>
            <a:endParaRPr lang="en-US" sz="8000" dirty="0"/>
          </a:p>
          <a:p>
            <a:r>
              <a:rPr lang="en-US" sz="8000" dirty="0"/>
              <a:t>Supportive spouse and family wish to pursue end of life at home </a:t>
            </a:r>
          </a:p>
          <a:p>
            <a:pPr marL="0" indent="0">
              <a:buNone/>
            </a:pPr>
            <a:endParaRPr lang="en-US" sz="8000" dirty="0"/>
          </a:p>
          <a:p>
            <a:r>
              <a:rPr lang="en-US" sz="8000" dirty="0"/>
              <a:t>Seen at home by Pall Care Dr, regular follow up by phone/in person between Dr visits by CNC/RNs </a:t>
            </a:r>
          </a:p>
          <a:p>
            <a:r>
              <a:rPr lang="en-US" sz="8000" dirty="0"/>
              <a:t>OT - navigate needs and funding for hospital bed, shower chair, rails</a:t>
            </a:r>
          </a:p>
          <a:p>
            <a:r>
              <a:rPr lang="en-US" sz="8000" dirty="0"/>
              <a:t>Psychologist – support for patient and family </a:t>
            </a:r>
          </a:p>
          <a:p>
            <a:r>
              <a:rPr lang="en-US" sz="8000" dirty="0"/>
              <a:t>SW – navigate NDIS/My Aged Care application *</a:t>
            </a:r>
          </a:p>
          <a:p>
            <a:endParaRPr lang="en-US" sz="1400" dirty="0"/>
          </a:p>
          <a:p>
            <a:endParaRPr lang="en-US" sz="1400" dirty="0"/>
          </a:p>
          <a:p>
            <a:endParaRPr lang="en-US" sz="1400" dirty="0"/>
          </a:p>
          <a:p>
            <a:endParaRPr lang="en-US" sz="1400" dirty="0"/>
          </a:p>
        </p:txBody>
      </p:sp>
      <p:pic>
        <p:nvPicPr>
          <p:cNvPr id="4" name="Picture 3" descr="Terminally ill patient on oxygen surrounded by family at home">
            <a:extLst>
              <a:ext uri="{FF2B5EF4-FFF2-40B4-BE49-F238E27FC236}">
                <a16:creationId xmlns:a16="http://schemas.microsoft.com/office/drawing/2014/main" id="{63C6BFC8-3EDB-52B3-CF70-6100C069BA87}"/>
              </a:ext>
            </a:extLst>
          </p:cNvPr>
          <p:cNvPicPr>
            <a:picLocks noChangeAspect="1"/>
          </p:cNvPicPr>
          <p:nvPr/>
        </p:nvPicPr>
        <p:blipFill>
          <a:blip r:embed="rId2"/>
          <a:stretch>
            <a:fillRect/>
          </a:stretch>
        </p:blipFill>
        <p:spPr>
          <a:xfrm>
            <a:off x="6756263" y="761232"/>
            <a:ext cx="3119178" cy="4672927"/>
          </a:xfrm>
          <a:prstGeom prst="rect">
            <a:avLst/>
          </a:prstGeom>
        </p:spPr>
      </p:pic>
      <p:pic>
        <p:nvPicPr>
          <p:cNvPr id="5" name="Picture 4" descr="The Wizard of Oz: There's No Place Like ...">
            <a:extLst>
              <a:ext uri="{FF2B5EF4-FFF2-40B4-BE49-F238E27FC236}">
                <a16:creationId xmlns:a16="http://schemas.microsoft.com/office/drawing/2014/main" id="{882DB2D0-FC46-EA49-F6F2-A0ECF19F1AE2}"/>
              </a:ext>
            </a:extLst>
          </p:cNvPr>
          <p:cNvPicPr>
            <a:picLocks noChangeAspect="1"/>
          </p:cNvPicPr>
          <p:nvPr/>
        </p:nvPicPr>
        <p:blipFill>
          <a:blip r:embed="rId3"/>
          <a:stretch>
            <a:fillRect/>
          </a:stretch>
        </p:blipFill>
        <p:spPr>
          <a:xfrm>
            <a:off x="9872215" y="754583"/>
            <a:ext cx="1695496" cy="2361725"/>
          </a:xfrm>
          <a:prstGeom prst="rect">
            <a:avLst/>
          </a:prstGeom>
        </p:spPr>
      </p:pic>
      <p:grpSp>
        <p:nvGrpSpPr>
          <p:cNvPr id="10" name="Group 9">
            <a:extLst>
              <a:ext uri="{FF2B5EF4-FFF2-40B4-BE49-F238E27FC236}">
                <a16:creationId xmlns:a16="http://schemas.microsoft.com/office/drawing/2014/main" id="{792AA144-DDFF-C43B-6866-516C9091D0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6737460"/>
            <a:ext cx="12192000" cy="123364"/>
            <a:chOff x="1" y="6737460"/>
            <a:chExt cx="12192000" cy="123364"/>
          </a:xfrm>
        </p:grpSpPr>
        <p:sp>
          <p:nvSpPr>
            <p:cNvPr id="11" name="Rectangle 10">
              <a:extLst>
                <a:ext uri="{FF2B5EF4-FFF2-40B4-BE49-F238E27FC236}">
                  <a16:creationId xmlns:a16="http://schemas.microsoft.com/office/drawing/2014/main" id="{56557A69-9517-26A8-EF3F-E65057EEC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47C5987E-7AB5-0A21-D727-68B38B342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08858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C01DA-733F-C3A3-E600-4BCDD6B7E907}"/>
              </a:ext>
            </a:extLst>
          </p:cNvPr>
          <p:cNvSpPr>
            <a:spLocks noGrp="1"/>
          </p:cNvSpPr>
          <p:nvPr>
            <p:ph type="title"/>
          </p:nvPr>
        </p:nvSpPr>
        <p:spPr>
          <a:xfrm>
            <a:off x="108528" y="18255"/>
            <a:ext cx="10515600" cy="1325563"/>
          </a:xfrm>
        </p:spPr>
        <p:txBody>
          <a:bodyPr/>
          <a:lstStyle/>
          <a:p>
            <a:r>
              <a:rPr lang="en-AU" b="1" dirty="0"/>
              <a:t>MASS PCEP</a:t>
            </a:r>
          </a:p>
        </p:txBody>
      </p:sp>
      <p:sp>
        <p:nvSpPr>
          <p:cNvPr id="3" name="Content Placeholder 2">
            <a:extLst>
              <a:ext uri="{FF2B5EF4-FFF2-40B4-BE49-F238E27FC236}">
                <a16:creationId xmlns:a16="http://schemas.microsoft.com/office/drawing/2014/main" id="{6CCDC616-1FC4-4070-ABB8-2BC418A89490}"/>
              </a:ext>
            </a:extLst>
          </p:cNvPr>
          <p:cNvSpPr>
            <a:spLocks noGrp="1"/>
          </p:cNvSpPr>
          <p:nvPr>
            <p:ph idx="1"/>
          </p:nvPr>
        </p:nvSpPr>
        <p:spPr>
          <a:xfrm>
            <a:off x="584224" y="2418637"/>
            <a:ext cx="9564208" cy="4351338"/>
          </a:xfrm>
        </p:spPr>
        <p:txBody>
          <a:bodyPr>
            <a:normAutofit fontScale="92500"/>
          </a:bodyPr>
          <a:lstStyle/>
          <a:p>
            <a:r>
              <a:rPr lang="en-AU" dirty="0"/>
              <a:t>Permanent Qld resident</a:t>
            </a:r>
          </a:p>
          <a:p>
            <a:r>
              <a:rPr lang="en-AU" dirty="0"/>
              <a:t>Have Medicare Card</a:t>
            </a:r>
          </a:p>
          <a:p>
            <a:r>
              <a:rPr lang="en-AU" dirty="0"/>
              <a:t>Prognosis of &lt; 6 months, as per palliative care staff specialist</a:t>
            </a:r>
          </a:p>
          <a:p>
            <a:endParaRPr lang="en-AU" dirty="0"/>
          </a:p>
          <a:p>
            <a:r>
              <a:rPr lang="en-AU" dirty="0"/>
              <a:t>Supports palliative patients to stay at home.</a:t>
            </a:r>
          </a:p>
          <a:p>
            <a:r>
              <a:rPr lang="en-AU" dirty="0"/>
              <a:t>Provides access to range of equipment loans - daily living and mobility aids, home oxygen, &amp; continence aids, depending on assessment of palliative care needs. Loans up to 6 months. </a:t>
            </a:r>
          </a:p>
          <a:p>
            <a:r>
              <a:rPr lang="en-AU" dirty="0"/>
              <a:t>No cost to pt</a:t>
            </a:r>
          </a:p>
        </p:txBody>
      </p:sp>
      <p:sp>
        <p:nvSpPr>
          <p:cNvPr id="4" name="TextBox 3">
            <a:extLst>
              <a:ext uri="{FF2B5EF4-FFF2-40B4-BE49-F238E27FC236}">
                <a16:creationId xmlns:a16="http://schemas.microsoft.com/office/drawing/2014/main" id="{B4F3EEB0-04A5-8331-CFA7-5BF94AB3FBEE}"/>
              </a:ext>
            </a:extLst>
          </p:cNvPr>
          <p:cNvSpPr txBox="1"/>
          <p:nvPr/>
        </p:nvSpPr>
        <p:spPr>
          <a:xfrm>
            <a:off x="718127" y="1252274"/>
            <a:ext cx="5153891" cy="646331"/>
          </a:xfrm>
          <a:prstGeom prst="rect">
            <a:avLst/>
          </a:prstGeom>
          <a:noFill/>
        </p:spPr>
        <p:txBody>
          <a:bodyPr wrap="square" rtlCol="0">
            <a:spAutoFit/>
          </a:bodyPr>
          <a:lstStyle/>
          <a:p>
            <a:r>
              <a:rPr lang="en-AU" sz="3600" b="1" dirty="0"/>
              <a:t>Eligibility criteria:</a:t>
            </a:r>
          </a:p>
        </p:txBody>
      </p:sp>
      <p:pic>
        <p:nvPicPr>
          <p:cNvPr id="6" name="Picture 5" descr="A cartoon character in a hospital bed">
            <a:extLst>
              <a:ext uri="{FF2B5EF4-FFF2-40B4-BE49-F238E27FC236}">
                <a16:creationId xmlns:a16="http://schemas.microsoft.com/office/drawing/2014/main" id="{35A5A553-5509-FC1A-4976-1695EECC75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9015" y="0"/>
            <a:ext cx="4302986" cy="3168073"/>
          </a:xfrm>
          <a:prstGeom prst="rect">
            <a:avLst/>
          </a:prstGeom>
        </p:spPr>
      </p:pic>
      <p:pic>
        <p:nvPicPr>
          <p:cNvPr id="8" name="Picture 7" descr="Cartoon character of a person in a wheelchair&#10;&#10;AI-generated content may be incorrect.">
            <a:extLst>
              <a:ext uri="{FF2B5EF4-FFF2-40B4-BE49-F238E27FC236}">
                <a16:creationId xmlns:a16="http://schemas.microsoft.com/office/drawing/2014/main" id="{1F985DE7-6A1A-240A-06CB-4231B21C36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0508" y="4730901"/>
            <a:ext cx="2143125" cy="2143125"/>
          </a:xfrm>
          <a:prstGeom prst="rect">
            <a:avLst/>
          </a:prstGeom>
        </p:spPr>
      </p:pic>
    </p:spTree>
    <p:extLst>
      <p:ext uri="{BB962C8B-B14F-4D97-AF65-F5344CB8AC3E}">
        <p14:creationId xmlns:p14="http://schemas.microsoft.com/office/powerpoint/2010/main" val="14628509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D54B0-049A-41A7-AAA2-FD9183AC5C1F}"/>
              </a:ext>
            </a:extLst>
          </p:cNvPr>
          <p:cNvSpPr>
            <a:spLocks noGrp="1"/>
          </p:cNvSpPr>
          <p:nvPr>
            <p:ph type="ctrTitle"/>
          </p:nvPr>
        </p:nvSpPr>
        <p:spPr>
          <a:xfrm>
            <a:off x="628261" y="3816219"/>
            <a:ext cx="8062733" cy="2584579"/>
          </a:xfrm>
        </p:spPr>
        <p:txBody>
          <a:bodyPr/>
          <a:lstStyle/>
          <a:p>
            <a:r>
              <a:rPr lang="en-AU" dirty="0"/>
              <a:t>SPACE</a:t>
            </a:r>
            <a:br>
              <a:rPr lang="en-AU" dirty="0"/>
            </a:br>
            <a:r>
              <a:rPr lang="en-AU" sz="2800" dirty="0"/>
              <a:t>Specialist Palliative Care in Aged Care</a:t>
            </a:r>
          </a:p>
        </p:txBody>
      </p:sp>
      <p:pic>
        <p:nvPicPr>
          <p:cNvPr id="4" name="Picture 3" descr="A close-up of words&#10;&#10;AI-generated content may be incorrect.">
            <a:extLst>
              <a:ext uri="{FF2B5EF4-FFF2-40B4-BE49-F238E27FC236}">
                <a16:creationId xmlns:a16="http://schemas.microsoft.com/office/drawing/2014/main" id="{6D4E39F1-7D1D-20F9-212C-805899A0B2E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438053" y="3429000"/>
            <a:ext cx="3810000" cy="2238375"/>
          </a:xfrm>
          <a:prstGeom prst="rect">
            <a:avLst/>
          </a:prstGeom>
        </p:spPr>
      </p:pic>
    </p:spTree>
    <p:extLst>
      <p:ext uri="{BB962C8B-B14F-4D97-AF65-F5344CB8AC3E}">
        <p14:creationId xmlns:p14="http://schemas.microsoft.com/office/powerpoint/2010/main" val="2914535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F0848C-5384-48AD-0E31-1CE37458C330}"/>
              </a:ext>
            </a:extLst>
          </p:cNvPr>
          <p:cNvSpPr>
            <a:spLocks noGrp="1"/>
          </p:cNvSpPr>
          <p:nvPr>
            <p:ph idx="1"/>
          </p:nvPr>
        </p:nvSpPr>
        <p:spPr/>
        <p:txBody>
          <a:bodyPr>
            <a:normAutofit fontScale="92500" lnSpcReduction="10000"/>
          </a:bodyPr>
          <a:lstStyle/>
          <a:p>
            <a:endParaRPr lang="en-AU" sz="2800" dirty="0"/>
          </a:p>
          <a:p>
            <a:r>
              <a:rPr lang="en-AU" sz="2800" dirty="0"/>
              <a:t>Improve access to palliative care for residents with complex end- of-life needs</a:t>
            </a:r>
          </a:p>
          <a:p>
            <a:r>
              <a:rPr lang="en-AU" sz="2800" dirty="0"/>
              <a:t>Increased opportunity to enable people to die in their place of choice, supported by improved capacity in aged care services and care coordination</a:t>
            </a:r>
          </a:p>
          <a:p>
            <a:r>
              <a:rPr lang="en-AU" sz="2800" dirty="0"/>
              <a:t>Support and enhance the care already being given through direct and indirect support of the clinicians already providing this care</a:t>
            </a:r>
          </a:p>
          <a:p>
            <a:r>
              <a:rPr lang="en-AU" sz="2800" dirty="0"/>
              <a:t>Streamlined care for residents who require treatment in acute hospital facilities, including admission and discharge processes</a:t>
            </a:r>
          </a:p>
          <a:p>
            <a:r>
              <a:rPr lang="en-AU" sz="2600" i="1" dirty="0"/>
              <a:t>The governance of the resident's care will remain with the current providers – the residents GP and the RACF nursing staff</a:t>
            </a:r>
          </a:p>
          <a:p>
            <a:endParaRPr lang="en-AU" dirty="0"/>
          </a:p>
        </p:txBody>
      </p:sp>
      <p:sp>
        <p:nvSpPr>
          <p:cNvPr id="3" name="Title 2">
            <a:extLst>
              <a:ext uri="{FF2B5EF4-FFF2-40B4-BE49-F238E27FC236}">
                <a16:creationId xmlns:a16="http://schemas.microsoft.com/office/drawing/2014/main" id="{773724A6-BFC9-FAA5-941B-613041466AF8}"/>
              </a:ext>
            </a:extLst>
          </p:cNvPr>
          <p:cNvSpPr>
            <a:spLocks noGrp="1"/>
          </p:cNvSpPr>
          <p:nvPr>
            <p:ph type="ctrTitle"/>
          </p:nvPr>
        </p:nvSpPr>
        <p:spPr/>
        <p:txBody>
          <a:bodyPr/>
          <a:lstStyle/>
          <a:p>
            <a:pPr algn="ctr"/>
            <a:r>
              <a:rPr lang="en-AU" dirty="0"/>
              <a:t>SPACE Project Goals are to:</a:t>
            </a:r>
          </a:p>
        </p:txBody>
      </p:sp>
    </p:spTree>
    <p:extLst>
      <p:ext uri="{BB962C8B-B14F-4D97-AF65-F5344CB8AC3E}">
        <p14:creationId xmlns:p14="http://schemas.microsoft.com/office/powerpoint/2010/main" val="1120697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A7F16E-EFEC-0DF8-50C3-76201168750A}"/>
              </a:ext>
            </a:extLst>
          </p:cNvPr>
          <p:cNvSpPr>
            <a:spLocks noGrp="1"/>
          </p:cNvSpPr>
          <p:nvPr>
            <p:ph idx="1"/>
          </p:nvPr>
        </p:nvSpPr>
        <p:spPr/>
        <p:txBody>
          <a:bodyPr>
            <a:normAutofit/>
          </a:bodyPr>
          <a:lstStyle/>
          <a:p>
            <a:endParaRPr lang="en-AU" sz="2400" dirty="0"/>
          </a:p>
          <a:p>
            <a:r>
              <a:rPr lang="en-AU" sz="2400" dirty="0"/>
              <a:t>Patient and family/carer agree with palliative goals of care and consent to referral</a:t>
            </a:r>
          </a:p>
          <a:p>
            <a:r>
              <a:rPr lang="en-AU" sz="2400" dirty="0"/>
              <a:t>Life limiting diagnosis not receiving curative treatment</a:t>
            </a:r>
          </a:p>
          <a:p>
            <a:r>
              <a:rPr lang="en-AU" sz="2400" dirty="0"/>
              <a:t>Has a current or anticipated complex symptom burden unresolved by generalist care</a:t>
            </a:r>
          </a:p>
          <a:p>
            <a:r>
              <a:rPr lang="en-AU" sz="2400" dirty="0"/>
              <a:t>May be stable but clinically assessed as likely to deteriorate soon / rapidly</a:t>
            </a:r>
          </a:p>
          <a:p>
            <a:r>
              <a:rPr lang="en-AU" sz="2400" dirty="0"/>
              <a:t>Resident and their family require end of life support and terminal care</a:t>
            </a:r>
          </a:p>
          <a:p>
            <a:r>
              <a:rPr lang="en-AU" sz="2400" dirty="0"/>
              <a:t>Complex bereavement risk of family/carer</a:t>
            </a:r>
          </a:p>
          <a:p>
            <a:endParaRPr lang="en-AU" dirty="0"/>
          </a:p>
        </p:txBody>
      </p:sp>
      <p:sp>
        <p:nvSpPr>
          <p:cNvPr id="3" name="Title 2">
            <a:extLst>
              <a:ext uri="{FF2B5EF4-FFF2-40B4-BE49-F238E27FC236}">
                <a16:creationId xmlns:a16="http://schemas.microsoft.com/office/drawing/2014/main" id="{C0E3A584-13A3-F591-B23E-542F88ABA6B4}"/>
              </a:ext>
            </a:extLst>
          </p:cNvPr>
          <p:cNvSpPr>
            <a:spLocks noGrp="1"/>
          </p:cNvSpPr>
          <p:nvPr>
            <p:ph type="ctrTitle"/>
          </p:nvPr>
        </p:nvSpPr>
        <p:spPr/>
        <p:txBody>
          <a:bodyPr/>
          <a:lstStyle/>
          <a:p>
            <a:pPr algn="ctr"/>
            <a:r>
              <a:rPr lang="en-AU" dirty="0"/>
              <a:t>Referral Criteria</a:t>
            </a:r>
          </a:p>
        </p:txBody>
      </p:sp>
    </p:spTree>
    <p:extLst>
      <p:ext uri="{BB962C8B-B14F-4D97-AF65-F5344CB8AC3E}">
        <p14:creationId xmlns:p14="http://schemas.microsoft.com/office/powerpoint/2010/main" val="1650740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66D7F65-E9B6-4775-8355-D095CC73C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DA3ED96-E43F-364F-DCA0-49B8B1A0F56A}"/>
              </a:ext>
            </a:extLst>
          </p:cNvPr>
          <p:cNvSpPr>
            <a:spLocks noGrp="1"/>
          </p:cNvSpPr>
          <p:nvPr>
            <p:ph type="title"/>
          </p:nvPr>
        </p:nvSpPr>
        <p:spPr>
          <a:xfrm>
            <a:off x="1136396" y="502021"/>
            <a:ext cx="6173262" cy="1655483"/>
          </a:xfrm>
        </p:spPr>
        <p:txBody>
          <a:bodyPr anchor="b">
            <a:normAutofit/>
          </a:bodyPr>
          <a:lstStyle/>
          <a:p>
            <a:r>
              <a:rPr lang="en-US" sz="4000" dirty="0"/>
              <a:t>Example SPACE patient</a:t>
            </a:r>
          </a:p>
        </p:txBody>
      </p:sp>
      <p:sp>
        <p:nvSpPr>
          <p:cNvPr id="3" name="Content Placeholder 2">
            <a:extLst>
              <a:ext uri="{FF2B5EF4-FFF2-40B4-BE49-F238E27FC236}">
                <a16:creationId xmlns:a16="http://schemas.microsoft.com/office/drawing/2014/main" id="{9F981255-8E8A-D1C1-BF1A-790AAA214FB9}"/>
              </a:ext>
            </a:extLst>
          </p:cNvPr>
          <p:cNvSpPr>
            <a:spLocks noGrp="1"/>
          </p:cNvSpPr>
          <p:nvPr>
            <p:ph idx="1"/>
          </p:nvPr>
        </p:nvSpPr>
        <p:spPr>
          <a:xfrm>
            <a:off x="1136397" y="2408518"/>
            <a:ext cx="6173262" cy="3535083"/>
          </a:xfrm>
        </p:spPr>
        <p:txBody>
          <a:bodyPr vert="horz" lIns="91440" tIns="45720" rIns="91440" bIns="45720" rtlCol="0" anchor="t">
            <a:normAutofit/>
          </a:bodyPr>
          <a:lstStyle/>
          <a:p>
            <a:r>
              <a:rPr lang="en-US" sz="2000" dirty="0"/>
              <a:t>95 yr old</a:t>
            </a:r>
          </a:p>
          <a:p>
            <a:r>
              <a:rPr lang="en-US" sz="2000" dirty="0"/>
              <a:t>RACF resident</a:t>
            </a:r>
          </a:p>
          <a:p>
            <a:r>
              <a:rPr lang="en-US" sz="2000" dirty="0"/>
              <a:t>Advanced Dementia with BPSD otherwise well</a:t>
            </a:r>
          </a:p>
          <a:p>
            <a:r>
              <a:rPr lang="en-US" sz="2000" dirty="0"/>
              <a:t>Large PR bleed in middle of night, sent to ED via QAS, Hb 72, markedly deranged LFTs. Unable to tolerate CT</a:t>
            </a:r>
          </a:p>
          <a:p>
            <a:r>
              <a:rPr lang="en-US" sz="2000" dirty="0"/>
              <a:t>NOK/EPOA opt for comfort approach at RACF</a:t>
            </a:r>
          </a:p>
          <a:p>
            <a:r>
              <a:rPr lang="en-US" sz="2000" dirty="0"/>
              <a:t>AGES referral to SPACE following brief ED admission</a:t>
            </a:r>
          </a:p>
          <a:p>
            <a:pPr marL="0" indent="0">
              <a:buNone/>
            </a:pPr>
            <a:endParaRPr lang="en-US" sz="2000" dirty="0"/>
          </a:p>
        </p:txBody>
      </p:sp>
      <p:pic>
        <p:nvPicPr>
          <p:cNvPr id="4" name="Picture 3" descr="Geriatric patient wearing a spacesuit in a futuristic setting">
            <a:extLst>
              <a:ext uri="{FF2B5EF4-FFF2-40B4-BE49-F238E27FC236}">
                <a16:creationId xmlns:a16="http://schemas.microsoft.com/office/drawing/2014/main" id="{AA3DAA59-2E42-9067-5F28-8BA5B8FD33F1}"/>
              </a:ext>
            </a:extLst>
          </p:cNvPr>
          <p:cNvPicPr>
            <a:picLocks noChangeAspect="1"/>
          </p:cNvPicPr>
          <p:nvPr/>
        </p:nvPicPr>
        <p:blipFill>
          <a:blip r:embed="rId2"/>
          <a:srcRect l="3922" r="929" b="3"/>
          <a:stretch>
            <a:fillRect/>
          </a:stretch>
        </p:blipFill>
        <p:spPr>
          <a:xfrm>
            <a:off x="8115300" y="-12515"/>
            <a:ext cx="4076700" cy="6418631"/>
          </a:xfrm>
          <a:prstGeom prst="rect">
            <a:avLst/>
          </a:prstGeom>
        </p:spPr>
      </p:pic>
      <p:sp>
        <p:nvSpPr>
          <p:cNvPr id="11" name="Rectangle 10">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7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11633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on</a:t>
            </a:r>
          </a:p>
        </p:txBody>
      </p:sp>
      <p:sp>
        <p:nvSpPr>
          <p:cNvPr id="2" name="Title 1">
            <a:extLst>
              <a:ext uri="{FF2B5EF4-FFF2-40B4-BE49-F238E27FC236}">
                <a16:creationId xmlns:a16="http://schemas.microsoft.com/office/drawing/2014/main" id="{20C137F7-F834-388F-8326-E606C863098E}"/>
              </a:ext>
            </a:extLst>
          </p:cNvPr>
          <p:cNvSpPr>
            <a:spLocks noGrp="1"/>
          </p:cNvSpPr>
          <p:nvPr>
            <p:ph type="title"/>
          </p:nvPr>
        </p:nvSpPr>
        <p:spPr>
          <a:xfrm>
            <a:off x="572493" y="238539"/>
            <a:ext cx="11018520" cy="1434415"/>
          </a:xfrm>
        </p:spPr>
        <p:txBody>
          <a:bodyPr anchor="b">
            <a:normAutofit/>
          </a:bodyPr>
          <a:lstStyle/>
          <a:p>
            <a:r>
              <a:rPr lang="en-US" sz="5400" dirty="0"/>
              <a:t>Example (recurrent) inpatient/OPD</a:t>
            </a:r>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31D5CFD-F813-676A-6792-FAEAF7D57DAC}"/>
              </a:ext>
            </a:extLst>
          </p:cNvPr>
          <p:cNvSpPr>
            <a:spLocks noGrp="1"/>
          </p:cNvSpPr>
          <p:nvPr>
            <p:ph idx="1"/>
          </p:nvPr>
        </p:nvSpPr>
        <p:spPr>
          <a:xfrm>
            <a:off x="572493" y="2071316"/>
            <a:ext cx="6713552" cy="4119172"/>
          </a:xfrm>
        </p:spPr>
        <p:txBody>
          <a:bodyPr vert="horz" lIns="91440" tIns="45720" rIns="91440" bIns="45720" rtlCol="0" anchor="t">
            <a:normAutofit fontScale="92500" lnSpcReduction="20000"/>
          </a:bodyPr>
          <a:lstStyle/>
          <a:p>
            <a:r>
              <a:rPr lang="en-US" sz="2200" dirty="0"/>
              <a:t>38 yr old metastatic pancreatic cancer with young children</a:t>
            </a:r>
          </a:p>
          <a:p>
            <a:r>
              <a:rPr lang="en-US" sz="2200" dirty="0"/>
              <a:t> Remains on palliative chemotherapy prognosis 12-24 months</a:t>
            </a:r>
          </a:p>
          <a:p>
            <a:r>
              <a:rPr lang="en-US" sz="2200" dirty="0"/>
              <a:t>Previous IVDU, significant PTSD from prison, long standing substance abuse, epilepsy</a:t>
            </a:r>
          </a:p>
          <a:p>
            <a:r>
              <a:rPr lang="en-US" sz="2200" dirty="0"/>
              <a:t>Recurrent pain crises triggered by partial bowel obstructions affecting absorption</a:t>
            </a:r>
          </a:p>
          <a:p>
            <a:r>
              <a:rPr lang="en-US" sz="2200" dirty="0"/>
              <a:t>Requires 2x syringe drivers with hydromorphone, methadone, clonazepam, haloperidol , dexamethasone, keppra and ketamine to get symptoms under control before transition to oral/transdermal for discharge as obstruction is resolved conservatively</a:t>
            </a:r>
          </a:p>
          <a:p>
            <a:r>
              <a:rPr lang="en-US" sz="2200" dirty="0"/>
              <a:t>Liaise with metro pain service to facilitate coeliac plexus block </a:t>
            </a:r>
          </a:p>
          <a:p>
            <a:endParaRPr lang="en-US" sz="2200" dirty="0"/>
          </a:p>
          <a:p>
            <a:pPr marL="0" indent="0">
              <a:buNone/>
            </a:pPr>
            <a:endParaRPr lang="en-US" sz="2200" dirty="0"/>
          </a:p>
          <a:p>
            <a:endParaRPr lang="en-US" sz="2200" dirty="0"/>
          </a:p>
          <a:p>
            <a:endParaRPr lang="en-US" sz="2200" dirty="0"/>
          </a:p>
        </p:txBody>
      </p:sp>
      <p:pic>
        <p:nvPicPr>
          <p:cNvPr id="4" name="Picture 3" descr="Nightmares and Night Terrors | Johns ...">
            <a:extLst>
              <a:ext uri="{FF2B5EF4-FFF2-40B4-BE49-F238E27FC236}">
                <a16:creationId xmlns:a16="http://schemas.microsoft.com/office/drawing/2014/main" id="{24C56585-67AB-B292-B706-E6D28188B90F}"/>
              </a:ext>
            </a:extLst>
          </p:cNvPr>
          <p:cNvPicPr>
            <a:picLocks noChangeAspect="1"/>
          </p:cNvPicPr>
          <p:nvPr/>
        </p:nvPicPr>
        <p:blipFill>
          <a:blip r:embed="rId2"/>
          <a:srcRect l="32340" r="30719" b="-1"/>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3601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B8ED466-AA29-CD72-CC8B-F2A1DCED59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26" y="0"/>
            <a:ext cx="4834937" cy="1854800"/>
          </a:xfrm>
          <a:prstGeom prst="rect">
            <a:avLst/>
          </a:prstGeom>
        </p:spPr>
      </p:pic>
      <p:pic>
        <p:nvPicPr>
          <p:cNvPr id="5" name="Picture 4">
            <a:extLst>
              <a:ext uri="{FF2B5EF4-FFF2-40B4-BE49-F238E27FC236}">
                <a16:creationId xmlns:a16="http://schemas.microsoft.com/office/drawing/2014/main" id="{EECDE449-564A-C167-5FF9-90ADBC12D82D}"/>
              </a:ext>
            </a:extLst>
          </p:cNvPr>
          <p:cNvPicPr>
            <a:picLocks noChangeAspect="1"/>
          </p:cNvPicPr>
          <p:nvPr/>
        </p:nvPicPr>
        <p:blipFill>
          <a:blip r:embed="rId3">
            <a:extLst>
              <a:ext uri="{28A0092B-C50C-407E-A947-70E740481C1C}">
                <a14:useLocalDpi xmlns:a14="http://schemas.microsoft.com/office/drawing/2010/main" val="0"/>
              </a:ext>
            </a:extLst>
          </a:blip>
          <a:srcRect l="15461" r="15461"/>
          <a:stretch/>
        </p:blipFill>
        <p:spPr>
          <a:xfrm>
            <a:off x="0" y="1854800"/>
            <a:ext cx="5181600" cy="5003198"/>
          </a:xfrm>
          <a:prstGeom prst="rect">
            <a:avLst/>
          </a:prstGeom>
        </p:spPr>
      </p:pic>
      <p:sp>
        <p:nvSpPr>
          <p:cNvPr id="6" name="TextBox 5">
            <a:extLst>
              <a:ext uri="{FF2B5EF4-FFF2-40B4-BE49-F238E27FC236}">
                <a16:creationId xmlns:a16="http://schemas.microsoft.com/office/drawing/2014/main" id="{8E396EF9-7371-960A-B3A2-AAEB19AAC57A}"/>
              </a:ext>
            </a:extLst>
          </p:cNvPr>
          <p:cNvSpPr txBox="1"/>
          <p:nvPr/>
        </p:nvSpPr>
        <p:spPr>
          <a:xfrm>
            <a:off x="5451985" y="3159327"/>
            <a:ext cx="6125498" cy="2585323"/>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a:spAutoFit/>
          </a:bodyPr>
          <a:lstStyle/>
          <a:p>
            <a:r>
              <a:rPr lang="en-AU" b="1" dirty="0"/>
              <a:t>Specialist 6 bed palliative care facility aimed at providing quality end of life care for terminally ill clients</a:t>
            </a:r>
          </a:p>
          <a:p>
            <a:pPr marL="285750" indent="-285750">
              <a:buFont typeface="Arial" panose="020B0604020202020204" pitchFamily="34" charset="0"/>
              <a:buChar char="•"/>
            </a:pPr>
            <a:r>
              <a:rPr lang="en-AU" dirty="0"/>
              <a:t>Bereavement up to 12 months post death</a:t>
            </a:r>
          </a:p>
          <a:p>
            <a:pPr marL="285750" indent="-285750">
              <a:buFont typeface="Arial" panose="020B0604020202020204" pitchFamily="34" charset="0"/>
              <a:buChar char="•"/>
            </a:pPr>
            <a:r>
              <a:rPr lang="en-AU" dirty="0"/>
              <a:t>Not-for-profit</a:t>
            </a:r>
          </a:p>
          <a:p>
            <a:pPr marL="285750" indent="-285750">
              <a:buFont typeface="Arial" panose="020B0604020202020204" pitchFamily="34" charset="0"/>
              <a:buChar char="•"/>
            </a:pPr>
            <a:r>
              <a:rPr lang="en-AU" dirty="0"/>
              <a:t>Private licenced hospital</a:t>
            </a:r>
          </a:p>
          <a:p>
            <a:pPr marL="285750" indent="-285750">
              <a:buFont typeface="Arial" panose="020B0604020202020204" pitchFamily="34" charset="0"/>
              <a:buChar char="•"/>
            </a:pPr>
            <a:r>
              <a:rPr lang="en-AU" dirty="0"/>
              <a:t>24/7 365-day facility</a:t>
            </a:r>
          </a:p>
          <a:p>
            <a:pPr marL="285750" indent="-285750">
              <a:buFont typeface="Arial" panose="020B0604020202020204" pitchFamily="34" charset="0"/>
              <a:buChar char="•"/>
            </a:pPr>
            <a:r>
              <a:rPr lang="en-AU" dirty="0"/>
              <a:t>Free service </a:t>
            </a:r>
          </a:p>
          <a:p>
            <a:pPr marL="285750" indent="-285750">
              <a:buFont typeface="Arial" panose="020B0604020202020204" pitchFamily="34" charset="0"/>
              <a:buChar char="•"/>
            </a:pPr>
            <a:r>
              <a:rPr lang="en-AU" dirty="0"/>
              <a:t>Adults 18+</a:t>
            </a:r>
          </a:p>
          <a:p>
            <a:pPr marL="285750" indent="-285750">
              <a:buFont typeface="Arial" panose="020B0604020202020204" pitchFamily="34" charset="0"/>
              <a:buChar char="•"/>
            </a:pPr>
            <a:r>
              <a:rPr lang="en-AU" dirty="0"/>
              <a:t>Accredited with ACHS, QLD PRU</a:t>
            </a:r>
          </a:p>
        </p:txBody>
      </p:sp>
      <p:pic>
        <p:nvPicPr>
          <p:cNvPr id="9" name="Picture 8">
            <a:extLst>
              <a:ext uri="{FF2B5EF4-FFF2-40B4-BE49-F238E27FC236}">
                <a16:creationId xmlns:a16="http://schemas.microsoft.com/office/drawing/2014/main" id="{85797629-87FB-0430-C360-26B54103504F}"/>
              </a:ext>
            </a:extLst>
          </p:cNvPr>
          <p:cNvPicPr>
            <a:picLocks noChangeAspect="1"/>
          </p:cNvPicPr>
          <p:nvPr/>
        </p:nvPicPr>
        <p:blipFill>
          <a:blip r:embed="rId4"/>
          <a:stretch>
            <a:fillRect/>
          </a:stretch>
        </p:blipFill>
        <p:spPr>
          <a:xfrm>
            <a:off x="5353664" y="314912"/>
            <a:ext cx="6322142" cy="2604279"/>
          </a:xfrm>
          <a:prstGeom prst="rect">
            <a:avLst/>
          </a:prstGeom>
        </p:spPr>
      </p:pic>
      <p:sp>
        <p:nvSpPr>
          <p:cNvPr id="15" name="Arrow: Right 14">
            <a:extLst>
              <a:ext uri="{FF2B5EF4-FFF2-40B4-BE49-F238E27FC236}">
                <a16:creationId xmlns:a16="http://schemas.microsoft.com/office/drawing/2014/main" id="{8377E392-DE54-6A7B-9567-EA82CFFFC748}"/>
              </a:ext>
            </a:extLst>
          </p:cNvPr>
          <p:cNvSpPr/>
          <p:nvPr/>
        </p:nvSpPr>
        <p:spPr>
          <a:xfrm rot="12145699">
            <a:off x="6972093" y="2604247"/>
            <a:ext cx="482375" cy="162236"/>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dirty="0"/>
          </a:p>
        </p:txBody>
      </p:sp>
      <p:sp>
        <p:nvSpPr>
          <p:cNvPr id="16" name="TextBox 15">
            <a:extLst>
              <a:ext uri="{FF2B5EF4-FFF2-40B4-BE49-F238E27FC236}">
                <a16:creationId xmlns:a16="http://schemas.microsoft.com/office/drawing/2014/main" id="{CB8EA601-5741-657D-E8D2-1494E7D3821C}"/>
              </a:ext>
            </a:extLst>
          </p:cNvPr>
          <p:cNvSpPr txBox="1"/>
          <p:nvPr/>
        </p:nvSpPr>
        <p:spPr>
          <a:xfrm>
            <a:off x="7433186" y="2549859"/>
            <a:ext cx="2163097" cy="369332"/>
          </a:xfrm>
          <a:prstGeom prst="rect">
            <a:avLst/>
          </a:prstGeom>
          <a:solidFill>
            <a:srgbClr val="FFC000"/>
          </a:solidFill>
          <a:ln w="28575">
            <a:solidFill>
              <a:srgbClr val="FFFF00"/>
            </a:solidFill>
          </a:ln>
        </p:spPr>
        <p:txBody>
          <a:bodyPr wrap="square" rtlCol="0">
            <a:spAutoFit/>
          </a:bodyPr>
          <a:lstStyle/>
          <a:p>
            <a:pPr algn="ctr"/>
            <a:r>
              <a:rPr lang="en-AU" dirty="0"/>
              <a:t>Online referral form</a:t>
            </a:r>
          </a:p>
        </p:txBody>
      </p:sp>
      <p:sp>
        <p:nvSpPr>
          <p:cNvPr id="17" name="TextBox 16">
            <a:extLst>
              <a:ext uri="{FF2B5EF4-FFF2-40B4-BE49-F238E27FC236}">
                <a16:creationId xmlns:a16="http://schemas.microsoft.com/office/drawing/2014/main" id="{B8DC6DC9-F7D0-29E6-C46B-2F8816DDEA02}"/>
              </a:ext>
            </a:extLst>
          </p:cNvPr>
          <p:cNvSpPr txBox="1"/>
          <p:nvPr/>
        </p:nvSpPr>
        <p:spPr>
          <a:xfrm>
            <a:off x="5466734" y="5896757"/>
            <a:ext cx="6209072" cy="646331"/>
          </a:xfrm>
          <a:prstGeom prst="rect">
            <a:avLst/>
          </a:prstGeom>
          <a:noFill/>
        </p:spPr>
        <p:txBody>
          <a:bodyPr wrap="square" rtlCol="0">
            <a:spAutoFit/>
          </a:bodyPr>
          <a:lstStyle/>
          <a:p>
            <a:r>
              <a:rPr lang="en-AU" b="1" dirty="0"/>
              <a:t>Director of Nursing: </a:t>
            </a:r>
            <a:r>
              <a:rPr lang="en-AU" dirty="0"/>
              <a:t>Mrs Eugenie Corbett</a:t>
            </a:r>
          </a:p>
          <a:p>
            <a:r>
              <a:rPr lang="en-AU" b="1" dirty="0"/>
              <a:t>Website: </a:t>
            </a:r>
            <a:r>
              <a:rPr lang="en-AU" dirty="0">
                <a:hlinkClick r:id="rId5"/>
              </a:rPr>
              <a:t>https://www.toowoombahospice.org.au/</a:t>
            </a:r>
            <a:r>
              <a:rPr lang="en-AU" dirty="0"/>
              <a:t> </a:t>
            </a:r>
          </a:p>
        </p:txBody>
      </p:sp>
    </p:spTree>
    <p:extLst>
      <p:ext uri="{BB962C8B-B14F-4D97-AF65-F5344CB8AC3E}">
        <p14:creationId xmlns:p14="http://schemas.microsoft.com/office/powerpoint/2010/main" val="2397282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261C0-E5FF-EBDB-19ED-E4FE9F1FB035}"/>
              </a:ext>
            </a:extLst>
          </p:cNvPr>
          <p:cNvSpPr>
            <a:spLocks noGrp="1"/>
          </p:cNvSpPr>
          <p:nvPr>
            <p:ph type="title"/>
          </p:nvPr>
        </p:nvSpPr>
        <p:spPr/>
        <p:txBody>
          <a:bodyPr/>
          <a:lstStyle/>
          <a:p>
            <a:r>
              <a:rPr lang="en-US" dirty="0"/>
              <a:t>What (</a:t>
            </a:r>
            <a:r>
              <a:rPr lang="en-US" sz="3200" dirty="0"/>
              <a:t>is palliative care?</a:t>
            </a:r>
            <a:r>
              <a:rPr lang="en-US" dirty="0"/>
              <a:t>)</a:t>
            </a:r>
          </a:p>
        </p:txBody>
      </p:sp>
      <p:graphicFrame>
        <p:nvGraphicFramePr>
          <p:cNvPr id="18" name="Content Placeholder 2">
            <a:extLst>
              <a:ext uri="{FF2B5EF4-FFF2-40B4-BE49-F238E27FC236}">
                <a16:creationId xmlns:a16="http://schemas.microsoft.com/office/drawing/2014/main" id="{8C39C9C1-7AF2-3923-3B34-0115C247CC5D}"/>
              </a:ext>
            </a:extLst>
          </p:cNvPr>
          <p:cNvGraphicFramePr>
            <a:graphicFrameLocks noGrp="1"/>
          </p:cNvGraphicFramePr>
          <p:nvPr>
            <p:ph idx="1"/>
            <p:extLst>
              <p:ext uri="{D42A27DB-BD31-4B8C-83A1-F6EECF244321}">
                <p14:modId xmlns:p14="http://schemas.microsoft.com/office/powerpoint/2010/main" val="128227199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4890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7811BA7-C042-D922-6B69-6E56605A9CF8}"/>
              </a:ext>
            </a:extLst>
          </p:cNvPr>
          <p:cNvSpPr>
            <a:spLocks noGrp="1"/>
          </p:cNvSpPr>
          <p:nvPr>
            <p:ph type="title"/>
          </p:nvPr>
        </p:nvSpPr>
        <p:spPr>
          <a:xfrm>
            <a:off x="755649" y="3429000"/>
            <a:ext cx="4741383" cy="604836"/>
          </a:xfrm>
        </p:spPr>
        <p:txBody>
          <a:bodyPr/>
          <a:lstStyle/>
          <a:p>
            <a:r>
              <a:rPr lang="en-AU" dirty="0"/>
              <a:t>Community Based Palliative Care </a:t>
            </a:r>
            <a:br>
              <a:rPr lang="en-AU" dirty="0"/>
            </a:br>
            <a:endParaRPr lang="en-AU" dirty="0"/>
          </a:p>
        </p:txBody>
      </p:sp>
      <p:pic>
        <p:nvPicPr>
          <p:cNvPr id="13" name="Picture Placeholder 12">
            <a:extLst>
              <a:ext uri="{FF2B5EF4-FFF2-40B4-BE49-F238E27FC236}">
                <a16:creationId xmlns:a16="http://schemas.microsoft.com/office/drawing/2014/main" id="{0CD5BA62-A12D-45BB-B98C-3616DC93894B}"/>
              </a:ext>
            </a:extLst>
          </p:cNvPr>
          <p:cNvPicPr>
            <a:picLocks noGrp="1" noChangeAspect="1"/>
          </p:cNvPicPr>
          <p:nvPr>
            <p:ph type="pic" sz="quarter" idx="10"/>
          </p:nvPr>
        </p:nvPicPr>
        <p:blipFill>
          <a:blip r:embed="rId3"/>
          <a:srcRect l="12511" r="12511"/>
          <a:stretch>
            <a:fillRect/>
          </a:stretch>
        </p:blipFill>
        <p:spPr/>
      </p:pic>
    </p:spTree>
    <p:extLst>
      <p:ext uri="{BB962C8B-B14F-4D97-AF65-F5344CB8AC3E}">
        <p14:creationId xmlns:p14="http://schemas.microsoft.com/office/powerpoint/2010/main" val="2501577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38E5C-CF15-453A-95A3-C9E5333C46CE}"/>
              </a:ext>
            </a:extLst>
          </p:cNvPr>
          <p:cNvSpPr>
            <a:spLocks noGrp="1"/>
          </p:cNvSpPr>
          <p:nvPr>
            <p:ph type="title"/>
          </p:nvPr>
        </p:nvSpPr>
        <p:spPr/>
        <p:txBody>
          <a:bodyPr/>
          <a:lstStyle/>
          <a:p>
            <a:r>
              <a:rPr lang="en-AU" dirty="0"/>
              <a:t>Blue Care Service offerings.</a:t>
            </a:r>
          </a:p>
        </p:txBody>
      </p:sp>
      <p:sp>
        <p:nvSpPr>
          <p:cNvPr id="3" name="Content Placeholder 2">
            <a:extLst>
              <a:ext uri="{FF2B5EF4-FFF2-40B4-BE49-F238E27FC236}">
                <a16:creationId xmlns:a16="http://schemas.microsoft.com/office/drawing/2014/main" id="{90213F3E-ED6F-4A88-AFFF-4C99C6CA3570}"/>
              </a:ext>
            </a:extLst>
          </p:cNvPr>
          <p:cNvSpPr>
            <a:spLocks noGrp="1"/>
          </p:cNvSpPr>
          <p:nvPr>
            <p:ph sz="quarter" idx="13"/>
          </p:nvPr>
        </p:nvSpPr>
        <p:spPr/>
        <p:txBody>
          <a:bodyPr/>
          <a:lstStyle/>
          <a:p>
            <a:pPr marL="457200" indent="-457200">
              <a:buFont typeface="Arial" panose="020B0604020202020204" pitchFamily="34" charset="0"/>
              <a:buChar char="•"/>
            </a:pPr>
            <a:endParaRPr lang="en-AU" dirty="0"/>
          </a:p>
          <a:p>
            <a:pPr marL="457200" indent="-457200">
              <a:buFont typeface="Arial" panose="020B0604020202020204" pitchFamily="34" charset="0"/>
              <a:buChar char="•"/>
            </a:pPr>
            <a:r>
              <a:rPr lang="en-AU" dirty="0"/>
              <a:t>Clinical</a:t>
            </a:r>
          </a:p>
          <a:p>
            <a:pPr marL="457200" indent="-457200">
              <a:buFont typeface="Arial" panose="020B0604020202020204" pitchFamily="34" charset="0"/>
              <a:buChar char="•"/>
            </a:pPr>
            <a:r>
              <a:rPr lang="en-AU" dirty="0"/>
              <a:t>Allied Health-All disciplines</a:t>
            </a:r>
          </a:p>
          <a:p>
            <a:pPr marL="457200" indent="-457200">
              <a:buFont typeface="Arial" panose="020B0604020202020204" pitchFamily="34" charset="0"/>
              <a:buChar char="•"/>
            </a:pPr>
            <a:r>
              <a:rPr lang="en-AU" dirty="0"/>
              <a:t>Numerous funding options</a:t>
            </a:r>
          </a:p>
          <a:p>
            <a:pPr marL="457200" indent="-457200">
              <a:buFont typeface="Arial" panose="020B0604020202020204" pitchFamily="34" charset="0"/>
              <a:buChar char="•"/>
            </a:pPr>
            <a:r>
              <a:rPr lang="en-AU" dirty="0"/>
              <a:t>Rural and remote palliative care contract, Supported by Queensland health – </a:t>
            </a:r>
            <a:r>
              <a:rPr lang="en-AU" u="sng" dirty="0"/>
              <a:t>contact Palliative Care CNC, BlueCare, Kimberley Wilson</a:t>
            </a:r>
            <a:r>
              <a:rPr lang="en-AU" dirty="0"/>
              <a:t>: 0417 828 559</a:t>
            </a:r>
          </a:p>
          <a:p>
            <a:endParaRPr lang="en-AU" dirty="0"/>
          </a:p>
          <a:p>
            <a:r>
              <a:rPr lang="en-AU" dirty="0"/>
              <a:t>Email referrals to: </a:t>
            </a:r>
            <a:r>
              <a:rPr lang="en-AU" dirty="0">
                <a:hlinkClick r:id="rId3"/>
              </a:rPr>
              <a:t>palliativecare@bluecare.org.au</a:t>
            </a:r>
            <a:r>
              <a:rPr lang="en-AU" dirty="0"/>
              <a:t> </a:t>
            </a:r>
          </a:p>
        </p:txBody>
      </p:sp>
    </p:spTree>
    <p:extLst>
      <p:ext uri="{BB962C8B-B14F-4D97-AF65-F5344CB8AC3E}">
        <p14:creationId xmlns:p14="http://schemas.microsoft.com/office/powerpoint/2010/main" val="4016427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EC11B5-568C-6859-AD6B-193C5C23A481}"/>
              </a:ext>
            </a:extLst>
          </p:cNvPr>
          <p:cNvPicPr>
            <a:picLocks noChangeAspect="1"/>
          </p:cNvPicPr>
          <p:nvPr/>
        </p:nvPicPr>
        <p:blipFill>
          <a:blip r:embed="rId2"/>
          <a:stretch>
            <a:fillRect/>
          </a:stretch>
        </p:blipFill>
        <p:spPr>
          <a:xfrm>
            <a:off x="269223" y="0"/>
            <a:ext cx="11653553" cy="6858000"/>
          </a:xfrm>
          <a:prstGeom prst="rect">
            <a:avLst/>
          </a:prstGeom>
        </p:spPr>
      </p:pic>
      <p:pic>
        <p:nvPicPr>
          <p:cNvPr id="7" name="Picture 6">
            <a:extLst>
              <a:ext uri="{FF2B5EF4-FFF2-40B4-BE49-F238E27FC236}">
                <a16:creationId xmlns:a16="http://schemas.microsoft.com/office/drawing/2014/main" id="{7FDBA717-2B04-4FDF-32A3-85615001327B}"/>
              </a:ext>
            </a:extLst>
          </p:cNvPr>
          <p:cNvPicPr>
            <a:picLocks noChangeAspect="1"/>
          </p:cNvPicPr>
          <p:nvPr/>
        </p:nvPicPr>
        <p:blipFill>
          <a:blip r:embed="rId3"/>
          <a:stretch>
            <a:fillRect/>
          </a:stretch>
        </p:blipFill>
        <p:spPr>
          <a:xfrm>
            <a:off x="378692" y="9235"/>
            <a:ext cx="5787940" cy="2065821"/>
          </a:xfrm>
          <a:prstGeom prst="rect">
            <a:avLst/>
          </a:prstGeom>
        </p:spPr>
      </p:pic>
    </p:spTree>
    <p:extLst>
      <p:ext uri="{BB962C8B-B14F-4D97-AF65-F5344CB8AC3E}">
        <p14:creationId xmlns:p14="http://schemas.microsoft.com/office/powerpoint/2010/main" val="2045663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65C26E-E18F-47E9-4F63-3999DA6BB514}"/>
              </a:ext>
            </a:extLst>
          </p:cNvPr>
          <p:cNvSpPr>
            <a:spLocks noGrp="1"/>
          </p:cNvSpPr>
          <p:nvPr>
            <p:ph type="title"/>
          </p:nvPr>
        </p:nvSpPr>
        <p:spPr>
          <a:xfrm>
            <a:off x="1148051" y="124850"/>
            <a:ext cx="9392421" cy="1330841"/>
          </a:xfrm>
        </p:spPr>
        <p:txBody>
          <a:bodyPr>
            <a:normAutofit/>
          </a:bodyPr>
          <a:lstStyle/>
          <a:p>
            <a:r>
              <a:rPr lang="en-AU" b="1" dirty="0"/>
              <a:t>St Andrew’s Specialist Palliative Care</a:t>
            </a:r>
          </a:p>
        </p:txBody>
      </p:sp>
      <p:sp>
        <p:nvSpPr>
          <p:cNvPr id="11" name="Content Placeholder 10">
            <a:extLst>
              <a:ext uri="{FF2B5EF4-FFF2-40B4-BE49-F238E27FC236}">
                <a16:creationId xmlns:a16="http://schemas.microsoft.com/office/drawing/2014/main" id="{E2EEE217-50A8-6CD0-3CB8-6344FFCA9571}"/>
              </a:ext>
            </a:extLst>
          </p:cNvPr>
          <p:cNvSpPr>
            <a:spLocks noGrp="1"/>
          </p:cNvSpPr>
          <p:nvPr>
            <p:ph idx="1"/>
          </p:nvPr>
        </p:nvSpPr>
        <p:spPr>
          <a:xfrm>
            <a:off x="1137034" y="1366204"/>
            <a:ext cx="4958966" cy="3917773"/>
          </a:xfrm>
        </p:spPr>
        <p:txBody>
          <a:bodyPr>
            <a:noAutofit/>
          </a:bodyPr>
          <a:lstStyle/>
          <a:p>
            <a:r>
              <a:rPr lang="en-US" sz="2000" dirty="0"/>
              <a:t>Team – NP Olivia O’Dempsey and Dr Etleva Harizaj</a:t>
            </a:r>
          </a:p>
          <a:p>
            <a:r>
              <a:rPr lang="en-AU" sz="2000" dirty="0">
                <a:effectLst/>
                <a:ea typeface="Aptos" panose="020B0004020202020204" pitchFamily="34" charset="0"/>
                <a:cs typeface="Calibri" panose="020F0502020204030204" pitchFamily="34" charset="0"/>
              </a:rPr>
              <a:t>Expert, compassionate care for patients navigating complex medical journeys — whether they are receiving treatment, living with advanced cancer, or approaching end-of-life care.</a:t>
            </a:r>
            <a:endParaRPr lang="en-US" sz="2000" dirty="0"/>
          </a:p>
          <a:p>
            <a:r>
              <a:rPr lang="en-US" sz="2000" dirty="0"/>
              <a:t>Pain and other symptom control</a:t>
            </a:r>
          </a:p>
          <a:p>
            <a:r>
              <a:rPr lang="en-US" sz="2000" dirty="0"/>
              <a:t>Emotional and psychological support for patients and carers.</a:t>
            </a:r>
          </a:p>
          <a:p>
            <a:r>
              <a:rPr lang="en-US" sz="2000" dirty="0"/>
              <a:t>Guidance and support with organizing home services, allied health assessment and management and equipment.</a:t>
            </a:r>
          </a:p>
          <a:p>
            <a:r>
              <a:rPr lang="en-US" sz="2000" dirty="0"/>
              <a:t>Direct links and collaboration with Toowoomba Hospice and Brodribb at Home.</a:t>
            </a:r>
          </a:p>
        </p:txBody>
      </p:sp>
      <p:pic>
        <p:nvPicPr>
          <p:cNvPr id="7" name="Content Placeholder 6">
            <a:extLst>
              <a:ext uri="{FF2B5EF4-FFF2-40B4-BE49-F238E27FC236}">
                <a16:creationId xmlns:a16="http://schemas.microsoft.com/office/drawing/2014/main" id="{DD0BCB88-437A-C1B9-F6CE-20602ED1F77D}"/>
              </a:ext>
            </a:extLst>
          </p:cNvPr>
          <p:cNvPicPr>
            <a:picLocks noChangeAspect="1"/>
          </p:cNvPicPr>
          <p:nvPr/>
        </p:nvPicPr>
        <p:blipFill>
          <a:blip r:embed="rId2"/>
          <a:srcRect t="4073" b="3843"/>
          <a:stretch/>
        </p:blipFill>
        <p:spPr>
          <a:xfrm>
            <a:off x="6392558" y="3325091"/>
            <a:ext cx="5461647" cy="1471074"/>
          </a:xfrm>
          <a:prstGeom prst="rect">
            <a:avLst/>
          </a:prstGeom>
        </p:spPr>
      </p:pic>
    </p:spTree>
    <p:extLst>
      <p:ext uri="{BB962C8B-B14F-4D97-AF65-F5344CB8AC3E}">
        <p14:creationId xmlns:p14="http://schemas.microsoft.com/office/powerpoint/2010/main" val="1104688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15DE-D135-0710-9984-A0A55E960CB0}"/>
              </a:ext>
            </a:extLst>
          </p:cNvPr>
          <p:cNvSpPr>
            <a:spLocks noGrp="1"/>
          </p:cNvSpPr>
          <p:nvPr>
            <p:ph type="title"/>
          </p:nvPr>
        </p:nvSpPr>
        <p:spPr>
          <a:xfrm>
            <a:off x="838200" y="365125"/>
            <a:ext cx="10515600" cy="1325563"/>
          </a:xfrm>
        </p:spPr>
        <p:txBody>
          <a:bodyPr anchor="ctr">
            <a:normAutofit/>
          </a:bodyPr>
          <a:lstStyle/>
          <a:p>
            <a:r>
              <a:rPr lang="en-US" b="1" dirty="0"/>
              <a:t>Symptoms approaching End of Life</a:t>
            </a:r>
          </a:p>
        </p:txBody>
      </p:sp>
      <p:sp>
        <p:nvSpPr>
          <p:cNvPr id="3" name="Content Placeholder 2">
            <a:extLst>
              <a:ext uri="{FF2B5EF4-FFF2-40B4-BE49-F238E27FC236}">
                <a16:creationId xmlns:a16="http://schemas.microsoft.com/office/drawing/2014/main" id="{ECC8AA23-D8D0-93BE-5C5F-103A750B0D2F}"/>
              </a:ext>
            </a:extLst>
          </p:cNvPr>
          <p:cNvSpPr>
            <a:spLocks noGrp="1"/>
          </p:cNvSpPr>
          <p:nvPr>
            <p:ph sz="half" idx="1"/>
          </p:nvPr>
        </p:nvSpPr>
        <p:spPr>
          <a:xfrm>
            <a:off x="838200" y="1825625"/>
            <a:ext cx="5181600" cy="4351338"/>
          </a:xfrm>
        </p:spPr>
        <p:txBody>
          <a:bodyPr vert="horz" lIns="91440" tIns="45720" rIns="91440" bIns="45720" rtlCol="0" anchor="t" anchorCtr="0">
            <a:normAutofit fontScale="92500" lnSpcReduction="20000"/>
          </a:bodyPr>
          <a:lstStyle/>
          <a:p>
            <a:r>
              <a:rPr lang="en-US" dirty="0"/>
              <a:t>Pain</a:t>
            </a:r>
          </a:p>
          <a:p>
            <a:r>
              <a:rPr lang="en-US" dirty="0"/>
              <a:t>Nausea and vomiting</a:t>
            </a:r>
          </a:p>
          <a:p>
            <a:r>
              <a:rPr lang="en-US" dirty="0"/>
              <a:t>Agitation</a:t>
            </a:r>
          </a:p>
          <a:p>
            <a:r>
              <a:rPr lang="en-US" i="1" dirty="0"/>
              <a:t>Distressing Breathlessness</a:t>
            </a:r>
          </a:p>
          <a:p>
            <a:r>
              <a:rPr lang="en-US" i="1" dirty="0"/>
              <a:t>Respiratory secretions</a:t>
            </a:r>
          </a:p>
          <a:p>
            <a:r>
              <a:rPr lang="en-US" i="1" dirty="0"/>
              <a:t>Seizures</a:t>
            </a:r>
          </a:p>
          <a:p>
            <a:r>
              <a:rPr lang="en-US" i="1" dirty="0"/>
              <a:t>Constipation</a:t>
            </a:r>
          </a:p>
          <a:p>
            <a:r>
              <a:rPr lang="en-US" i="1" dirty="0"/>
              <a:t>Mood disturbance</a:t>
            </a:r>
          </a:p>
          <a:p>
            <a:r>
              <a:rPr lang="en-US" i="1" dirty="0"/>
              <a:t>Fatigue </a:t>
            </a:r>
          </a:p>
          <a:p>
            <a:r>
              <a:rPr lang="en-US" i="1" dirty="0"/>
              <a:t>Anorexia </a:t>
            </a:r>
          </a:p>
          <a:p>
            <a:endParaRPr lang="en-US" i="1" dirty="0"/>
          </a:p>
          <a:p>
            <a:pPr>
              <a:buClr>
                <a:srgbClr val="000000"/>
              </a:buClr>
            </a:pPr>
            <a:endParaRPr lang="en-US" i="1" dirty="0"/>
          </a:p>
          <a:p>
            <a:pPr>
              <a:buClr>
                <a:srgbClr val="000000"/>
              </a:buClr>
            </a:pPr>
            <a:endParaRPr lang="en-US" i="1" dirty="0"/>
          </a:p>
        </p:txBody>
      </p:sp>
      <p:sp>
        <p:nvSpPr>
          <p:cNvPr id="10" name="Content Placeholder 3">
            <a:extLst>
              <a:ext uri="{FF2B5EF4-FFF2-40B4-BE49-F238E27FC236}">
                <a16:creationId xmlns:a16="http://schemas.microsoft.com/office/drawing/2014/main" id="{17DFF075-3489-2461-C985-397D8FB9659A}"/>
              </a:ext>
            </a:extLst>
          </p:cNvPr>
          <p:cNvSpPr>
            <a:spLocks noGrp="1"/>
          </p:cNvSpPr>
          <p:nvPr>
            <p:ph sz="half" idx="2"/>
          </p:nvPr>
        </p:nvSpPr>
        <p:spPr>
          <a:xfrm>
            <a:off x="6172200" y="1825625"/>
            <a:ext cx="5181600" cy="4351338"/>
          </a:xfrm>
        </p:spPr>
        <p:txBody>
          <a:bodyPr vert="horz" lIns="91440" tIns="45720" rIns="91440" bIns="45720" rtlCol="0" anchor="t">
            <a:normAutofit fontScale="92500" lnSpcReduction="20000"/>
          </a:bodyPr>
          <a:lstStyle/>
          <a:p>
            <a:endParaRPr lang="en-US" dirty="0"/>
          </a:p>
          <a:p>
            <a:endParaRPr lang="en-US" dirty="0"/>
          </a:p>
          <a:p>
            <a:pPr marL="0" indent="0">
              <a:buNone/>
            </a:pPr>
            <a:endParaRPr lang="en-US" dirty="0"/>
          </a:p>
        </p:txBody>
      </p:sp>
    </p:spTree>
    <p:extLst>
      <p:ext uri="{BB962C8B-B14F-4D97-AF65-F5344CB8AC3E}">
        <p14:creationId xmlns:p14="http://schemas.microsoft.com/office/powerpoint/2010/main" val="273724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83397-82C4-0E47-9C99-6182F980B0A8}"/>
              </a:ext>
            </a:extLst>
          </p:cNvPr>
          <p:cNvSpPr>
            <a:spLocks noGrp="1"/>
          </p:cNvSpPr>
          <p:nvPr>
            <p:ph type="title"/>
          </p:nvPr>
        </p:nvSpPr>
        <p:spPr>
          <a:xfrm>
            <a:off x="297500" y="324735"/>
            <a:ext cx="9601200" cy="914400"/>
          </a:xfrm>
        </p:spPr>
        <p:txBody>
          <a:bodyPr>
            <a:normAutofit fontScale="90000"/>
          </a:bodyPr>
          <a:lstStyle/>
          <a:p>
            <a:r>
              <a:rPr lang="en-AU" b="1" dirty="0"/>
              <a:t>Analgesics</a:t>
            </a:r>
            <a:br>
              <a:rPr lang="en-AU" dirty="0"/>
            </a:br>
            <a:endParaRPr lang="en-AU" dirty="0"/>
          </a:p>
        </p:txBody>
      </p:sp>
      <p:sp>
        <p:nvSpPr>
          <p:cNvPr id="11" name="TextBox 10">
            <a:extLst>
              <a:ext uri="{FF2B5EF4-FFF2-40B4-BE49-F238E27FC236}">
                <a16:creationId xmlns:a16="http://schemas.microsoft.com/office/drawing/2014/main" id="{D8D912C2-C918-38F1-EB8A-D7B403FD5EFE}"/>
              </a:ext>
            </a:extLst>
          </p:cNvPr>
          <p:cNvSpPr txBox="1"/>
          <p:nvPr/>
        </p:nvSpPr>
        <p:spPr>
          <a:xfrm>
            <a:off x="5764237" y="5624602"/>
            <a:ext cx="6098344" cy="646331"/>
          </a:xfrm>
          <a:prstGeom prst="rect">
            <a:avLst/>
          </a:prstGeom>
          <a:noFill/>
        </p:spPr>
        <p:txBody>
          <a:bodyPr wrap="square">
            <a:spAutoFit/>
          </a:bodyPr>
          <a:lstStyle/>
          <a:p>
            <a:r>
              <a:rPr lang="en-AU" dirty="0">
                <a:hlinkClick r:id="rId3"/>
              </a:rPr>
              <a:t>PS01(PM)-(Appendix)_-Opioid-Dose-Equivalence-Calculation-Table.PDF (anzca.edu.au)</a:t>
            </a:r>
            <a:endParaRPr lang="en-AU" dirty="0"/>
          </a:p>
        </p:txBody>
      </p:sp>
      <p:pic>
        <p:nvPicPr>
          <p:cNvPr id="12" name="Picture 11">
            <a:extLst>
              <a:ext uri="{FF2B5EF4-FFF2-40B4-BE49-F238E27FC236}">
                <a16:creationId xmlns:a16="http://schemas.microsoft.com/office/drawing/2014/main" id="{1146B567-9636-63EF-40AA-469261F34158}"/>
              </a:ext>
            </a:extLst>
          </p:cNvPr>
          <p:cNvPicPr>
            <a:picLocks noChangeAspect="1"/>
          </p:cNvPicPr>
          <p:nvPr/>
        </p:nvPicPr>
        <p:blipFill>
          <a:blip r:embed="rId4"/>
          <a:stretch>
            <a:fillRect/>
          </a:stretch>
        </p:blipFill>
        <p:spPr>
          <a:xfrm>
            <a:off x="5861264" y="-135038"/>
            <a:ext cx="5668166" cy="5753903"/>
          </a:xfrm>
          <a:prstGeom prst="rect">
            <a:avLst/>
          </a:prstGeom>
        </p:spPr>
      </p:pic>
      <p:pic>
        <p:nvPicPr>
          <p:cNvPr id="13" name="Picture 12">
            <a:extLst>
              <a:ext uri="{FF2B5EF4-FFF2-40B4-BE49-F238E27FC236}">
                <a16:creationId xmlns:a16="http://schemas.microsoft.com/office/drawing/2014/main" id="{A7FAC5A4-9D1C-7C37-EC60-10C695D3C693}"/>
              </a:ext>
            </a:extLst>
          </p:cNvPr>
          <p:cNvPicPr>
            <a:picLocks noChangeAspect="1"/>
          </p:cNvPicPr>
          <p:nvPr/>
        </p:nvPicPr>
        <p:blipFill>
          <a:blip r:embed="rId5"/>
          <a:stretch>
            <a:fillRect/>
          </a:stretch>
        </p:blipFill>
        <p:spPr>
          <a:xfrm>
            <a:off x="554041" y="1271771"/>
            <a:ext cx="4544059" cy="2513878"/>
          </a:xfrm>
          <a:prstGeom prst="rect">
            <a:avLst/>
          </a:prstGeom>
        </p:spPr>
      </p:pic>
      <p:sp>
        <p:nvSpPr>
          <p:cNvPr id="5" name="TextBox 4">
            <a:extLst>
              <a:ext uri="{FF2B5EF4-FFF2-40B4-BE49-F238E27FC236}">
                <a16:creationId xmlns:a16="http://schemas.microsoft.com/office/drawing/2014/main" id="{5C1C5298-8FCB-A6F0-AD34-618CC3FE633A}"/>
              </a:ext>
            </a:extLst>
          </p:cNvPr>
          <p:cNvSpPr txBox="1"/>
          <p:nvPr/>
        </p:nvSpPr>
        <p:spPr>
          <a:xfrm>
            <a:off x="982579" y="3960394"/>
            <a:ext cx="3198394"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t>Adjuvants</a:t>
            </a:r>
          </a:p>
          <a:p>
            <a:pPr marL="285750" indent="-285750">
              <a:buFont typeface="Calibri"/>
              <a:buChar char="-"/>
            </a:pPr>
            <a:r>
              <a:rPr lang="en-GB" dirty="0"/>
              <a:t>Neuropathic agents</a:t>
            </a:r>
          </a:p>
          <a:p>
            <a:pPr marL="285750" indent="-285750">
              <a:buFont typeface="Calibri"/>
              <a:buChar char="-"/>
            </a:pPr>
            <a:r>
              <a:rPr lang="en-GB" dirty="0"/>
              <a:t>Pregabalin, gabapentin, duloxetine, amitriptyline</a:t>
            </a:r>
          </a:p>
          <a:p>
            <a:pPr marL="285750" indent="-285750">
              <a:buFont typeface="Calibri"/>
              <a:buChar char="-"/>
            </a:pPr>
            <a:r>
              <a:rPr lang="en-GB" dirty="0"/>
              <a:t>NSAIDS*</a:t>
            </a:r>
          </a:p>
          <a:p>
            <a:pPr marL="285750" indent="-285750">
              <a:buFont typeface="Calibri"/>
              <a:buChar char="-"/>
            </a:pPr>
            <a:r>
              <a:rPr lang="en-GB" dirty="0"/>
              <a:t>Corticosteroids*</a:t>
            </a:r>
          </a:p>
        </p:txBody>
      </p:sp>
    </p:spTree>
    <p:extLst>
      <p:ext uri="{BB962C8B-B14F-4D97-AF65-F5344CB8AC3E}">
        <p14:creationId xmlns:p14="http://schemas.microsoft.com/office/powerpoint/2010/main" val="2711431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5357A-C191-DC8C-3200-40E19725ACB5}"/>
              </a:ext>
            </a:extLst>
          </p:cNvPr>
          <p:cNvSpPr>
            <a:spLocks noGrp="1"/>
          </p:cNvSpPr>
          <p:nvPr>
            <p:ph type="title"/>
          </p:nvPr>
        </p:nvSpPr>
        <p:spPr/>
        <p:txBody>
          <a:bodyPr/>
          <a:lstStyle/>
          <a:p>
            <a:r>
              <a:rPr lang="en-US" b="1" dirty="0"/>
              <a:t>Antiemetics</a:t>
            </a:r>
            <a:br>
              <a:rPr lang="en-US" dirty="0"/>
            </a:br>
            <a:endParaRPr lang="en-US" dirty="0"/>
          </a:p>
        </p:txBody>
      </p:sp>
      <p:sp>
        <p:nvSpPr>
          <p:cNvPr id="3" name="Content Placeholder 2">
            <a:extLst>
              <a:ext uri="{FF2B5EF4-FFF2-40B4-BE49-F238E27FC236}">
                <a16:creationId xmlns:a16="http://schemas.microsoft.com/office/drawing/2014/main" id="{7B86F41A-C1DB-0B71-7E3C-4AF31EF9B509}"/>
              </a:ext>
            </a:extLst>
          </p:cNvPr>
          <p:cNvSpPr>
            <a:spLocks noGrp="1"/>
          </p:cNvSpPr>
          <p:nvPr>
            <p:ph idx="1"/>
          </p:nvPr>
        </p:nvSpPr>
        <p:spPr/>
        <p:txBody>
          <a:bodyPr vert="horz" lIns="91440" tIns="45720" rIns="91440" bIns="45720" rtlCol="0" anchor="t">
            <a:normAutofit/>
          </a:bodyPr>
          <a:lstStyle/>
          <a:p>
            <a:pPr>
              <a:buFont typeface="Calibri" panose="020B0604020202020204" pitchFamily="34" charset="0"/>
              <a:buChar char="-"/>
            </a:pPr>
            <a:r>
              <a:rPr lang="en-US" dirty="0"/>
              <a:t>Metoclopromide (occasionally domperidone) - gastric stasis/ early satiety </a:t>
            </a:r>
          </a:p>
          <a:p>
            <a:pPr>
              <a:buFont typeface="Calibri" panose="020B0604020202020204" pitchFamily="34" charset="0"/>
              <a:buChar char="-"/>
            </a:pPr>
            <a:r>
              <a:rPr lang="en-US" dirty="0"/>
              <a:t>Haloperidol (+ olanzapine off label) - toxic/metabolic </a:t>
            </a:r>
          </a:p>
          <a:p>
            <a:pPr>
              <a:buFont typeface="Calibri" panose="020B0604020202020204" pitchFamily="34" charset="0"/>
              <a:buChar char="-"/>
            </a:pPr>
            <a:r>
              <a:rPr lang="en-US" dirty="0"/>
              <a:t>Dexamethasone – increased IOP</a:t>
            </a:r>
          </a:p>
          <a:p>
            <a:pPr>
              <a:buFont typeface="Calibri" panose="020B0604020202020204" pitchFamily="34" charset="0"/>
              <a:buChar char="-"/>
            </a:pPr>
            <a:r>
              <a:rPr lang="en-US" dirty="0"/>
              <a:t>Cyclizine/Prochlorperazine – vestibular, Parkinsonism</a:t>
            </a:r>
          </a:p>
          <a:p>
            <a:pPr>
              <a:buFont typeface="Calibri" panose="020B0604020202020204" pitchFamily="34" charset="0"/>
              <a:buChar char="-"/>
            </a:pPr>
            <a:endParaRPr lang="en-US" dirty="0"/>
          </a:p>
          <a:p>
            <a:pPr>
              <a:buFont typeface="Calibri" panose="020B0604020202020204" pitchFamily="34" charset="0"/>
              <a:buChar char="-"/>
            </a:pPr>
            <a:endParaRPr lang="en-US" dirty="0"/>
          </a:p>
          <a:p>
            <a:pPr>
              <a:buFont typeface="Calibri" panose="020B0604020202020204" pitchFamily="34" charset="0"/>
              <a:buChar char="-"/>
            </a:pPr>
            <a:r>
              <a:rPr lang="en-US" dirty="0"/>
              <a:t>Rarely long-term use of ondansetron (highly constipating)</a:t>
            </a:r>
          </a:p>
          <a:p>
            <a:pPr marL="0" indent="0">
              <a:buNone/>
            </a:pPr>
            <a:endParaRPr lang="en-US" dirty="0"/>
          </a:p>
          <a:p>
            <a:pPr>
              <a:buFont typeface="Calibri" panose="020B0604020202020204" pitchFamily="34" charset="0"/>
              <a:buChar char="-"/>
            </a:pPr>
            <a:endParaRPr lang="en-US" dirty="0"/>
          </a:p>
          <a:p>
            <a:pPr>
              <a:buFont typeface="Calibri" panose="020B0604020202020204" pitchFamily="34" charset="0"/>
              <a:buChar char="-"/>
            </a:pPr>
            <a:endParaRPr lang="en-US" dirty="0"/>
          </a:p>
          <a:p>
            <a:pPr>
              <a:buFont typeface="Calibri" panose="020B0604020202020204" pitchFamily="34" charset="0"/>
              <a:buChar char="-"/>
            </a:pPr>
            <a:endParaRPr lang="en-US" dirty="0"/>
          </a:p>
          <a:p>
            <a:pPr>
              <a:buFont typeface="Calibri" panose="020B0604020202020204" pitchFamily="34" charset="0"/>
              <a:buChar char="-"/>
            </a:pPr>
            <a:endParaRPr lang="en-US" dirty="0"/>
          </a:p>
          <a:p>
            <a:pPr>
              <a:buFont typeface="Calibri" panose="020B0604020202020204" pitchFamily="34" charset="0"/>
              <a:buChar char="-"/>
            </a:pPr>
            <a:endParaRPr lang="en-US" dirty="0"/>
          </a:p>
        </p:txBody>
      </p:sp>
    </p:spTree>
    <p:extLst>
      <p:ext uri="{BB962C8B-B14F-4D97-AF65-F5344CB8AC3E}">
        <p14:creationId xmlns:p14="http://schemas.microsoft.com/office/powerpoint/2010/main" val="959445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B9190-0306-3DA9-B133-783E97032C82}"/>
              </a:ext>
            </a:extLst>
          </p:cNvPr>
          <p:cNvSpPr>
            <a:spLocks noGrp="1"/>
          </p:cNvSpPr>
          <p:nvPr>
            <p:ph type="title"/>
          </p:nvPr>
        </p:nvSpPr>
        <p:spPr/>
        <p:txBody>
          <a:bodyPr/>
          <a:lstStyle/>
          <a:p>
            <a:r>
              <a:rPr lang="en-US" b="1" dirty="0"/>
              <a:t>Anxiolytics</a:t>
            </a:r>
          </a:p>
        </p:txBody>
      </p:sp>
      <p:sp>
        <p:nvSpPr>
          <p:cNvPr id="3" name="Content Placeholder 2">
            <a:extLst>
              <a:ext uri="{FF2B5EF4-FFF2-40B4-BE49-F238E27FC236}">
                <a16:creationId xmlns:a16="http://schemas.microsoft.com/office/drawing/2014/main" id="{A9EF5FE5-976B-5BC2-60EF-02F13CD7B711}"/>
              </a:ext>
            </a:extLst>
          </p:cNvPr>
          <p:cNvSpPr>
            <a:spLocks noGrp="1"/>
          </p:cNvSpPr>
          <p:nvPr>
            <p:ph idx="1"/>
          </p:nvPr>
        </p:nvSpPr>
        <p:spPr/>
        <p:txBody>
          <a:bodyPr vert="horz" lIns="91440" tIns="45720" rIns="91440" bIns="45720" rtlCol="0" anchor="t">
            <a:normAutofit/>
          </a:bodyPr>
          <a:lstStyle/>
          <a:p>
            <a:pPr>
              <a:buFont typeface="Calibri" panose="020B0604020202020204" pitchFamily="34" charset="0"/>
              <a:buChar char="-"/>
            </a:pPr>
            <a:r>
              <a:rPr lang="en-US" dirty="0"/>
              <a:t>Clonazepam – drops, subcutaneous</a:t>
            </a:r>
          </a:p>
          <a:p>
            <a:pPr>
              <a:buFont typeface="Calibri" panose="020B0604020202020204" pitchFamily="34" charset="0"/>
              <a:buChar char="-"/>
            </a:pPr>
            <a:r>
              <a:rPr lang="en-US" dirty="0"/>
              <a:t>Midazolam – s/c</a:t>
            </a:r>
          </a:p>
          <a:p>
            <a:pPr>
              <a:buFont typeface="Calibri" panose="020B0604020202020204" pitchFamily="34" charset="0"/>
              <a:buChar char="-"/>
            </a:pPr>
            <a:r>
              <a:rPr lang="en-US" dirty="0"/>
              <a:t>Lorazepam, diazepam, etc </a:t>
            </a:r>
          </a:p>
          <a:p>
            <a:pPr>
              <a:buFont typeface="Calibri" panose="020B0604020202020204" pitchFamily="34" charset="0"/>
              <a:buChar char="-"/>
            </a:pPr>
            <a:endParaRPr lang="en-US" dirty="0"/>
          </a:p>
          <a:p>
            <a:pPr>
              <a:buFont typeface="Calibri" panose="020B0604020202020204" pitchFamily="34" charset="0"/>
              <a:buChar char="-"/>
            </a:pPr>
            <a:r>
              <a:rPr lang="en-US" dirty="0"/>
              <a:t>Don't overlook antidepressants in patients with a longer-term prognosis - (i.e. anxiety caused by breathlessness)</a:t>
            </a:r>
          </a:p>
          <a:p>
            <a:pPr>
              <a:buFont typeface="Calibri" panose="020B0604020202020204" pitchFamily="34" charset="0"/>
              <a:buChar char="-"/>
            </a:pPr>
            <a:endParaRPr lang="en-US" dirty="0"/>
          </a:p>
          <a:p>
            <a:pPr marL="0" indent="0">
              <a:buNone/>
            </a:pPr>
            <a:endParaRPr lang="en-US" dirty="0"/>
          </a:p>
        </p:txBody>
      </p:sp>
    </p:spTree>
    <p:extLst>
      <p:ext uri="{BB962C8B-B14F-4D97-AF65-F5344CB8AC3E}">
        <p14:creationId xmlns:p14="http://schemas.microsoft.com/office/powerpoint/2010/main" val="1273737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FD50A-126F-BF9E-9C22-C3D49C765D4A}"/>
              </a:ext>
            </a:extLst>
          </p:cNvPr>
          <p:cNvSpPr>
            <a:spLocks noGrp="1"/>
          </p:cNvSpPr>
          <p:nvPr>
            <p:ph type="title"/>
          </p:nvPr>
        </p:nvSpPr>
        <p:spPr/>
        <p:txBody>
          <a:bodyPr/>
          <a:lstStyle/>
          <a:p>
            <a:r>
              <a:rPr lang="en-GB" b="1" dirty="0"/>
              <a:t>Breathlessness</a:t>
            </a:r>
            <a:r>
              <a:rPr lang="en-GB" dirty="0"/>
              <a:t> </a:t>
            </a:r>
          </a:p>
        </p:txBody>
      </p:sp>
      <p:sp>
        <p:nvSpPr>
          <p:cNvPr id="3" name="Content Placeholder 2">
            <a:extLst>
              <a:ext uri="{FF2B5EF4-FFF2-40B4-BE49-F238E27FC236}">
                <a16:creationId xmlns:a16="http://schemas.microsoft.com/office/drawing/2014/main" id="{A2CCCB2F-7D18-FAE7-476E-CC505ECC9CA0}"/>
              </a:ext>
            </a:extLst>
          </p:cNvPr>
          <p:cNvSpPr>
            <a:spLocks noGrp="1"/>
          </p:cNvSpPr>
          <p:nvPr>
            <p:ph idx="1"/>
          </p:nvPr>
        </p:nvSpPr>
        <p:spPr/>
        <p:txBody>
          <a:bodyPr vert="horz" lIns="91440" tIns="45720" rIns="91440" bIns="45720" rtlCol="0" anchor="t">
            <a:normAutofit/>
          </a:bodyPr>
          <a:lstStyle/>
          <a:p>
            <a:r>
              <a:rPr lang="en-GB" dirty="0"/>
              <a:t>Don't overlook non-pharmacological approaches</a:t>
            </a:r>
          </a:p>
          <a:p>
            <a:r>
              <a:rPr lang="en-GB" dirty="0"/>
              <a:t>Handheld fan</a:t>
            </a:r>
          </a:p>
          <a:p>
            <a:r>
              <a:rPr lang="en-GB" dirty="0"/>
              <a:t>Relaxation and positioning techniques</a:t>
            </a:r>
          </a:p>
          <a:p>
            <a:endParaRPr lang="en-GB" dirty="0"/>
          </a:p>
          <a:p>
            <a:r>
              <a:rPr lang="en-GB" dirty="0"/>
              <a:t>PRN Liquid morphine/oxycodone/hydromorphone *</a:t>
            </a:r>
          </a:p>
          <a:p>
            <a:r>
              <a:rPr lang="en-GB" dirty="0"/>
              <a:t>PRN Benzodiazepines – e.g. clonazepam drops</a:t>
            </a:r>
          </a:p>
          <a:p>
            <a:r>
              <a:rPr lang="en-GB" dirty="0"/>
              <a:t>Long-acting opioid – e.g. Kapanol, MS Contin</a:t>
            </a:r>
          </a:p>
          <a:p>
            <a:endParaRPr lang="en-GB" dirty="0"/>
          </a:p>
          <a:p>
            <a:pPr marL="0" indent="0">
              <a:buNone/>
            </a:pPr>
            <a:endParaRPr lang="en-GB" dirty="0"/>
          </a:p>
        </p:txBody>
      </p:sp>
    </p:spTree>
    <p:extLst>
      <p:ext uri="{BB962C8B-B14F-4D97-AF65-F5344CB8AC3E}">
        <p14:creationId xmlns:p14="http://schemas.microsoft.com/office/powerpoint/2010/main" val="4270858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130BE-B5AE-A9FD-70C0-D652C4472275}"/>
              </a:ext>
            </a:extLst>
          </p:cNvPr>
          <p:cNvSpPr>
            <a:spLocks noGrp="1"/>
          </p:cNvSpPr>
          <p:nvPr>
            <p:ph type="title"/>
          </p:nvPr>
        </p:nvSpPr>
        <p:spPr/>
        <p:txBody>
          <a:bodyPr/>
          <a:lstStyle/>
          <a:p>
            <a:r>
              <a:rPr lang="en-GB" b="1" dirty="0"/>
              <a:t>End of Life prescribing </a:t>
            </a:r>
          </a:p>
        </p:txBody>
      </p:sp>
      <p:sp>
        <p:nvSpPr>
          <p:cNvPr id="3" name="Content Placeholder 2">
            <a:extLst>
              <a:ext uri="{FF2B5EF4-FFF2-40B4-BE49-F238E27FC236}">
                <a16:creationId xmlns:a16="http://schemas.microsoft.com/office/drawing/2014/main" id="{472F9A51-8A9F-8706-15B0-70F20F290B56}"/>
              </a:ext>
            </a:extLst>
          </p:cNvPr>
          <p:cNvSpPr>
            <a:spLocks noGrp="1"/>
          </p:cNvSpPr>
          <p:nvPr>
            <p:ph idx="1"/>
          </p:nvPr>
        </p:nvSpPr>
        <p:spPr/>
        <p:txBody>
          <a:bodyPr vert="horz" lIns="91440" tIns="45720" rIns="91440" bIns="45720" rtlCol="0" anchor="t">
            <a:normAutofit/>
          </a:bodyPr>
          <a:lstStyle/>
          <a:p>
            <a:r>
              <a:rPr lang="en-GB" dirty="0"/>
              <a:t>Anticipatory medications +/- syringe driver infusion</a:t>
            </a:r>
          </a:p>
          <a:p>
            <a:endParaRPr lang="en-GB" dirty="0"/>
          </a:p>
          <a:p>
            <a:r>
              <a:rPr lang="en-GB" dirty="0"/>
              <a:t>Analgesic (Opioid)</a:t>
            </a:r>
          </a:p>
          <a:p>
            <a:r>
              <a:rPr lang="en-GB" dirty="0"/>
              <a:t>Antiemetic </a:t>
            </a:r>
          </a:p>
          <a:p>
            <a:r>
              <a:rPr lang="en-GB" dirty="0"/>
              <a:t>Anxiolytic (Benzo)</a:t>
            </a:r>
          </a:p>
          <a:p>
            <a:r>
              <a:rPr lang="en-GB" dirty="0"/>
              <a:t>Antisecretory/anticholinergic (Buscopan)</a:t>
            </a:r>
          </a:p>
          <a:p>
            <a:r>
              <a:rPr lang="en-GB" dirty="0"/>
              <a:t>+/- Antipsychotic (Haloperidol)</a:t>
            </a:r>
          </a:p>
        </p:txBody>
      </p:sp>
    </p:spTree>
    <p:extLst>
      <p:ext uri="{BB962C8B-B14F-4D97-AF65-F5344CB8AC3E}">
        <p14:creationId xmlns:p14="http://schemas.microsoft.com/office/powerpoint/2010/main" val="775259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43FCDA63-538C-4FB3-911D-7DF75B599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C0F36B17-8009-453B-9C49-36A9D6F9D0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5765387 w 12192000"/>
              <a:gd name="connsiteY0" fmla="*/ 552984 h 6858000"/>
              <a:gd name="connsiteX1" fmla="*/ 5743549 w 12192000"/>
              <a:gd name="connsiteY1" fmla="*/ 567982 h 6858000"/>
              <a:gd name="connsiteX2" fmla="*/ 5865186 w 12192000"/>
              <a:gd name="connsiteY2" fmla="*/ 624212 h 6858000"/>
              <a:gd name="connsiteX3" fmla="*/ 5674970 w 12192000"/>
              <a:gd name="connsiteY3" fmla="*/ 594618 h 6858000"/>
              <a:gd name="connsiteX4" fmla="*/ 5671722 w 12192000"/>
              <a:gd name="connsiteY4" fmla="*/ 613739 h 6858000"/>
              <a:gd name="connsiteX5" fmla="*/ 5887746 w 12192000"/>
              <a:gd name="connsiteY5" fmla="*/ 686133 h 6858000"/>
              <a:gd name="connsiteX6" fmla="*/ 5868434 w 12192000"/>
              <a:gd name="connsiteY6" fmla="*/ 697289 h 6858000"/>
              <a:gd name="connsiteX7" fmla="*/ 5753657 w 12192000"/>
              <a:gd name="connsiteY7" fmla="*/ 669287 h 6858000"/>
              <a:gd name="connsiteX8" fmla="*/ 5730555 w 12192000"/>
              <a:gd name="connsiteY8" fmla="*/ 676572 h 6858000"/>
              <a:gd name="connsiteX9" fmla="*/ 5741924 w 12192000"/>
              <a:gd name="connsiteY9" fmla="*/ 710491 h 6858000"/>
              <a:gd name="connsiteX10" fmla="*/ 5791735 w 12192000"/>
              <a:gd name="connsiteY10" fmla="*/ 723695 h 6858000"/>
              <a:gd name="connsiteX11" fmla="*/ 5869339 w 12192000"/>
              <a:gd name="connsiteY11" fmla="*/ 803376 h 6858000"/>
              <a:gd name="connsiteX12" fmla="*/ 5751851 w 12192000"/>
              <a:gd name="connsiteY12" fmla="*/ 793813 h 6858000"/>
              <a:gd name="connsiteX13" fmla="*/ 5731096 w 12192000"/>
              <a:gd name="connsiteY13" fmla="*/ 813164 h 6858000"/>
              <a:gd name="connsiteX14" fmla="*/ 5723155 w 12192000"/>
              <a:gd name="connsiteY14" fmla="*/ 838206 h 6858000"/>
              <a:gd name="connsiteX15" fmla="*/ 5677677 w 12192000"/>
              <a:gd name="connsiteY15" fmla="*/ 858922 h 6858000"/>
              <a:gd name="connsiteX16" fmla="*/ 5749146 w 12192000"/>
              <a:gd name="connsiteY16" fmla="*/ 882143 h 6858000"/>
              <a:gd name="connsiteX17" fmla="*/ 5672804 w 12192000"/>
              <a:gd name="connsiteY17" fmla="*/ 882143 h 6858000"/>
              <a:gd name="connsiteX18" fmla="*/ 5626987 w 12192000"/>
              <a:gd name="connsiteY18" fmla="*/ 862565 h 6858000"/>
              <a:gd name="connsiteX19" fmla="*/ 5611575 w 12192000"/>
              <a:gd name="connsiteY19" fmla="*/ 860624 h 6858000"/>
              <a:gd name="connsiteX20" fmla="*/ 5629275 w 12192000"/>
              <a:gd name="connsiteY20" fmla="*/ 904875 h 6858000"/>
              <a:gd name="connsiteX21" fmla="*/ 5648325 w 12192000"/>
              <a:gd name="connsiteY21" fmla="*/ 981075 h 6858000"/>
              <a:gd name="connsiteX22" fmla="*/ 5646577 w 12192000"/>
              <a:gd name="connsiteY22" fmla="*/ 1001285 h 6858000"/>
              <a:gd name="connsiteX23" fmla="*/ 5653179 w 12192000"/>
              <a:gd name="connsiteY23" fmla="*/ 1004447 h 6858000"/>
              <a:gd name="connsiteX24" fmla="*/ 5710342 w 12192000"/>
              <a:gd name="connsiteY24" fmla="*/ 1041501 h 6858000"/>
              <a:gd name="connsiteX25" fmla="*/ 5685076 w 12192000"/>
              <a:gd name="connsiteY25" fmla="*/ 1084982 h 6858000"/>
              <a:gd name="connsiteX26" fmla="*/ 5788666 w 12192000"/>
              <a:gd name="connsiteY26" fmla="*/ 1132334 h 6858000"/>
              <a:gd name="connsiteX27" fmla="*/ 5814113 w 12192000"/>
              <a:gd name="connsiteY27" fmla="*/ 1179230 h 6858000"/>
              <a:gd name="connsiteX28" fmla="*/ 5782171 w 12192000"/>
              <a:gd name="connsiteY28" fmla="*/ 1175133 h 6858000"/>
              <a:gd name="connsiteX29" fmla="*/ 5754739 w 12192000"/>
              <a:gd name="connsiteY29" fmla="*/ 1184011 h 6858000"/>
              <a:gd name="connsiteX30" fmla="*/ 5766109 w 12192000"/>
              <a:gd name="connsiteY30" fmla="*/ 1243656 h 6858000"/>
              <a:gd name="connsiteX31" fmla="*/ 5912470 w 12192000"/>
              <a:gd name="connsiteY31" fmla="*/ 1320604 h 6858000"/>
              <a:gd name="connsiteX32" fmla="*/ 5925644 w 12192000"/>
              <a:gd name="connsiteY32" fmla="*/ 1345645 h 6858000"/>
              <a:gd name="connsiteX33" fmla="*/ 5908138 w 12192000"/>
              <a:gd name="connsiteY33" fmla="*/ 1363402 h 6858000"/>
              <a:gd name="connsiteX34" fmla="*/ 5860855 w 12192000"/>
              <a:gd name="connsiteY34" fmla="*/ 1372508 h 6858000"/>
              <a:gd name="connsiteX35" fmla="*/ 5927087 w 12192000"/>
              <a:gd name="connsiteY35" fmla="*/ 1457878 h 6858000"/>
              <a:gd name="connsiteX36" fmla="*/ 5951271 w 12192000"/>
              <a:gd name="connsiteY36" fmla="*/ 1481553 h 6858000"/>
              <a:gd name="connsiteX37" fmla="*/ 5992599 w 12192000"/>
              <a:gd name="connsiteY37" fmla="*/ 1518207 h 6858000"/>
              <a:gd name="connsiteX38" fmla="*/ 5993321 w 12192000"/>
              <a:gd name="connsiteY38" fmla="*/ 1529362 h 6858000"/>
              <a:gd name="connsiteX39" fmla="*/ 5937015 w 12192000"/>
              <a:gd name="connsiteY39" fmla="*/ 1568746 h 6858000"/>
              <a:gd name="connsiteX40" fmla="*/ 5835410 w 12192000"/>
              <a:gd name="connsiteY40" fmla="*/ 1558045 h 6858000"/>
              <a:gd name="connsiteX41" fmla="*/ 5985561 w 12192000"/>
              <a:gd name="connsiteY41" fmla="*/ 1616780 h 6858000"/>
              <a:gd name="connsiteX42" fmla="*/ 5499552 w 12192000"/>
              <a:gd name="connsiteY42" fmla="*/ 1476774 h 6858000"/>
              <a:gd name="connsiteX43" fmla="*/ 5530593 w 12192000"/>
              <a:gd name="connsiteY43" fmla="*/ 1513425 h 6858000"/>
              <a:gd name="connsiteX44" fmla="*/ 5700597 w 12192000"/>
              <a:gd name="connsiteY44" fmla="*/ 1609949 h 6858000"/>
              <a:gd name="connsiteX45" fmla="*/ 5748782 w 12192000"/>
              <a:gd name="connsiteY45" fmla="*/ 1670507 h 6858000"/>
              <a:gd name="connsiteX46" fmla="*/ 5799315 w 12192000"/>
              <a:gd name="connsiteY46" fmla="*/ 1703970 h 6858000"/>
              <a:gd name="connsiteX47" fmla="*/ 5870240 w 12192000"/>
              <a:gd name="connsiteY47" fmla="*/ 1703289 h 6858000"/>
              <a:gd name="connsiteX48" fmla="*/ 5920591 w 12192000"/>
              <a:gd name="connsiteY48" fmla="*/ 1754738 h 6858000"/>
              <a:gd name="connsiteX49" fmla="*/ 5868074 w 12192000"/>
              <a:gd name="connsiteY49" fmla="*/ 1765665 h 6858000"/>
              <a:gd name="connsiteX50" fmla="*/ 5806533 w 12192000"/>
              <a:gd name="connsiteY50" fmla="*/ 1757242 h 6858000"/>
              <a:gd name="connsiteX51" fmla="*/ 5673706 w 12192000"/>
              <a:gd name="connsiteY51" fmla="*/ 1759972 h 6858000"/>
              <a:gd name="connsiteX52" fmla="*/ 5597548 w 12192000"/>
              <a:gd name="connsiteY52" fmla="*/ 1769990 h 6858000"/>
              <a:gd name="connsiteX53" fmla="*/ 5422491 w 12192000"/>
              <a:gd name="connsiteY53" fmla="*/ 1752916 h 6858000"/>
              <a:gd name="connsiteX54" fmla="*/ 5432778 w 12192000"/>
              <a:gd name="connsiteY54" fmla="*/ 1796626 h 6858000"/>
              <a:gd name="connsiteX55" fmla="*/ 5426281 w 12192000"/>
              <a:gd name="connsiteY55" fmla="*/ 1834644 h 6858000"/>
              <a:gd name="connsiteX56" fmla="*/ 5423754 w 12192000"/>
              <a:gd name="connsiteY56" fmla="*/ 1917282 h 6858000"/>
              <a:gd name="connsiteX57" fmla="*/ 5425378 w 12192000"/>
              <a:gd name="connsiteY57" fmla="*/ 1930714 h 6858000"/>
              <a:gd name="connsiteX58" fmla="*/ 5386217 w 12192000"/>
              <a:gd name="connsiteY58" fmla="*/ 1939365 h 6858000"/>
              <a:gd name="connsiteX59" fmla="*/ 5619566 w 12192000"/>
              <a:gd name="connsiteY59" fmla="*/ 2111243 h 6858000"/>
              <a:gd name="connsiteX60" fmla="*/ 5463640 w 12192000"/>
              <a:gd name="connsiteY60" fmla="*/ 2067533 h 6858000"/>
              <a:gd name="connsiteX61" fmla="*/ 5442523 w 12192000"/>
              <a:gd name="connsiteY61" fmla="*/ 2139700 h 6858000"/>
              <a:gd name="connsiteX62" fmla="*/ 5515794 w 12192000"/>
              <a:gd name="connsiteY62" fmla="*/ 2203898 h 6858000"/>
              <a:gd name="connsiteX63" fmla="*/ 5542865 w 12192000"/>
              <a:gd name="connsiteY63" fmla="*/ 2330929 h 6858000"/>
              <a:gd name="connsiteX64" fmla="*/ 5529691 w 12192000"/>
              <a:gd name="connsiteY64" fmla="*/ 2447031 h 6858000"/>
              <a:gd name="connsiteX65" fmla="*/ 5498289 w 12192000"/>
              <a:gd name="connsiteY65" fmla="*/ 2483910 h 6858000"/>
              <a:gd name="connsiteX66" fmla="*/ 5452810 w 12192000"/>
              <a:gd name="connsiteY66" fmla="*/ 2550157 h 6858000"/>
              <a:gd name="connsiteX67" fmla="*/ 5424658 w 12192000"/>
              <a:gd name="connsiteY67" fmla="*/ 2591135 h 6858000"/>
              <a:gd name="connsiteX68" fmla="*/ 5326841 w 12192000"/>
              <a:gd name="connsiteY68" fmla="*/ 2575200 h 6858000"/>
              <a:gd name="connsiteX69" fmla="*/ 5457322 w 12192000"/>
              <a:gd name="connsiteY69" fmla="*/ 2679238 h 6858000"/>
              <a:gd name="connsiteX70" fmla="*/ 5351566 w 12192000"/>
              <a:gd name="connsiteY70" fmla="*/ 2666261 h 6858000"/>
              <a:gd name="connsiteX71" fmla="*/ 5317096 w 12192000"/>
              <a:gd name="connsiteY71" fmla="*/ 2673546 h 6858000"/>
              <a:gd name="connsiteX72" fmla="*/ 5336768 w 12192000"/>
              <a:gd name="connsiteY72" fmla="*/ 2707238 h 6858000"/>
              <a:gd name="connsiteX73" fmla="*/ 5414369 w 12192000"/>
              <a:gd name="connsiteY73" fmla="*/ 2764378 h 6858000"/>
              <a:gd name="connsiteX74" fmla="*/ 5574268 w 12192000"/>
              <a:gd name="connsiteY74" fmla="*/ 2919184 h 6858000"/>
              <a:gd name="connsiteX75" fmla="*/ 5419422 w 12192000"/>
              <a:gd name="connsiteY75" fmla="*/ 2848157 h 6858000"/>
              <a:gd name="connsiteX76" fmla="*/ 5582568 w 12192000"/>
              <a:gd name="connsiteY76" fmla="*/ 3007285 h 6858000"/>
              <a:gd name="connsiteX77" fmla="*/ 5618844 w 12192000"/>
              <a:gd name="connsiteY77" fmla="*/ 3060100 h 6858000"/>
              <a:gd name="connsiteX78" fmla="*/ 5692115 w 12192000"/>
              <a:gd name="connsiteY78" fmla="*/ 3191228 h 6858000"/>
              <a:gd name="connsiteX79" fmla="*/ 5688506 w 12192000"/>
              <a:gd name="connsiteY79" fmla="*/ 3206025 h 6858000"/>
              <a:gd name="connsiteX80" fmla="*/ 5603864 w 12192000"/>
              <a:gd name="connsiteY80" fmla="*/ 3184854 h 6858000"/>
              <a:gd name="connsiteX81" fmla="*/ 5713591 w 12192000"/>
              <a:gd name="connsiteY81" fmla="*/ 3295040 h 6858000"/>
              <a:gd name="connsiteX82" fmla="*/ 5826927 w 12192000"/>
              <a:gd name="connsiteY82" fmla="*/ 3379724 h 6858000"/>
              <a:gd name="connsiteX83" fmla="*/ 5746436 w 12192000"/>
              <a:gd name="connsiteY83" fmla="*/ 3366750 h 6858000"/>
              <a:gd name="connsiteX84" fmla="*/ 5635807 w 12192000"/>
              <a:gd name="connsiteY84" fmla="*/ 3318259 h 6858000"/>
              <a:gd name="connsiteX85" fmla="*/ 5597367 w 12192000"/>
              <a:gd name="connsiteY85" fmla="*/ 3336472 h 6858000"/>
              <a:gd name="connsiteX86" fmla="*/ 5702221 w 12192000"/>
              <a:gd name="connsiteY86" fmla="*/ 3416605 h 6858000"/>
              <a:gd name="connsiteX87" fmla="*/ 5762317 w 12192000"/>
              <a:gd name="connsiteY87" fmla="*/ 3453714 h 6858000"/>
              <a:gd name="connsiteX88" fmla="*/ 5786319 w 12192000"/>
              <a:gd name="connsiteY88" fmla="*/ 3482169 h 6858000"/>
              <a:gd name="connsiteX89" fmla="*/ 5854901 w 12192000"/>
              <a:gd name="connsiteY89" fmla="*/ 3583703 h 6858000"/>
              <a:gd name="connsiteX90" fmla="*/ 6056305 w 12192000"/>
              <a:gd name="connsiteY90" fmla="*/ 3694570 h 6858000"/>
              <a:gd name="connsiteX91" fmla="*/ 6244716 w 12192000"/>
              <a:gd name="connsiteY91" fmla="*/ 3832301 h 6858000"/>
              <a:gd name="connsiteX92" fmla="*/ 6391802 w 12192000"/>
              <a:gd name="connsiteY92" fmla="*/ 3918125 h 6858000"/>
              <a:gd name="connsiteX93" fmla="*/ 6763572 w 12192000"/>
              <a:gd name="connsiteY93" fmla="*/ 4028537 h 6858000"/>
              <a:gd name="connsiteX94" fmla="*/ 8173592 w 12192000"/>
              <a:gd name="connsiteY94" fmla="*/ 3279560 h 6858000"/>
              <a:gd name="connsiteX95" fmla="*/ 8191458 w 12192000"/>
              <a:gd name="connsiteY95" fmla="*/ 3257248 h 6858000"/>
              <a:gd name="connsiteX96" fmla="*/ 8259856 w 12192000"/>
              <a:gd name="connsiteY96" fmla="*/ 3173245 h 6858000"/>
              <a:gd name="connsiteX97" fmla="*/ 8317969 w 12192000"/>
              <a:gd name="connsiteY97" fmla="*/ 3097663 h 6858000"/>
              <a:gd name="connsiteX98" fmla="*/ 8287650 w 12192000"/>
              <a:gd name="connsiteY98" fmla="*/ 3072166 h 6858000"/>
              <a:gd name="connsiteX99" fmla="*/ 8328617 w 12192000"/>
              <a:gd name="connsiteY99" fmla="*/ 3000000 h 6858000"/>
              <a:gd name="connsiteX100" fmla="*/ 8458917 w 12192000"/>
              <a:gd name="connsiteY100" fmla="*/ 2777583 h 6858000"/>
              <a:gd name="connsiteX101" fmla="*/ 8516125 w 12192000"/>
              <a:gd name="connsiteY101" fmla="*/ 2728639 h 6858000"/>
              <a:gd name="connsiteX102" fmla="*/ 8585788 w 12192000"/>
              <a:gd name="connsiteY102" fmla="*/ 2605478 h 6858000"/>
              <a:gd name="connsiteX103" fmla="*/ 8595714 w 12192000"/>
              <a:gd name="connsiteY103" fmla="*/ 2577023 h 6858000"/>
              <a:gd name="connsiteX104" fmla="*/ 8581457 w 12192000"/>
              <a:gd name="connsiteY104" fmla="*/ 2540823 h 6858000"/>
              <a:gd name="connsiteX105" fmla="*/ 8570809 w 12192000"/>
              <a:gd name="connsiteY105" fmla="*/ 2504399 h 6858000"/>
              <a:gd name="connsiteX106" fmla="*/ 8584705 w 12192000"/>
              <a:gd name="connsiteY106" fmla="*/ 2493699 h 6858000"/>
              <a:gd name="connsiteX107" fmla="*/ 8674038 w 12192000"/>
              <a:gd name="connsiteY107" fmla="*/ 2475260 h 6858000"/>
              <a:gd name="connsiteX108" fmla="*/ 8622243 w 12192000"/>
              <a:gd name="connsiteY108" fmla="*/ 2406054 h 6858000"/>
              <a:gd name="connsiteX109" fmla="*/ 8530925 w 12192000"/>
              <a:gd name="connsiteY109" fmla="*/ 2302926 h 6858000"/>
              <a:gd name="connsiteX110" fmla="*/ 8489417 w 12192000"/>
              <a:gd name="connsiteY110" fmla="*/ 2229622 h 6858000"/>
              <a:gd name="connsiteX111" fmla="*/ 8484543 w 12192000"/>
              <a:gd name="connsiteY111" fmla="*/ 2164058 h 6858000"/>
              <a:gd name="connsiteX112" fmla="*/ 8402970 w 12192000"/>
              <a:gd name="connsiteY112" fmla="*/ 2125358 h 6858000"/>
              <a:gd name="connsiteX113" fmla="*/ 8479670 w 12192000"/>
              <a:gd name="connsiteY113" fmla="*/ 1986716 h 6858000"/>
              <a:gd name="connsiteX114" fmla="*/ 8487432 w 12192000"/>
              <a:gd name="connsiteY114" fmla="*/ 1958032 h 6858000"/>
              <a:gd name="connsiteX115" fmla="*/ 8441412 w 12192000"/>
              <a:gd name="connsiteY115" fmla="*/ 1855361 h 6858000"/>
              <a:gd name="connsiteX116" fmla="*/ 8433831 w 12192000"/>
              <a:gd name="connsiteY116" fmla="*/ 1838969 h 6858000"/>
              <a:gd name="connsiteX117" fmla="*/ 8416868 w 12192000"/>
              <a:gd name="connsiteY117" fmla="*/ 1806187 h 6858000"/>
              <a:gd name="connsiteX118" fmla="*/ 8368140 w 12192000"/>
              <a:gd name="connsiteY118" fmla="*/ 1798219 h 6858000"/>
              <a:gd name="connsiteX119" fmla="*/ 8393405 w 12192000"/>
              <a:gd name="connsiteY119" fmla="*/ 1774999 h 6858000"/>
              <a:gd name="connsiteX120" fmla="*/ 8442495 w 12192000"/>
              <a:gd name="connsiteY120" fmla="*/ 1696458 h 6858000"/>
              <a:gd name="connsiteX121" fmla="*/ 8409828 w 12192000"/>
              <a:gd name="connsiteY121" fmla="*/ 1621332 h 6858000"/>
              <a:gd name="connsiteX122" fmla="*/ 8407664 w 12192000"/>
              <a:gd name="connsiteY122" fmla="*/ 1579899 h 6858000"/>
              <a:gd name="connsiteX123" fmla="*/ 8462707 w 12192000"/>
              <a:gd name="connsiteY123" fmla="*/ 1526857 h 6858000"/>
              <a:gd name="connsiteX124" fmla="*/ 8504215 w 12192000"/>
              <a:gd name="connsiteY124" fmla="*/ 1505913 h 6858000"/>
              <a:gd name="connsiteX125" fmla="*/ 8523345 w 12192000"/>
              <a:gd name="connsiteY125" fmla="*/ 1475863 h 6858000"/>
              <a:gd name="connsiteX126" fmla="*/ 8500786 w 12192000"/>
              <a:gd name="connsiteY126" fmla="*/ 1450820 h 6858000"/>
              <a:gd name="connsiteX127" fmla="*/ 8400624 w 12192000"/>
              <a:gd name="connsiteY127" fmla="*/ 1391176 h 6858000"/>
              <a:gd name="connsiteX128" fmla="*/ 8454585 w 12192000"/>
              <a:gd name="connsiteY128" fmla="*/ 1341319 h 6858000"/>
              <a:gd name="connsiteX129" fmla="*/ 8172509 w 12192000"/>
              <a:gd name="connsiteY129" fmla="*/ 1106153 h 6858000"/>
              <a:gd name="connsiteX130" fmla="*/ 8138399 w 12192000"/>
              <a:gd name="connsiteY130" fmla="*/ 1070184 h 6858000"/>
              <a:gd name="connsiteX131" fmla="*/ 7957388 w 12192000"/>
              <a:gd name="connsiteY131" fmla="*/ 982992 h 6858000"/>
              <a:gd name="connsiteX132" fmla="*/ 7771142 w 12192000"/>
              <a:gd name="connsiteY132" fmla="*/ 921300 h 6858000"/>
              <a:gd name="connsiteX133" fmla="*/ 7900539 w 12192000"/>
              <a:gd name="connsiteY133" fmla="*/ 791082 h 6858000"/>
              <a:gd name="connsiteX134" fmla="*/ 7702923 w 12192000"/>
              <a:gd name="connsiteY134" fmla="*/ 760803 h 6858000"/>
              <a:gd name="connsiteX135" fmla="*/ 7683614 w 12192000"/>
              <a:gd name="connsiteY135" fmla="*/ 761714 h 6858000"/>
              <a:gd name="connsiteX136" fmla="*/ 7295600 w 12192000"/>
              <a:gd name="connsiteY136" fmla="*/ 741680 h 6858000"/>
              <a:gd name="connsiteX137" fmla="*/ 6739388 w 12192000"/>
              <a:gd name="connsiteY137" fmla="*/ 675206 h 6858000"/>
              <a:gd name="connsiteX138" fmla="*/ 6279006 w 12192000"/>
              <a:gd name="connsiteY138" fmla="*/ 635367 h 6858000"/>
              <a:gd name="connsiteX139" fmla="*/ 5788847 w 12192000"/>
              <a:gd name="connsiteY139" fmla="*/ 557964 h 6858000"/>
              <a:gd name="connsiteX140" fmla="*/ 5765387 w 12192000"/>
              <a:gd name="connsiteY140" fmla="*/ 552984 h 6858000"/>
              <a:gd name="connsiteX141" fmla="*/ 0 w 12192000"/>
              <a:gd name="connsiteY141" fmla="*/ 0 h 6858000"/>
              <a:gd name="connsiteX142" fmla="*/ 768106 w 12192000"/>
              <a:gd name="connsiteY142" fmla="*/ 0 h 6858000"/>
              <a:gd name="connsiteX143" fmla="*/ 767098 w 12192000"/>
              <a:gd name="connsiteY143" fmla="*/ 10118 h 6858000"/>
              <a:gd name="connsiteX144" fmla="*/ 756850 w 12192000"/>
              <a:gd name="connsiteY144" fmla="*/ 43654 h 6858000"/>
              <a:gd name="connsiteX145" fmla="*/ 768357 w 12192000"/>
              <a:gd name="connsiteY145" fmla="*/ 76852 h 6858000"/>
              <a:gd name="connsiteX146" fmla="*/ 882077 w 12192000"/>
              <a:gd name="connsiteY146" fmla="*/ 237315 h 6858000"/>
              <a:gd name="connsiteX147" fmla="*/ 761133 w 12192000"/>
              <a:gd name="connsiteY147" fmla="*/ 282106 h 6858000"/>
              <a:gd name="connsiteX148" fmla="*/ 753907 w 12192000"/>
              <a:gd name="connsiteY148" fmla="*/ 357988 h 6858000"/>
              <a:gd name="connsiteX149" fmla="*/ 692364 w 12192000"/>
              <a:gd name="connsiteY149" fmla="*/ 442830 h 6858000"/>
              <a:gd name="connsiteX150" fmla="*/ 556972 w 12192000"/>
              <a:gd name="connsiteY150" fmla="*/ 562188 h 6858000"/>
              <a:gd name="connsiteX151" fmla="*/ 480177 w 12192000"/>
              <a:gd name="connsiteY151" fmla="*/ 642286 h 6858000"/>
              <a:gd name="connsiteX152" fmla="*/ 612627 w 12192000"/>
              <a:gd name="connsiteY152" fmla="*/ 663627 h 6858000"/>
              <a:gd name="connsiteX153" fmla="*/ 633230 w 12192000"/>
              <a:gd name="connsiteY153" fmla="*/ 676011 h 6858000"/>
              <a:gd name="connsiteX154" fmla="*/ 617443 w 12192000"/>
              <a:gd name="connsiteY154" fmla="*/ 718168 h 6858000"/>
              <a:gd name="connsiteX155" fmla="*/ 596304 w 12192000"/>
              <a:gd name="connsiteY155" fmla="*/ 760064 h 6858000"/>
              <a:gd name="connsiteX156" fmla="*/ 611021 w 12192000"/>
              <a:gd name="connsiteY156" fmla="*/ 792998 h 6858000"/>
              <a:gd name="connsiteX157" fmla="*/ 714308 w 12192000"/>
              <a:gd name="connsiteY157" fmla="*/ 935543 h 6858000"/>
              <a:gd name="connsiteX158" fmla="*/ 799128 w 12192000"/>
              <a:gd name="connsiteY158" fmla="*/ 992190 h 6858000"/>
              <a:gd name="connsiteX159" fmla="*/ 992317 w 12192000"/>
              <a:gd name="connsiteY159" fmla="*/ 1249612 h 6858000"/>
              <a:gd name="connsiteX160" fmla="*/ 1053058 w 12192000"/>
              <a:gd name="connsiteY160" fmla="*/ 1333136 h 6858000"/>
              <a:gd name="connsiteX161" fmla="*/ 1008104 w 12192000"/>
              <a:gd name="connsiteY161" fmla="*/ 1362645 h 6858000"/>
              <a:gd name="connsiteX162" fmla="*/ 1094265 w 12192000"/>
              <a:gd name="connsiteY162" fmla="*/ 1450123 h 6858000"/>
              <a:gd name="connsiteX163" fmla="*/ 1195677 w 12192000"/>
              <a:gd name="connsiteY163" fmla="*/ 1547347 h 6858000"/>
              <a:gd name="connsiteX164" fmla="*/ 1222166 w 12192000"/>
              <a:gd name="connsiteY164" fmla="*/ 1573170 h 6858000"/>
              <a:gd name="connsiteX165" fmla="*/ 3312738 w 12192000"/>
              <a:gd name="connsiteY165" fmla="*/ 2440024 h 6858000"/>
              <a:gd name="connsiteX166" fmla="*/ 3863944 w 12192000"/>
              <a:gd name="connsiteY166" fmla="*/ 2312235 h 6858000"/>
              <a:gd name="connsiteX167" fmla="*/ 4082022 w 12192000"/>
              <a:gd name="connsiteY167" fmla="*/ 2212904 h 6858000"/>
              <a:gd name="connsiteX168" fmla="*/ 4361371 w 12192000"/>
              <a:gd name="connsiteY168" fmla="*/ 2053496 h 6858000"/>
              <a:gd name="connsiteX169" fmla="*/ 4659987 w 12192000"/>
              <a:gd name="connsiteY169" fmla="*/ 1925180 h 6858000"/>
              <a:gd name="connsiteX170" fmla="*/ 4761667 w 12192000"/>
              <a:gd name="connsiteY170" fmla="*/ 1807667 h 6858000"/>
              <a:gd name="connsiteX171" fmla="*/ 4797253 w 12192000"/>
              <a:gd name="connsiteY171" fmla="*/ 1774733 h 6858000"/>
              <a:gd name="connsiteX172" fmla="*/ 4886356 w 12192000"/>
              <a:gd name="connsiteY172" fmla="*/ 1731784 h 6858000"/>
              <a:gd name="connsiteX173" fmla="*/ 5041818 w 12192000"/>
              <a:gd name="connsiteY173" fmla="*/ 1639039 h 6858000"/>
              <a:gd name="connsiteX174" fmla="*/ 4984824 w 12192000"/>
              <a:gd name="connsiteY174" fmla="*/ 1617960 h 6858000"/>
              <a:gd name="connsiteX175" fmla="*/ 4820800 w 12192000"/>
              <a:gd name="connsiteY175" fmla="*/ 1674082 h 6858000"/>
              <a:gd name="connsiteX176" fmla="*/ 4701459 w 12192000"/>
              <a:gd name="connsiteY176" fmla="*/ 1689099 h 6858000"/>
              <a:gd name="connsiteX177" fmla="*/ 4869498 w 12192000"/>
              <a:gd name="connsiteY177" fmla="*/ 1591086 h 6858000"/>
              <a:gd name="connsiteX178" fmla="*/ 5032185 w 12192000"/>
              <a:gd name="connsiteY178" fmla="*/ 1463559 h 6858000"/>
              <a:gd name="connsiteX179" fmla="*/ 4906692 w 12192000"/>
              <a:gd name="connsiteY179" fmla="*/ 1488062 h 6858000"/>
              <a:gd name="connsiteX180" fmla="*/ 4901340 w 12192000"/>
              <a:gd name="connsiteY180" fmla="*/ 1470936 h 6858000"/>
              <a:gd name="connsiteX181" fmla="*/ 5009976 w 12192000"/>
              <a:gd name="connsiteY181" fmla="*/ 1319171 h 6858000"/>
              <a:gd name="connsiteX182" fmla="*/ 5063760 w 12192000"/>
              <a:gd name="connsiteY182" fmla="*/ 1258044 h 6858000"/>
              <a:gd name="connsiteX183" fmla="*/ 5305648 w 12192000"/>
              <a:gd name="connsiteY183" fmla="*/ 1073871 h 6858000"/>
              <a:gd name="connsiteX184" fmla="*/ 5076067 w 12192000"/>
              <a:gd name="connsiteY184" fmla="*/ 1156077 h 6858000"/>
              <a:gd name="connsiteX185" fmla="*/ 5313141 w 12192000"/>
              <a:gd name="connsiteY185" fmla="*/ 976907 h 6858000"/>
              <a:gd name="connsiteX186" fmla="*/ 5428196 w 12192000"/>
              <a:gd name="connsiteY186" fmla="*/ 910774 h 6858000"/>
              <a:gd name="connsiteX187" fmla="*/ 5457363 w 12192000"/>
              <a:gd name="connsiteY187" fmla="*/ 871779 h 6858000"/>
              <a:gd name="connsiteX188" fmla="*/ 5406256 w 12192000"/>
              <a:gd name="connsiteY188" fmla="*/ 863347 h 6858000"/>
              <a:gd name="connsiteX189" fmla="*/ 5249456 w 12192000"/>
              <a:gd name="connsiteY189" fmla="*/ 878367 h 6858000"/>
              <a:gd name="connsiteX190" fmla="*/ 5442914 w 12192000"/>
              <a:gd name="connsiteY190" fmla="*/ 757955 h 6858000"/>
              <a:gd name="connsiteX191" fmla="*/ 5297887 w 12192000"/>
              <a:gd name="connsiteY191" fmla="*/ 776398 h 6858000"/>
              <a:gd name="connsiteX192" fmla="*/ 5256146 w 12192000"/>
              <a:gd name="connsiteY192" fmla="*/ 728971 h 6858000"/>
              <a:gd name="connsiteX193" fmla="*/ 5188716 w 12192000"/>
              <a:gd name="connsiteY193" fmla="*/ 652298 h 6858000"/>
              <a:gd name="connsiteX194" fmla="*/ 5142160 w 12192000"/>
              <a:gd name="connsiteY194" fmla="*/ 609614 h 6858000"/>
              <a:gd name="connsiteX195" fmla="*/ 5122626 w 12192000"/>
              <a:gd name="connsiteY195" fmla="*/ 475239 h 6858000"/>
              <a:gd name="connsiteX196" fmla="*/ 5162763 w 12192000"/>
              <a:gd name="connsiteY196" fmla="*/ 328215 h 6858000"/>
              <a:gd name="connsiteX197" fmla="*/ 5271399 w 12192000"/>
              <a:gd name="connsiteY197" fmla="*/ 253914 h 6858000"/>
              <a:gd name="connsiteX198" fmla="*/ 5240091 w 12192000"/>
              <a:gd name="connsiteY198" fmla="*/ 170389 h 6858000"/>
              <a:gd name="connsiteX199" fmla="*/ 5008904 w 12192000"/>
              <a:gd name="connsiteY199" fmla="*/ 220979 h 6858000"/>
              <a:gd name="connsiteX200" fmla="*/ 5354881 w 12192000"/>
              <a:gd name="connsiteY200" fmla="*/ 22050 h 6858000"/>
              <a:gd name="connsiteX201" fmla="*/ 5296818 w 12192000"/>
              <a:gd name="connsiteY201" fmla="*/ 12038 h 6858000"/>
              <a:gd name="connsiteX202" fmla="*/ 5297018 w 12192000"/>
              <a:gd name="connsiteY202" fmla="*/ 3177 h 6858000"/>
              <a:gd name="connsiteX203" fmla="*/ 5298067 w 12192000"/>
              <a:gd name="connsiteY203" fmla="*/ 0 h 6858000"/>
              <a:gd name="connsiteX204" fmla="*/ 8958468 w 12192000"/>
              <a:gd name="connsiteY204" fmla="*/ 0 h 6858000"/>
              <a:gd name="connsiteX205" fmla="*/ 8936439 w 12192000"/>
              <a:gd name="connsiteY205" fmla="*/ 18562 h 6858000"/>
              <a:gd name="connsiteX206" fmla="*/ 8934304 w 12192000"/>
              <a:gd name="connsiteY206" fmla="*/ 46608 h 6858000"/>
              <a:gd name="connsiteX207" fmla="*/ 9027240 w 12192000"/>
              <a:gd name="connsiteY207" fmla="*/ 113638 h 6858000"/>
              <a:gd name="connsiteX208" fmla="*/ 8854734 w 12192000"/>
              <a:gd name="connsiteY208" fmla="*/ 193826 h 6858000"/>
              <a:gd name="connsiteX209" fmla="*/ 8815880 w 12192000"/>
              <a:gd name="connsiteY209" fmla="*/ 227493 h 6858000"/>
              <a:gd name="connsiteX210" fmla="*/ 8848828 w 12192000"/>
              <a:gd name="connsiteY210" fmla="*/ 267894 h 6858000"/>
              <a:gd name="connsiteX211" fmla="*/ 8920315 w 12192000"/>
              <a:gd name="connsiteY211" fmla="*/ 296052 h 6858000"/>
              <a:gd name="connsiteX212" fmla="*/ 9015115 w 12192000"/>
              <a:gd name="connsiteY212" fmla="*/ 367363 h 6858000"/>
              <a:gd name="connsiteX213" fmla="*/ 9011388 w 12192000"/>
              <a:gd name="connsiteY213" fmla="*/ 423067 h 6858000"/>
              <a:gd name="connsiteX214" fmla="*/ 8955127 w 12192000"/>
              <a:gd name="connsiteY214" fmla="*/ 524068 h 6858000"/>
              <a:gd name="connsiteX215" fmla="*/ 9039672 w 12192000"/>
              <a:gd name="connsiteY215" fmla="*/ 629661 h 6858000"/>
              <a:gd name="connsiteX216" fmla="*/ 9083187 w 12192000"/>
              <a:gd name="connsiteY216" fmla="*/ 660880 h 6858000"/>
              <a:gd name="connsiteX217" fmla="*/ 8999263 w 12192000"/>
              <a:gd name="connsiteY217" fmla="*/ 671592 h 6858000"/>
              <a:gd name="connsiteX218" fmla="*/ 8970048 w 12192000"/>
              <a:gd name="connsiteY218" fmla="*/ 715664 h 6858000"/>
              <a:gd name="connsiteX219" fmla="*/ 8956992 w 12192000"/>
              <a:gd name="connsiteY219" fmla="*/ 737702 h 6858000"/>
              <a:gd name="connsiteX220" fmla="*/ 8877733 w 12192000"/>
              <a:gd name="connsiteY220" fmla="*/ 875737 h 6858000"/>
              <a:gd name="connsiteX221" fmla="*/ 8891100 w 12192000"/>
              <a:gd name="connsiteY221" fmla="*/ 914300 h 6858000"/>
              <a:gd name="connsiteX222" fmla="*/ 9023199 w 12192000"/>
              <a:gd name="connsiteY222" fmla="*/ 1100695 h 6858000"/>
              <a:gd name="connsiteX223" fmla="*/ 8882708 w 12192000"/>
              <a:gd name="connsiteY223" fmla="*/ 1152725 h 6858000"/>
              <a:gd name="connsiteX224" fmla="*/ 8874315 w 12192000"/>
              <a:gd name="connsiteY224" fmla="*/ 1240870 h 6858000"/>
              <a:gd name="connsiteX225" fmla="*/ 8802826 w 12192000"/>
              <a:gd name="connsiteY225" fmla="*/ 1339424 h 6858000"/>
              <a:gd name="connsiteX226" fmla="*/ 8645552 w 12192000"/>
              <a:gd name="connsiteY226" fmla="*/ 1478072 h 6858000"/>
              <a:gd name="connsiteX227" fmla="*/ 8556347 w 12192000"/>
              <a:gd name="connsiteY227" fmla="*/ 1571114 h 6858000"/>
              <a:gd name="connsiteX228" fmla="*/ 8710202 w 12192000"/>
              <a:gd name="connsiteY228" fmla="*/ 1595904 h 6858000"/>
              <a:gd name="connsiteX229" fmla="*/ 8734135 w 12192000"/>
              <a:gd name="connsiteY229" fmla="*/ 1610290 h 6858000"/>
              <a:gd name="connsiteX230" fmla="*/ 8715797 w 12192000"/>
              <a:gd name="connsiteY230" fmla="*/ 1659260 h 6858000"/>
              <a:gd name="connsiteX231" fmla="*/ 8691242 w 12192000"/>
              <a:gd name="connsiteY231" fmla="*/ 1707927 h 6858000"/>
              <a:gd name="connsiteX232" fmla="*/ 8708337 w 12192000"/>
              <a:gd name="connsiteY232" fmla="*/ 1746183 h 6858000"/>
              <a:gd name="connsiteX233" fmla="*/ 8828316 w 12192000"/>
              <a:gd name="connsiteY233" fmla="*/ 1911765 h 6858000"/>
              <a:gd name="connsiteX234" fmla="*/ 8926844 w 12192000"/>
              <a:gd name="connsiteY234" fmla="*/ 1977567 h 6858000"/>
              <a:gd name="connsiteX235" fmla="*/ 9151255 w 12192000"/>
              <a:gd name="connsiteY235" fmla="*/ 2276592 h 6858000"/>
              <a:gd name="connsiteX236" fmla="*/ 9221812 w 12192000"/>
              <a:gd name="connsiteY236" fmla="*/ 2373614 h 6858000"/>
              <a:gd name="connsiteX237" fmla="*/ 9169593 w 12192000"/>
              <a:gd name="connsiteY237" fmla="*/ 2407892 h 6858000"/>
              <a:gd name="connsiteX238" fmla="*/ 9269679 w 12192000"/>
              <a:gd name="connsiteY238" fmla="*/ 2509507 h 6858000"/>
              <a:gd name="connsiteX239" fmla="*/ 9387480 w 12192000"/>
              <a:gd name="connsiteY239" fmla="*/ 2622444 h 6858000"/>
              <a:gd name="connsiteX240" fmla="*/ 9418250 w 12192000"/>
              <a:gd name="connsiteY240" fmla="*/ 2652440 h 6858000"/>
              <a:gd name="connsiteX241" fmla="*/ 11846684 w 12192000"/>
              <a:gd name="connsiteY241" fmla="*/ 3659389 h 6858000"/>
              <a:gd name="connsiteX242" fmla="*/ 12172890 w 12192000"/>
              <a:gd name="connsiteY242" fmla="*/ 3610878 h 6858000"/>
              <a:gd name="connsiteX243" fmla="*/ 12192000 w 12192000"/>
              <a:gd name="connsiteY243" fmla="*/ 3605403 h 6858000"/>
              <a:gd name="connsiteX244" fmla="*/ 12192000 w 12192000"/>
              <a:gd name="connsiteY244" fmla="*/ 6858000 h 6858000"/>
              <a:gd name="connsiteX245" fmla="*/ 2667892 w 12192000"/>
              <a:gd name="connsiteY245" fmla="*/ 6858000 h 6858000"/>
              <a:gd name="connsiteX246" fmla="*/ 2654380 w 12192000"/>
              <a:gd name="connsiteY246" fmla="*/ 6849405 h 6858000"/>
              <a:gd name="connsiteX247" fmla="*/ 2517472 w 12192000"/>
              <a:gd name="connsiteY247" fmla="*/ 6768410 h 6858000"/>
              <a:gd name="connsiteX248" fmla="*/ 2863768 w 12192000"/>
              <a:gd name="connsiteY248" fmla="*/ 6678867 h 6858000"/>
              <a:gd name="connsiteX249" fmla="*/ 3200332 w 12192000"/>
              <a:gd name="connsiteY249" fmla="*/ 6552312 h 6858000"/>
              <a:gd name="connsiteX250" fmla="*/ 3263755 w 12192000"/>
              <a:gd name="connsiteY250" fmla="*/ 6500106 h 6858000"/>
              <a:gd name="connsiteX251" fmla="*/ 3788234 w 12192000"/>
              <a:gd name="connsiteY251" fmla="*/ 6158777 h 6858000"/>
              <a:gd name="connsiteX252" fmla="*/ 3687901 w 12192000"/>
              <a:gd name="connsiteY252" fmla="*/ 6086412 h 6858000"/>
              <a:gd name="connsiteX253" fmla="*/ 3874137 w 12192000"/>
              <a:gd name="connsiteY253" fmla="*/ 5999841 h 6858000"/>
              <a:gd name="connsiteX254" fmla="*/ 3916083 w 12192000"/>
              <a:gd name="connsiteY254" fmla="*/ 5963494 h 6858000"/>
              <a:gd name="connsiteX255" fmla="*/ 3880513 w 12192000"/>
              <a:gd name="connsiteY255" fmla="*/ 5919878 h 6858000"/>
              <a:gd name="connsiteX256" fmla="*/ 3803335 w 12192000"/>
              <a:gd name="connsiteY256" fmla="*/ 5889479 h 6858000"/>
              <a:gd name="connsiteX257" fmla="*/ 3700990 w 12192000"/>
              <a:gd name="connsiteY257" fmla="*/ 5812491 h 6858000"/>
              <a:gd name="connsiteX258" fmla="*/ 3705014 w 12192000"/>
              <a:gd name="connsiteY258" fmla="*/ 5752353 h 6858000"/>
              <a:gd name="connsiteX259" fmla="*/ 3765753 w 12192000"/>
              <a:gd name="connsiteY259" fmla="*/ 5643313 h 6858000"/>
              <a:gd name="connsiteX260" fmla="*/ 3674479 w 12192000"/>
              <a:gd name="connsiteY260" fmla="*/ 5529315 h 6858000"/>
              <a:gd name="connsiteX261" fmla="*/ 3627501 w 12192000"/>
              <a:gd name="connsiteY261" fmla="*/ 5495612 h 6858000"/>
              <a:gd name="connsiteX262" fmla="*/ 3718104 w 12192000"/>
              <a:gd name="connsiteY262" fmla="*/ 5484048 h 6858000"/>
              <a:gd name="connsiteX263" fmla="*/ 3749644 w 12192000"/>
              <a:gd name="connsiteY263" fmla="*/ 5436467 h 6858000"/>
              <a:gd name="connsiteX264" fmla="*/ 3763740 w 12192000"/>
              <a:gd name="connsiteY264" fmla="*/ 5412675 h 6858000"/>
              <a:gd name="connsiteX265" fmla="*/ 3849307 w 12192000"/>
              <a:gd name="connsiteY265" fmla="*/ 5263654 h 6858000"/>
              <a:gd name="connsiteX266" fmla="*/ 3834876 w 12192000"/>
              <a:gd name="connsiteY266" fmla="*/ 5222021 h 6858000"/>
              <a:gd name="connsiteX267" fmla="*/ 3692263 w 12192000"/>
              <a:gd name="connsiteY267" fmla="*/ 5020790 h 6858000"/>
              <a:gd name="connsiteX268" fmla="*/ 3843936 w 12192000"/>
              <a:gd name="connsiteY268" fmla="*/ 4964619 h 6858000"/>
              <a:gd name="connsiteX269" fmla="*/ 3852997 w 12192000"/>
              <a:gd name="connsiteY269" fmla="*/ 4869458 h 6858000"/>
              <a:gd name="connsiteX270" fmla="*/ 3930177 w 12192000"/>
              <a:gd name="connsiteY270" fmla="*/ 4763060 h 6858000"/>
              <a:gd name="connsiteX271" fmla="*/ 4099968 w 12192000"/>
              <a:gd name="connsiteY271" fmla="*/ 4613376 h 6858000"/>
              <a:gd name="connsiteX272" fmla="*/ 4196274 w 12192000"/>
              <a:gd name="connsiteY272" fmla="*/ 4512928 h 6858000"/>
              <a:gd name="connsiteX273" fmla="*/ 4030173 w 12192000"/>
              <a:gd name="connsiteY273" fmla="*/ 4486165 h 6858000"/>
              <a:gd name="connsiteX274" fmla="*/ 4004335 w 12192000"/>
              <a:gd name="connsiteY274" fmla="*/ 4470634 h 6858000"/>
              <a:gd name="connsiteX275" fmla="*/ 4024133 w 12192000"/>
              <a:gd name="connsiteY275" fmla="*/ 4417767 h 6858000"/>
              <a:gd name="connsiteX276" fmla="*/ 4050642 w 12192000"/>
              <a:gd name="connsiteY276" fmla="*/ 4365226 h 6858000"/>
              <a:gd name="connsiteX277" fmla="*/ 4032186 w 12192000"/>
              <a:gd name="connsiteY277" fmla="*/ 4323924 h 6858000"/>
              <a:gd name="connsiteX278" fmla="*/ 3902658 w 12192000"/>
              <a:gd name="connsiteY278" fmla="*/ 4145163 h 6858000"/>
              <a:gd name="connsiteX279" fmla="*/ 3796288 w 12192000"/>
              <a:gd name="connsiteY279" fmla="*/ 4074123 h 6858000"/>
              <a:gd name="connsiteX280" fmla="*/ 3554015 w 12192000"/>
              <a:gd name="connsiteY280" fmla="*/ 3751298 h 6858000"/>
              <a:gd name="connsiteX281" fmla="*/ 3477841 w 12192000"/>
              <a:gd name="connsiteY281" fmla="*/ 3646554 h 6858000"/>
              <a:gd name="connsiteX282" fmla="*/ 3534217 w 12192000"/>
              <a:gd name="connsiteY282" fmla="*/ 3609547 h 6858000"/>
              <a:gd name="connsiteX283" fmla="*/ 3426164 w 12192000"/>
              <a:gd name="connsiteY283" fmla="*/ 3499844 h 6858000"/>
              <a:gd name="connsiteX284" fmla="*/ 3298987 w 12192000"/>
              <a:gd name="connsiteY284" fmla="*/ 3377918 h 6858000"/>
              <a:gd name="connsiteX285" fmla="*/ 3265768 w 12192000"/>
              <a:gd name="connsiteY285" fmla="*/ 3345534 h 6858000"/>
              <a:gd name="connsiteX286" fmla="*/ 698533 w 12192000"/>
              <a:gd name="connsiteY286" fmla="*/ 2257448 h 6858000"/>
              <a:gd name="connsiteX287" fmla="*/ 644044 w 12192000"/>
              <a:gd name="connsiteY287" fmla="*/ 2258439 h 6858000"/>
              <a:gd name="connsiteX288" fmla="*/ 121106 w 12192000"/>
              <a:gd name="connsiteY288" fmla="*/ 2359734 h 6858000"/>
              <a:gd name="connsiteX289" fmla="*/ 0 w 12192000"/>
              <a:gd name="connsiteY289" fmla="*/ 240215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Lst>
            <a:rect l="l" t="t" r="r" b="b"/>
            <a:pathLst>
              <a:path w="12192000" h="6858000">
                <a:moveTo>
                  <a:pt x="5765387" y="552984"/>
                </a:moveTo>
                <a:cubicBezTo>
                  <a:pt x="5757491" y="552728"/>
                  <a:pt x="5749866" y="555802"/>
                  <a:pt x="5743549" y="567982"/>
                </a:cubicBezTo>
                <a:cubicBezTo>
                  <a:pt x="5777117" y="600080"/>
                  <a:pt x="5819889" y="588014"/>
                  <a:pt x="5865186" y="624212"/>
                </a:cubicBezTo>
                <a:cubicBezTo>
                  <a:pt x="5791555" y="612828"/>
                  <a:pt x="5733261" y="603722"/>
                  <a:pt x="5674970" y="594618"/>
                </a:cubicBezTo>
                <a:cubicBezTo>
                  <a:pt x="5673886" y="600991"/>
                  <a:pt x="5672804" y="607366"/>
                  <a:pt x="5671722" y="613739"/>
                </a:cubicBezTo>
                <a:cubicBezTo>
                  <a:pt x="5746257" y="627171"/>
                  <a:pt x="5815197" y="661774"/>
                  <a:pt x="5887746" y="686133"/>
                </a:cubicBezTo>
                <a:cubicBezTo>
                  <a:pt x="5881068" y="701160"/>
                  <a:pt x="5874392" y="698199"/>
                  <a:pt x="5868434" y="697289"/>
                </a:cubicBezTo>
                <a:cubicBezTo>
                  <a:pt x="5829634" y="691369"/>
                  <a:pt x="5790832" y="685452"/>
                  <a:pt x="5753657" y="669287"/>
                </a:cubicBezTo>
                <a:cubicBezTo>
                  <a:pt x="5745355" y="665643"/>
                  <a:pt x="5735248" y="665643"/>
                  <a:pt x="5730555" y="676572"/>
                </a:cubicBezTo>
                <a:cubicBezTo>
                  <a:pt x="5723878" y="692053"/>
                  <a:pt x="5733442" y="702070"/>
                  <a:pt x="5741924" y="710491"/>
                </a:cubicBezTo>
                <a:cubicBezTo>
                  <a:pt x="5756724" y="725062"/>
                  <a:pt x="5774589" y="720965"/>
                  <a:pt x="5791735" y="723695"/>
                </a:cubicBezTo>
                <a:cubicBezTo>
                  <a:pt x="5837394" y="730753"/>
                  <a:pt x="5859232" y="752836"/>
                  <a:pt x="5869339" y="803376"/>
                </a:cubicBezTo>
                <a:cubicBezTo>
                  <a:pt x="5829273" y="782886"/>
                  <a:pt x="5790652" y="808156"/>
                  <a:pt x="5751851" y="793813"/>
                </a:cubicBezTo>
                <a:cubicBezTo>
                  <a:pt x="5741745" y="790172"/>
                  <a:pt x="5725683" y="795634"/>
                  <a:pt x="5731096" y="813164"/>
                </a:cubicBezTo>
                <a:cubicBezTo>
                  <a:pt x="5736150" y="829555"/>
                  <a:pt x="5752933" y="841392"/>
                  <a:pt x="5723155" y="838206"/>
                </a:cubicBezTo>
                <a:cubicBezTo>
                  <a:pt x="5701860" y="835929"/>
                  <a:pt x="5660171" y="854369"/>
                  <a:pt x="5677677" y="858922"/>
                </a:cubicBezTo>
                <a:cubicBezTo>
                  <a:pt x="5699694" y="864614"/>
                  <a:pt x="5721172" y="872810"/>
                  <a:pt x="5749146" y="882143"/>
                </a:cubicBezTo>
                <a:cubicBezTo>
                  <a:pt x="5718283" y="897394"/>
                  <a:pt x="5696085" y="894207"/>
                  <a:pt x="5672804" y="882143"/>
                </a:cubicBezTo>
                <a:cubicBezTo>
                  <a:pt x="5658728" y="874858"/>
                  <a:pt x="5642530" y="866776"/>
                  <a:pt x="5626987" y="862565"/>
                </a:cubicBezTo>
                <a:lnTo>
                  <a:pt x="5611575" y="860624"/>
                </a:lnTo>
                <a:lnTo>
                  <a:pt x="5629275" y="904875"/>
                </a:lnTo>
                <a:cubicBezTo>
                  <a:pt x="5636975" y="929899"/>
                  <a:pt x="5648325" y="981075"/>
                  <a:pt x="5648325" y="981075"/>
                </a:cubicBezTo>
                <a:lnTo>
                  <a:pt x="5646577" y="1001285"/>
                </a:lnTo>
                <a:lnTo>
                  <a:pt x="5653179" y="1004447"/>
                </a:lnTo>
                <a:cubicBezTo>
                  <a:pt x="5672649" y="1015232"/>
                  <a:pt x="5691732" y="1027443"/>
                  <a:pt x="5710342" y="1041501"/>
                </a:cubicBezTo>
                <a:cubicBezTo>
                  <a:pt x="5704025" y="1052200"/>
                  <a:pt x="5671903" y="1082706"/>
                  <a:pt x="5685076" y="1084982"/>
                </a:cubicBezTo>
                <a:cubicBezTo>
                  <a:pt x="5722072" y="1091584"/>
                  <a:pt x="5754918" y="1113894"/>
                  <a:pt x="5788666" y="1132334"/>
                </a:cubicBezTo>
                <a:cubicBezTo>
                  <a:pt x="5803286" y="1140301"/>
                  <a:pt x="5820971" y="1150775"/>
                  <a:pt x="5814113" y="1179230"/>
                </a:cubicBezTo>
                <a:cubicBezTo>
                  <a:pt x="5801661" y="1187198"/>
                  <a:pt x="5792457" y="1176043"/>
                  <a:pt x="5782171" y="1175133"/>
                </a:cubicBezTo>
                <a:cubicBezTo>
                  <a:pt x="5771703" y="1174223"/>
                  <a:pt x="5748241" y="1180140"/>
                  <a:pt x="5754739" y="1184011"/>
                </a:cubicBezTo>
                <a:cubicBezTo>
                  <a:pt x="5784336" y="1201540"/>
                  <a:pt x="5731096" y="1243656"/>
                  <a:pt x="5766109" y="1243656"/>
                </a:cubicBezTo>
                <a:cubicBezTo>
                  <a:pt x="5824761" y="1243883"/>
                  <a:pt x="5855983" y="1318554"/>
                  <a:pt x="5912470" y="1320604"/>
                </a:cubicBezTo>
                <a:cubicBezTo>
                  <a:pt x="5921493" y="1320830"/>
                  <a:pt x="5925825" y="1334034"/>
                  <a:pt x="5925644" y="1345645"/>
                </a:cubicBezTo>
                <a:cubicBezTo>
                  <a:pt x="5925644" y="1359532"/>
                  <a:pt x="5917343" y="1362036"/>
                  <a:pt x="5908138" y="1363402"/>
                </a:cubicBezTo>
                <a:cubicBezTo>
                  <a:pt x="5894061" y="1365450"/>
                  <a:pt x="5879444" y="1345645"/>
                  <a:pt x="5860855" y="1372508"/>
                </a:cubicBezTo>
                <a:cubicBezTo>
                  <a:pt x="5894242" y="1388215"/>
                  <a:pt x="5927629" y="1403924"/>
                  <a:pt x="5927087" y="1457878"/>
                </a:cubicBezTo>
                <a:cubicBezTo>
                  <a:pt x="5926908" y="1472447"/>
                  <a:pt x="5940804" y="1477911"/>
                  <a:pt x="5951271" y="1481553"/>
                </a:cubicBezTo>
                <a:cubicBezTo>
                  <a:pt x="5968597" y="1487473"/>
                  <a:pt x="5983213" y="1497945"/>
                  <a:pt x="5992599" y="1518207"/>
                </a:cubicBezTo>
                <a:cubicBezTo>
                  <a:pt x="5992418" y="1522076"/>
                  <a:pt x="5992238" y="1526174"/>
                  <a:pt x="5993321" y="1529362"/>
                </a:cubicBezTo>
                <a:cubicBezTo>
                  <a:pt x="5990253" y="1578306"/>
                  <a:pt x="5964988" y="1576939"/>
                  <a:pt x="5937015" y="1568746"/>
                </a:cubicBezTo>
                <a:cubicBezTo>
                  <a:pt x="5903627" y="1558728"/>
                  <a:pt x="5870601" y="1540515"/>
                  <a:pt x="5835410" y="1558045"/>
                </a:cubicBezTo>
                <a:cubicBezTo>
                  <a:pt x="5885040" y="1581493"/>
                  <a:pt x="5938999" y="1583315"/>
                  <a:pt x="5985561" y="1616780"/>
                </a:cubicBezTo>
                <a:cubicBezTo>
                  <a:pt x="5815197" y="1622927"/>
                  <a:pt x="5664684" y="1517295"/>
                  <a:pt x="5499552" y="1476774"/>
                </a:cubicBezTo>
                <a:cubicBezTo>
                  <a:pt x="5505146" y="1503863"/>
                  <a:pt x="5518501" y="1509327"/>
                  <a:pt x="5530593" y="1513425"/>
                </a:cubicBezTo>
                <a:cubicBezTo>
                  <a:pt x="5591592" y="1533915"/>
                  <a:pt x="5645011" y="1574665"/>
                  <a:pt x="5700597" y="1609949"/>
                </a:cubicBezTo>
                <a:cubicBezTo>
                  <a:pt x="5723516" y="1624519"/>
                  <a:pt x="5740121" y="1639091"/>
                  <a:pt x="5748782" y="1670507"/>
                </a:cubicBezTo>
                <a:cubicBezTo>
                  <a:pt x="5756544" y="1698963"/>
                  <a:pt x="5771522" y="1712167"/>
                  <a:pt x="5799315" y="1703970"/>
                </a:cubicBezTo>
                <a:cubicBezTo>
                  <a:pt x="5821873" y="1697141"/>
                  <a:pt x="5846597" y="1700783"/>
                  <a:pt x="5870240" y="1703289"/>
                </a:cubicBezTo>
                <a:cubicBezTo>
                  <a:pt x="5897491" y="1706020"/>
                  <a:pt x="5927991" y="1738119"/>
                  <a:pt x="5920591" y="1754738"/>
                </a:cubicBezTo>
                <a:cubicBezTo>
                  <a:pt x="5907958" y="1782967"/>
                  <a:pt x="5886844" y="1768852"/>
                  <a:pt x="5868074" y="1765665"/>
                </a:cubicBezTo>
                <a:cubicBezTo>
                  <a:pt x="5846778" y="1761795"/>
                  <a:pt x="5807256" y="1753826"/>
                  <a:pt x="5806533" y="1757242"/>
                </a:cubicBezTo>
                <a:cubicBezTo>
                  <a:pt x="5792636" y="1828042"/>
                  <a:pt x="5694821" y="1766350"/>
                  <a:pt x="5673706" y="1759972"/>
                </a:cubicBezTo>
                <a:cubicBezTo>
                  <a:pt x="5647358" y="1752006"/>
                  <a:pt x="5622635" y="1766576"/>
                  <a:pt x="5597548" y="1769990"/>
                </a:cubicBezTo>
                <a:cubicBezTo>
                  <a:pt x="5575169" y="1773177"/>
                  <a:pt x="5448658" y="1782967"/>
                  <a:pt x="5422491" y="1752916"/>
                </a:cubicBezTo>
                <a:cubicBezTo>
                  <a:pt x="5418882" y="1776364"/>
                  <a:pt x="5426460" y="1785926"/>
                  <a:pt x="5432778" y="1796626"/>
                </a:cubicBezTo>
                <a:cubicBezTo>
                  <a:pt x="5441620" y="1811878"/>
                  <a:pt x="5443065" y="1822578"/>
                  <a:pt x="5426281" y="1834644"/>
                </a:cubicBezTo>
                <a:cubicBezTo>
                  <a:pt x="5378455" y="1869248"/>
                  <a:pt x="5379178" y="1870385"/>
                  <a:pt x="5423754" y="1917282"/>
                </a:cubicBezTo>
                <a:cubicBezTo>
                  <a:pt x="5425921" y="1919330"/>
                  <a:pt x="5425017" y="1926161"/>
                  <a:pt x="5425378" y="1930714"/>
                </a:cubicBezTo>
                <a:cubicBezTo>
                  <a:pt x="5413647" y="1937998"/>
                  <a:pt x="5399932" y="1919786"/>
                  <a:pt x="5386217" y="1939365"/>
                </a:cubicBezTo>
                <a:cubicBezTo>
                  <a:pt x="5445952" y="2025417"/>
                  <a:pt x="5537091" y="2046587"/>
                  <a:pt x="5619566" y="2111243"/>
                </a:cubicBezTo>
                <a:cubicBezTo>
                  <a:pt x="5552792" y="2132642"/>
                  <a:pt x="5512726" y="2057972"/>
                  <a:pt x="5463640" y="2067533"/>
                </a:cubicBezTo>
                <a:cubicBezTo>
                  <a:pt x="5439094" y="2090982"/>
                  <a:pt x="5512005" y="2128545"/>
                  <a:pt x="5442523" y="2139700"/>
                </a:cubicBezTo>
                <a:cubicBezTo>
                  <a:pt x="5472663" y="2160188"/>
                  <a:pt x="5495041" y="2180220"/>
                  <a:pt x="5515794" y="2203898"/>
                </a:cubicBezTo>
                <a:cubicBezTo>
                  <a:pt x="5552792" y="2246241"/>
                  <a:pt x="5560010" y="2274014"/>
                  <a:pt x="5542865" y="2330929"/>
                </a:cubicBezTo>
                <a:cubicBezTo>
                  <a:pt x="5531676" y="2368264"/>
                  <a:pt x="5515253" y="2402640"/>
                  <a:pt x="5529691" y="2447031"/>
                </a:cubicBezTo>
                <a:cubicBezTo>
                  <a:pt x="5539796" y="2477537"/>
                  <a:pt x="5535826" y="2497570"/>
                  <a:pt x="5498289" y="2483910"/>
                </a:cubicBezTo>
                <a:cubicBezTo>
                  <a:pt x="5457864" y="2469340"/>
                  <a:pt x="5442704" y="2496659"/>
                  <a:pt x="5452810" y="2550157"/>
                </a:cubicBezTo>
                <a:cubicBezTo>
                  <a:pt x="5459307" y="2584534"/>
                  <a:pt x="5452449" y="2595005"/>
                  <a:pt x="5424658" y="2591135"/>
                </a:cubicBezTo>
                <a:cubicBezTo>
                  <a:pt x="5393976" y="2586810"/>
                  <a:pt x="5364740" y="2564271"/>
                  <a:pt x="5326841" y="2575200"/>
                </a:cubicBezTo>
                <a:cubicBezTo>
                  <a:pt x="5357159" y="2637577"/>
                  <a:pt x="5421950" y="2619820"/>
                  <a:pt x="5457322" y="2679238"/>
                </a:cubicBezTo>
                <a:cubicBezTo>
                  <a:pt x="5415093" y="2679464"/>
                  <a:pt x="5382787" y="2679238"/>
                  <a:pt x="5351566" y="2666261"/>
                </a:cubicBezTo>
                <a:cubicBezTo>
                  <a:pt x="5338571" y="2661024"/>
                  <a:pt x="5324314" y="2655562"/>
                  <a:pt x="5317096" y="2673546"/>
                </a:cubicBezTo>
                <a:cubicBezTo>
                  <a:pt x="5308613" y="2695173"/>
                  <a:pt x="5326119" y="2703369"/>
                  <a:pt x="5336768" y="2707238"/>
                </a:cubicBezTo>
                <a:cubicBezTo>
                  <a:pt x="5366726" y="2718166"/>
                  <a:pt x="5389645" y="2744118"/>
                  <a:pt x="5414369" y="2764378"/>
                </a:cubicBezTo>
                <a:cubicBezTo>
                  <a:pt x="5468692" y="2808772"/>
                  <a:pt x="5528248" y="2845879"/>
                  <a:pt x="5574268" y="2919184"/>
                </a:cubicBezTo>
                <a:cubicBezTo>
                  <a:pt x="5516335" y="2900516"/>
                  <a:pt x="5473203" y="2857035"/>
                  <a:pt x="5419422" y="2848157"/>
                </a:cubicBezTo>
                <a:cubicBezTo>
                  <a:pt x="5465985" y="2914859"/>
                  <a:pt x="5525902" y="2958795"/>
                  <a:pt x="5582568" y="3007285"/>
                </a:cubicBezTo>
                <a:cubicBezTo>
                  <a:pt x="5598811" y="3020945"/>
                  <a:pt x="5615234" y="3030279"/>
                  <a:pt x="5618844" y="3060100"/>
                </a:cubicBezTo>
                <a:cubicBezTo>
                  <a:pt x="5625883" y="3117925"/>
                  <a:pt x="5646997" y="3165732"/>
                  <a:pt x="5692115" y="3191228"/>
                </a:cubicBezTo>
                <a:cubicBezTo>
                  <a:pt x="5692475" y="3191457"/>
                  <a:pt x="5689949" y="3200109"/>
                  <a:pt x="5688506" y="3206025"/>
                </a:cubicBezTo>
                <a:cubicBezTo>
                  <a:pt x="5660893" y="3207848"/>
                  <a:pt x="5639057" y="3173699"/>
                  <a:pt x="5603864" y="3184854"/>
                </a:cubicBezTo>
                <a:cubicBezTo>
                  <a:pt x="5637613" y="3231295"/>
                  <a:pt x="5665767" y="3272957"/>
                  <a:pt x="5713591" y="3295040"/>
                </a:cubicBezTo>
                <a:cubicBezTo>
                  <a:pt x="5751851" y="3312567"/>
                  <a:pt x="5799134" y="3322812"/>
                  <a:pt x="5826927" y="3379724"/>
                </a:cubicBezTo>
                <a:cubicBezTo>
                  <a:pt x="5794623" y="3390881"/>
                  <a:pt x="5770619" y="3376768"/>
                  <a:pt x="5746436" y="3366750"/>
                </a:cubicBezTo>
                <a:cubicBezTo>
                  <a:pt x="5709440" y="3351269"/>
                  <a:pt x="5672804" y="3333741"/>
                  <a:pt x="5635807" y="3318259"/>
                </a:cubicBezTo>
                <a:cubicBezTo>
                  <a:pt x="5621731" y="3312340"/>
                  <a:pt x="5606392" y="3308241"/>
                  <a:pt x="5597367" y="3336472"/>
                </a:cubicBezTo>
                <a:cubicBezTo>
                  <a:pt x="5644471" y="3342391"/>
                  <a:pt x="5672624" y="3380636"/>
                  <a:pt x="5702221" y="3416605"/>
                </a:cubicBezTo>
                <a:cubicBezTo>
                  <a:pt x="5718825" y="3436867"/>
                  <a:pt x="5732361" y="3463958"/>
                  <a:pt x="5762317" y="3453714"/>
                </a:cubicBezTo>
                <a:cubicBezTo>
                  <a:pt x="5778019" y="3448251"/>
                  <a:pt x="5787944" y="3463501"/>
                  <a:pt x="5786319" y="3482169"/>
                </a:cubicBezTo>
                <a:cubicBezTo>
                  <a:pt x="5780365" y="3547962"/>
                  <a:pt x="5817001" y="3570954"/>
                  <a:pt x="5854901" y="3583703"/>
                </a:cubicBezTo>
                <a:cubicBezTo>
                  <a:pt x="5926728" y="3607607"/>
                  <a:pt x="5986464" y="3663836"/>
                  <a:pt x="6056305" y="3694570"/>
                </a:cubicBezTo>
                <a:cubicBezTo>
                  <a:pt x="6124163" y="3724393"/>
                  <a:pt x="6176680" y="3795192"/>
                  <a:pt x="6244716" y="3832301"/>
                </a:cubicBezTo>
                <a:cubicBezTo>
                  <a:pt x="6293986" y="3859164"/>
                  <a:pt x="6341089" y="3893766"/>
                  <a:pt x="6391802" y="3918125"/>
                </a:cubicBezTo>
                <a:cubicBezTo>
                  <a:pt x="6511814" y="3975722"/>
                  <a:pt x="6634174" y="4021935"/>
                  <a:pt x="6763572" y="4028537"/>
                </a:cubicBezTo>
                <a:cubicBezTo>
                  <a:pt x="6870411" y="4033774"/>
                  <a:pt x="7797129" y="4028766"/>
                  <a:pt x="8173592" y="3279560"/>
                </a:cubicBezTo>
                <a:cubicBezTo>
                  <a:pt x="8180811" y="3275916"/>
                  <a:pt x="8188931" y="3266355"/>
                  <a:pt x="8191458" y="3257248"/>
                </a:cubicBezTo>
                <a:cubicBezTo>
                  <a:pt x="8203550" y="3214677"/>
                  <a:pt x="8233147" y="3196237"/>
                  <a:pt x="8259856" y="3173245"/>
                </a:cubicBezTo>
                <a:cubicBezTo>
                  <a:pt x="8283318" y="3152983"/>
                  <a:pt x="8308224" y="3131812"/>
                  <a:pt x="8317969" y="3097663"/>
                </a:cubicBezTo>
                <a:cubicBezTo>
                  <a:pt x="8330783" y="3052133"/>
                  <a:pt x="8294328" y="3089468"/>
                  <a:pt x="8287650" y="3072166"/>
                </a:cubicBezTo>
                <a:cubicBezTo>
                  <a:pt x="8301546" y="3048491"/>
                  <a:pt x="8323023" y="3026863"/>
                  <a:pt x="8328617" y="3000000"/>
                </a:cubicBezTo>
                <a:cubicBezTo>
                  <a:pt x="8349009" y="2903020"/>
                  <a:pt x="8393045" y="2832447"/>
                  <a:pt x="8458917" y="2777583"/>
                </a:cubicBezTo>
                <a:cubicBezTo>
                  <a:pt x="8477866" y="2761875"/>
                  <a:pt x="8490318" y="2733190"/>
                  <a:pt x="8516125" y="2728639"/>
                </a:cubicBezTo>
                <a:cubicBezTo>
                  <a:pt x="8573515" y="2718621"/>
                  <a:pt x="8555468" y="2640309"/>
                  <a:pt x="8585788" y="2605478"/>
                </a:cubicBezTo>
                <a:cubicBezTo>
                  <a:pt x="8591563" y="2598874"/>
                  <a:pt x="8596796" y="2585900"/>
                  <a:pt x="8595714" y="2577023"/>
                </a:cubicBezTo>
                <a:cubicBezTo>
                  <a:pt x="8594091" y="2564271"/>
                  <a:pt x="8587232" y="2552206"/>
                  <a:pt x="8581457" y="2540823"/>
                </a:cubicBezTo>
                <a:cubicBezTo>
                  <a:pt x="8575501" y="2529441"/>
                  <a:pt x="8566478" y="2519424"/>
                  <a:pt x="8570809" y="2504399"/>
                </a:cubicBezTo>
                <a:cubicBezTo>
                  <a:pt x="8572612" y="2498253"/>
                  <a:pt x="8571351" y="2476854"/>
                  <a:pt x="8584705" y="2493699"/>
                </a:cubicBezTo>
                <a:cubicBezTo>
                  <a:pt x="8621340" y="2539914"/>
                  <a:pt x="8642637" y="2496205"/>
                  <a:pt x="8674038" y="2475260"/>
                </a:cubicBezTo>
                <a:cubicBezTo>
                  <a:pt x="8648772" y="2453632"/>
                  <a:pt x="8626033" y="2438380"/>
                  <a:pt x="8622243" y="2406054"/>
                </a:cubicBezTo>
                <a:cubicBezTo>
                  <a:pt x="8614483" y="2339351"/>
                  <a:pt x="8581278" y="2308846"/>
                  <a:pt x="8530925" y="2302926"/>
                </a:cubicBezTo>
                <a:cubicBezTo>
                  <a:pt x="8549513" y="2238501"/>
                  <a:pt x="8549513" y="2238501"/>
                  <a:pt x="8489417" y="2229622"/>
                </a:cubicBezTo>
                <a:cubicBezTo>
                  <a:pt x="8512517" y="2188645"/>
                  <a:pt x="8512517" y="2178173"/>
                  <a:pt x="8484543" y="2164058"/>
                </a:cubicBezTo>
                <a:cubicBezTo>
                  <a:pt x="8457653" y="2150626"/>
                  <a:pt x="8427876" y="2146073"/>
                  <a:pt x="8402970" y="2125358"/>
                </a:cubicBezTo>
                <a:cubicBezTo>
                  <a:pt x="8425891" y="2072997"/>
                  <a:pt x="8432387" y="2012214"/>
                  <a:pt x="8479670" y="1986716"/>
                </a:cubicBezTo>
                <a:cubicBezTo>
                  <a:pt x="8487070" y="1982846"/>
                  <a:pt x="8492123" y="1967138"/>
                  <a:pt x="8487432" y="1958032"/>
                </a:cubicBezTo>
                <a:cubicBezTo>
                  <a:pt x="8470286" y="1925023"/>
                  <a:pt x="8494830" y="1862417"/>
                  <a:pt x="8441412" y="1855361"/>
                </a:cubicBezTo>
                <a:cubicBezTo>
                  <a:pt x="8434733" y="1854678"/>
                  <a:pt x="8428597" y="1847847"/>
                  <a:pt x="8433831" y="1838969"/>
                </a:cubicBezTo>
                <a:cubicBezTo>
                  <a:pt x="8451879" y="1808009"/>
                  <a:pt x="8430041" y="1810057"/>
                  <a:pt x="8416868" y="1806187"/>
                </a:cubicBezTo>
                <a:cubicBezTo>
                  <a:pt x="8400985" y="1801408"/>
                  <a:pt x="8382938" y="1815066"/>
                  <a:pt x="8368140" y="1798219"/>
                </a:cubicBezTo>
                <a:cubicBezTo>
                  <a:pt x="8371569" y="1780462"/>
                  <a:pt x="8384382" y="1780689"/>
                  <a:pt x="8393405" y="1774999"/>
                </a:cubicBezTo>
                <a:cubicBezTo>
                  <a:pt x="8419754" y="1758607"/>
                  <a:pt x="8441231" y="1739030"/>
                  <a:pt x="8442495" y="1696458"/>
                </a:cubicBezTo>
                <a:cubicBezTo>
                  <a:pt x="8443396" y="1662083"/>
                  <a:pt x="8446284" y="1631805"/>
                  <a:pt x="8409828" y="1621332"/>
                </a:cubicBezTo>
                <a:cubicBezTo>
                  <a:pt x="8394669" y="1617006"/>
                  <a:pt x="8399001" y="1592193"/>
                  <a:pt x="8407664" y="1579899"/>
                </a:cubicBezTo>
                <a:cubicBezTo>
                  <a:pt x="8423184" y="1558045"/>
                  <a:pt x="8435996" y="1528906"/>
                  <a:pt x="8462707" y="1526857"/>
                </a:cubicBezTo>
                <a:cubicBezTo>
                  <a:pt x="8478949" y="1525492"/>
                  <a:pt x="8491402" y="1516384"/>
                  <a:pt x="8504215" y="1505913"/>
                </a:cubicBezTo>
                <a:cubicBezTo>
                  <a:pt x="8513419" y="1498398"/>
                  <a:pt x="8524428" y="1492025"/>
                  <a:pt x="8523345" y="1475863"/>
                </a:cubicBezTo>
                <a:cubicBezTo>
                  <a:pt x="8522262" y="1460382"/>
                  <a:pt x="8511615" y="1454008"/>
                  <a:pt x="8500786" y="1450820"/>
                </a:cubicBezTo>
                <a:cubicBezTo>
                  <a:pt x="8464691" y="1440577"/>
                  <a:pt x="8430764" y="1425551"/>
                  <a:pt x="8400624" y="1391176"/>
                </a:cubicBezTo>
                <a:cubicBezTo>
                  <a:pt x="8420657" y="1372963"/>
                  <a:pt x="8439787" y="1359759"/>
                  <a:pt x="8454585" y="1341319"/>
                </a:cubicBezTo>
                <a:cubicBezTo>
                  <a:pt x="8490318" y="1296701"/>
                  <a:pt x="8187668" y="1156238"/>
                  <a:pt x="8172509" y="1106153"/>
                </a:cubicBezTo>
                <a:cubicBezTo>
                  <a:pt x="8167817" y="1090673"/>
                  <a:pt x="8151755" y="1074738"/>
                  <a:pt x="8138399" y="1070184"/>
                </a:cubicBezTo>
                <a:cubicBezTo>
                  <a:pt x="8075777" y="1048785"/>
                  <a:pt x="8021456" y="1000749"/>
                  <a:pt x="7957388" y="982992"/>
                </a:cubicBezTo>
                <a:cubicBezTo>
                  <a:pt x="7896929" y="966147"/>
                  <a:pt x="7837375" y="943608"/>
                  <a:pt x="7771142" y="921300"/>
                </a:cubicBezTo>
                <a:cubicBezTo>
                  <a:pt x="7811747" y="865296"/>
                  <a:pt x="7883756" y="871899"/>
                  <a:pt x="7900539" y="791082"/>
                </a:cubicBezTo>
                <a:cubicBezTo>
                  <a:pt x="7835028" y="770137"/>
                  <a:pt x="7766090" y="794042"/>
                  <a:pt x="7702923" y="760803"/>
                </a:cubicBezTo>
                <a:cubicBezTo>
                  <a:pt x="7697509" y="757845"/>
                  <a:pt x="7690109" y="760803"/>
                  <a:pt x="7683614" y="761714"/>
                </a:cubicBezTo>
                <a:cubicBezTo>
                  <a:pt x="7553493" y="779471"/>
                  <a:pt x="7423915" y="763991"/>
                  <a:pt x="7295600" y="741680"/>
                </a:cubicBezTo>
                <a:cubicBezTo>
                  <a:pt x="7110798" y="709810"/>
                  <a:pt x="6925273" y="689548"/>
                  <a:pt x="6739388" y="675206"/>
                </a:cubicBezTo>
                <a:cubicBezTo>
                  <a:pt x="6585807" y="663367"/>
                  <a:pt x="6431866" y="658132"/>
                  <a:pt x="6279006" y="635367"/>
                </a:cubicBezTo>
                <a:cubicBezTo>
                  <a:pt x="6115501" y="611009"/>
                  <a:pt x="5952175" y="583462"/>
                  <a:pt x="5788847" y="557964"/>
                </a:cubicBezTo>
                <a:cubicBezTo>
                  <a:pt x="5781448" y="556825"/>
                  <a:pt x="5773282" y="553240"/>
                  <a:pt x="5765387" y="552984"/>
                </a:cubicBezTo>
                <a:close/>
                <a:moveTo>
                  <a:pt x="0" y="0"/>
                </a:moveTo>
                <a:lnTo>
                  <a:pt x="768106" y="0"/>
                </a:lnTo>
                <a:lnTo>
                  <a:pt x="767098" y="10118"/>
                </a:lnTo>
                <a:cubicBezTo>
                  <a:pt x="765697" y="22412"/>
                  <a:pt x="763205" y="34103"/>
                  <a:pt x="756850" y="43654"/>
                </a:cubicBezTo>
                <a:cubicBezTo>
                  <a:pt x="749894" y="54193"/>
                  <a:pt x="757386" y="72374"/>
                  <a:pt x="768357" y="76852"/>
                </a:cubicBezTo>
                <a:cubicBezTo>
                  <a:pt x="838462" y="106364"/>
                  <a:pt x="848094" y="176713"/>
                  <a:pt x="882077" y="237315"/>
                </a:cubicBezTo>
                <a:cubicBezTo>
                  <a:pt x="845150" y="261290"/>
                  <a:pt x="801001" y="266560"/>
                  <a:pt x="761133" y="282106"/>
                </a:cubicBezTo>
                <a:cubicBezTo>
                  <a:pt x="719657" y="298442"/>
                  <a:pt x="719657" y="310562"/>
                  <a:pt x="753907" y="357988"/>
                </a:cubicBezTo>
                <a:cubicBezTo>
                  <a:pt x="664804" y="368265"/>
                  <a:pt x="664804" y="368265"/>
                  <a:pt x="692364" y="442830"/>
                </a:cubicBezTo>
                <a:cubicBezTo>
                  <a:pt x="617709" y="449681"/>
                  <a:pt x="568477" y="484987"/>
                  <a:pt x="556972" y="562188"/>
                </a:cubicBezTo>
                <a:cubicBezTo>
                  <a:pt x="551352" y="599602"/>
                  <a:pt x="517637" y="617254"/>
                  <a:pt x="480177" y="642286"/>
                </a:cubicBezTo>
                <a:cubicBezTo>
                  <a:pt x="526734" y="666528"/>
                  <a:pt x="558310" y="717115"/>
                  <a:pt x="612627" y="663627"/>
                </a:cubicBezTo>
                <a:cubicBezTo>
                  <a:pt x="632427" y="644130"/>
                  <a:pt x="630557" y="668898"/>
                  <a:pt x="633230" y="676011"/>
                </a:cubicBezTo>
                <a:cubicBezTo>
                  <a:pt x="639651" y="693400"/>
                  <a:pt x="626274" y="704995"/>
                  <a:pt x="617443" y="718168"/>
                </a:cubicBezTo>
                <a:cubicBezTo>
                  <a:pt x="608881" y="731343"/>
                  <a:pt x="598711" y="745306"/>
                  <a:pt x="596304" y="760064"/>
                </a:cubicBezTo>
                <a:cubicBezTo>
                  <a:pt x="594700" y="770339"/>
                  <a:pt x="602459" y="785355"/>
                  <a:pt x="611021" y="792998"/>
                </a:cubicBezTo>
                <a:cubicBezTo>
                  <a:pt x="655975" y="833311"/>
                  <a:pt x="629217" y="923949"/>
                  <a:pt x="714308" y="935543"/>
                </a:cubicBezTo>
                <a:cubicBezTo>
                  <a:pt x="752570" y="940811"/>
                  <a:pt x="771032" y="974010"/>
                  <a:pt x="799128" y="992190"/>
                </a:cubicBezTo>
                <a:cubicBezTo>
                  <a:pt x="896793" y="1055689"/>
                  <a:pt x="962082" y="1137368"/>
                  <a:pt x="992317" y="1249612"/>
                </a:cubicBezTo>
                <a:cubicBezTo>
                  <a:pt x="1000611" y="1280703"/>
                  <a:pt x="1032454" y="1305735"/>
                  <a:pt x="1053058" y="1333136"/>
                </a:cubicBezTo>
                <a:cubicBezTo>
                  <a:pt x="1043156" y="1353160"/>
                  <a:pt x="989106" y="1309949"/>
                  <a:pt x="1008104" y="1362645"/>
                </a:cubicBezTo>
                <a:cubicBezTo>
                  <a:pt x="1022553" y="1402169"/>
                  <a:pt x="1059480" y="1426672"/>
                  <a:pt x="1094265" y="1450123"/>
                </a:cubicBezTo>
                <a:cubicBezTo>
                  <a:pt x="1133866" y="1476733"/>
                  <a:pt x="1177749" y="1498075"/>
                  <a:pt x="1195677" y="1547347"/>
                </a:cubicBezTo>
                <a:cubicBezTo>
                  <a:pt x="1199423" y="1557887"/>
                  <a:pt x="1211463" y="1568953"/>
                  <a:pt x="1222166" y="1573170"/>
                </a:cubicBezTo>
                <a:cubicBezTo>
                  <a:pt x="1780331" y="2440289"/>
                  <a:pt x="3154333" y="2446085"/>
                  <a:pt x="3312738" y="2440024"/>
                </a:cubicBezTo>
                <a:cubicBezTo>
                  <a:pt x="3504591" y="2432384"/>
                  <a:pt x="3686008" y="2378897"/>
                  <a:pt x="3863944" y="2312235"/>
                </a:cubicBezTo>
                <a:cubicBezTo>
                  <a:pt x="3939135" y="2284043"/>
                  <a:pt x="4008972" y="2243995"/>
                  <a:pt x="4082022" y="2212904"/>
                </a:cubicBezTo>
                <a:cubicBezTo>
                  <a:pt x="4182897" y="2169955"/>
                  <a:pt x="4260761" y="2088012"/>
                  <a:pt x="4361371" y="2053496"/>
                </a:cubicBezTo>
                <a:cubicBezTo>
                  <a:pt x="4464921" y="2017925"/>
                  <a:pt x="4553490" y="1952846"/>
                  <a:pt x="4659987" y="1925180"/>
                </a:cubicBezTo>
                <a:cubicBezTo>
                  <a:pt x="4716177" y="1910425"/>
                  <a:pt x="4770494" y="1883815"/>
                  <a:pt x="4761667" y="1807667"/>
                </a:cubicBezTo>
                <a:cubicBezTo>
                  <a:pt x="4759257" y="1786061"/>
                  <a:pt x="4773973" y="1768410"/>
                  <a:pt x="4797253" y="1774733"/>
                </a:cubicBezTo>
                <a:cubicBezTo>
                  <a:pt x="4841669" y="1786589"/>
                  <a:pt x="4861738" y="1755234"/>
                  <a:pt x="4886356" y="1731784"/>
                </a:cubicBezTo>
                <a:cubicBezTo>
                  <a:pt x="4930237" y="1690154"/>
                  <a:pt x="4971978" y="1645890"/>
                  <a:pt x="5041818" y="1639039"/>
                </a:cubicBezTo>
                <a:cubicBezTo>
                  <a:pt x="5028440" y="1606365"/>
                  <a:pt x="5005695" y="1611110"/>
                  <a:pt x="4984824" y="1617960"/>
                </a:cubicBezTo>
                <a:cubicBezTo>
                  <a:pt x="4929971" y="1635878"/>
                  <a:pt x="4875653" y="1656165"/>
                  <a:pt x="4820800" y="1674082"/>
                </a:cubicBezTo>
                <a:cubicBezTo>
                  <a:pt x="4784945" y="1685677"/>
                  <a:pt x="4749356" y="1702012"/>
                  <a:pt x="4701459" y="1689099"/>
                </a:cubicBezTo>
                <a:cubicBezTo>
                  <a:pt x="4742668" y="1623230"/>
                  <a:pt x="4812771" y="1611373"/>
                  <a:pt x="4869498" y="1591086"/>
                </a:cubicBezTo>
                <a:cubicBezTo>
                  <a:pt x="4940404" y="1565528"/>
                  <a:pt x="4982147" y="1517309"/>
                  <a:pt x="5032185" y="1463559"/>
                </a:cubicBezTo>
                <a:cubicBezTo>
                  <a:pt x="4980006" y="1450649"/>
                  <a:pt x="4947630" y="1490172"/>
                  <a:pt x="4906692" y="1488062"/>
                </a:cubicBezTo>
                <a:cubicBezTo>
                  <a:pt x="4904550" y="1481215"/>
                  <a:pt x="4900805" y="1471202"/>
                  <a:pt x="4901340" y="1470936"/>
                </a:cubicBezTo>
                <a:cubicBezTo>
                  <a:pt x="4968234" y="1441427"/>
                  <a:pt x="4999539" y="1386097"/>
                  <a:pt x="5009976" y="1319171"/>
                </a:cubicBezTo>
                <a:cubicBezTo>
                  <a:pt x="5015328" y="1284656"/>
                  <a:pt x="5039677" y="1273853"/>
                  <a:pt x="5063760" y="1258044"/>
                </a:cubicBezTo>
                <a:cubicBezTo>
                  <a:pt x="5147777" y="1201922"/>
                  <a:pt x="5236613" y="1151071"/>
                  <a:pt x="5305648" y="1073871"/>
                </a:cubicBezTo>
                <a:cubicBezTo>
                  <a:pt x="5225910" y="1084147"/>
                  <a:pt x="5161960" y="1134471"/>
                  <a:pt x="5076067" y="1156077"/>
                </a:cubicBezTo>
                <a:cubicBezTo>
                  <a:pt x="5144298" y="1071235"/>
                  <a:pt x="5232600" y="1028288"/>
                  <a:pt x="5313141" y="976907"/>
                </a:cubicBezTo>
                <a:cubicBezTo>
                  <a:pt x="5349798" y="953458"/>
                  <a:pt x="5383779" y="923421"/>
                  <a:pt x="5428196" y="910774"/>
                </a:cubicBezTo>
                <a:cubicBezTo>
                  <a:pt x="5443985" y="906295"/>
                  <a:pt x="5469939" y="896809"/>
                  <a:pt x="5457363" y="871779"/>
                </a:cubicBezTo>
                <a:cubicBezTo>
                  <a:pt x="5446661" y="850965"/>
                  <a:pt x="5425523" y="857286"/>
                  <a:pt x="5406256" y="863347"/>
                </a:cubicBezTo>
                <a:cubicBezTo>
                  <a:pt x="5359965" y="878367"/>
                  <a:pt x="5312069" y="878629"/>
                  <a:pt x="5249456" y="878367"/>
                </a:cubicBezTo>
                <a:cubicBezTo>
                  <a:pt x="5301901" y="809597"/>
                  <a:pt x="5397963" y="830149"/>
                  <a:pt x="5442914" y="757955"/>
                </a:cubicBezTo>
                <a:cubicBezTo>
                  <a:pt x="5386723" y="745306"/>
                  <a:pt x="5343376" y="771392"/>
                  <a:pt x="5297887" y="776398"/>
                </a:cubicBezTo>
                <a:cubicBezTo>
                  <a:pt x="5256683" y="780877"/>
                  <a:pt x="5246513" y="768758"/>
                  <a:pt x="5256146" y="728971"/>
                </a:cubicBezTo>
                <a:cubicBezTo>
                  <a:pt x="5271129" y="667053"/>
                  <a:pt x="5248653" y="635435"/>
                  <a:pt x="5188716" y="652298"/>
                </a:cubicBezTo>
                <a:cubicBezTo>
                  <a:pt x="5133062" y="668107"/>
                  <a:pt x="5127175" y="644922"/>
                  <a:pt x="5142160" y="609614"/>
                </a:cubicBezTo>
                <a:cubicBezTo>
                  <a:pt x="5163564" y="558237"/>
                  <a:pt x="5139216" y="518450"/>
                  <a:pt x="5122626" y="475239"/>
                </a:cubicBezTo>
                <a:cubicBezTo>
                  <a:pt x="5097205" y="409367"/>
                  <a:pt x="5107908" y="377223"/>
                  <a:pt x="5162763" y="328215"/>
                </a:cubicBezTo>
                <a:cubicBezTo>
                  <a:pt x="5193532" y="300811"/>
                  <a:pt x="5226711" y="277627"/>
                  <a:pt x="5271399" y="253914"/>
                </a:cubicBezTo>
                <a:cubicBezTo>
                  <a:pt x="5168381" y="241003"/>
                  <a:pt x="5276483" y="197528"/>
                  <a:pt x="5240091" y="170389"/>
                </a:cubicBezTo>
                <a:cubicBezTo>
                  <a:pt x="5167310" y="159323"/>
                  <a:pt x="5107908" y="245745"/>
                  <a:pt x="5008904" y="220979"/>
                </a:cubicBezTo>
                <a:cubicBezTo>
                  <a:pt x="5131187" y="146147"/>
                  <a:pt x="5266315" y="121645"/>
                  <a:pt x="5354881" y="22050"/>
                </a:cubicBezTo>
                <a:cubicBezTo>
                  <a:pt x="5334546" y="-611"/>
                  <a:pt x="5314210" y="20468"/>
                  <a:pt x="5296818" y="12038"/>
                </a:cubicBezTo>
                <a:cubicBezTo>
                  <a:pt x="5297085" y="9403"/>
                  <a:pt x="5296884" y="6109"/>
                  <a:pt x="5297018" y="3177"/>
                </a:cubicBezTo>
                <a:lnTo>
                  <a:pt x="5298067" y="0"/>
                </a:lnTo>
                <a:lnTo>
                  <a:pt x="8958468" y="0"/>
                </a:lnTo>
                <a:lnTo>
                  <a:pt x="8936439" y="18562"/>
                </a:lnTo>
                <a:cubicBezTo>
                  <a:pt x="8928025" y="29598"/>
                  <a:pt x="8926611" y="39110"/>
                  <a:pt x="8934304" y="46608"/>
                </a:cubicBezTo>
                <a:cubicBezTo>
                  <a:pt x="8959791" y="71400"/>
                  <a:pt x="8992737" y="89152"/>
                  <a:pt x="9027240" y="113638"/>
                </a:cubicBezTo>
                <a:cubicBezTo>
                  <a:pt x="8975330" y="159853"/>
                  <a:pt x="8916899" y="180054"/>
                  <a:pt x="8854734" y="193826"/>
                </a:cubicBezTo>
                <a:cubicBezTo>
                  <a:pt x="8836083" y="198111"/>
                  <a:pt x="8817746" y="206680"/>
                  <a:pt x="8815880" y="227493"/>
                </a:cubicBezTo>
                <a:cubicBezTo>
                  <a:pt x="8814017" y="249223"/>
                  <a:pt x="8832977" y="257791"/>
                  <a:pt x="8848828" y="267894"/>
                </a:cubicBezTo>
                <a:cubicBezTo>
                  <a:pt x="8870895" y="281971"/>
                  <a:pt x="8892342" y="294216"/>
                  <a:pt x="8920315" y="296052"/>
                </a:cubicBezTo>
                <a:cubicBezTo>
                  <a:pt x="8966319" y="298806"/>
                  <a:pt x="8988385" y="337982"/>
                  <a:pt x="9015115" y="367363"/>
                </a:cubicBezTo>
                <a:cubicBezTo>
                  <a:pt x="9030034" y="383892"/>
                  <a:pt x="9037496" y="417251"/>
                  <a:pt x="9011388" y="423067"/>
                </a:cubicBezTo>
                <a:cubicBezTo>
                  <a:pt x="8948601" y="437148"/>
                  <a:pt x="8953575" y="477853"/>
                  <a:pt x="8955127" y="524068"/>
                </a:cubicBezTo>
                <a:cubicBezTo>
                  <a:pt x="8957303" y="581304"/>
                  <a:pt x="8994292" y="607624"/>
                  <a:pt x="9039672" y="629661"/>
                </a:cubicBezTo>
                <a:cubicBezTo>
                  <a:pt x="9055213" y="637312"/>
                  <a:pt x="9077279" y="637006"/>
                  <a:pt x="9083187" y="660880"/>
                </a:cubicBezTo>
                <a:cubicBezTo>
                  <a:pt x="9057699" y="683528"/>
                  <a:pt x="9026617" y="665166"/>
                  <a:pt x="8999263" y="671592"/>
                </a:cubicBezTo>
                <a:cubicBezTo>
                  <a:pt x="8976575" y="676794"/>
                  <a:pt x="8938965" y="674041"/>
                  <a:pt x="8970048" y="715664"/>
                </a:cubicBezTo>
                <a:cubicBezTo>
                  <a:pt x="8979063" y="727601"/>
                  <a:pt x="8968494" y="736784"/>
                  <a:pt x="8956992" y="737702"/>
                </a:cubicBezTo>
                <a:cubicBezTo>
                  <a:pt x="8864991" y="747189"/>
                  <a:pt x="8907262" y="831359"/>
                  <a:pt x="8877733" y="875737"/>
                </a:cubicBezTo>
                <a:cubicBezTo>
                  <a:pt x="8869654" y="887979"/>
                  <a:pt x="8878357" y="909097"/>
                  <a:pt x="8891100" y="914300"/>
                </a:cubicBezTo>
                <a:cubicBezTo>
                  <a:pt x="8972534" y="948581"/>
                  <a:pt x="8983724" y="1030299"/>
                  <a:pt x="9023199" y="1100695"/>
                </a:cubicBezTo>
                <a:cubicBezTo>
                  <a:pt x="8980304" y="1128545"/>
                  <a:pt x="8929020" y="1134666"/>
                  <a:pt x="8882708" y="1152725"/>
                </a:cubicBezTo>
                <a:cubicBezTo>
                  <a:pt x="8834530" y="1171701"/>
                  <a:pt x="8834530" y="1185780"/>
                  <a:pt x="8874315" y="1240870"/>
                </a:cubicBezTo>
                <a:cubicBezTo>
                  <a:pt x="8770812" y="1252808"/>
                  <a:pt x="8770812" y="1252808"/>
                  <a:pt x="8802826" y="1339424"/>
                </a:cubicBezTo>
                <a:cubicBezTo>
                  <a:pt x="8716105" y="1347382"/>
                  <a:pt x="8658917" y="1388394"/>
                  <a:pt x="8645552" y="1478072"/>
                </a:cubicBezTo>
                <a:cubicBezTo>
                  <a:pt x="8639024" y="1521532"/>
                  <a:pt x="8599861" y="1542037"/>
                  <a:pt x="8556347" y="1571114"/>
                </a:cubicBezTo>
                <a:cubicBezTo>
                  <a:pt x="8610428" y="1599274"/>
                  <a:pt x="8647106" y="1658037"/>
                  <a:pt x="8710202" y="1595904"/>
                </a:cubicBezTo>
                <a:cubicBezTo>
                  <a:pt x="8733202" y="1573257"/>
                  <a:pt x="8731030" y="1602027"/>
                  <a:pt x="8734135" y="1610290"/>
                </a:cubicBezTo>
                <a:cubicBezTo>
                  <a:pt x="8741594" y="1630489"/>
                  <a:pt x="8726054" y="1643958"/>
                  <a:pt x="8715797" y="1659260"/>
                </a:cubicBezTo>
                <a:cubicBezTo>
                  <a:pt x="8705851" y="1674564"/>
                  <a:pt x="8694038" y="1690784"/>
                  <a:pt x="8691242" y="1707927"/>
                </a:cubicBezTo>
                <a:cubicBezTo>
                  <a:pt x="8689378" y="1719862"/>
                  <a:pt x="8698391" y="1737306"/>
                  <a:pt x="8708337" y="1746183"/>
                </a:cubicBezTo>
                <a:cubicBezTo>
                  <a:pt x="8760556" y="1793011"/>
                  <a:pt x="8729474" y="1898297"/>
                  <a:pt x="8828316" y="1911765"/>
                </a:cubicBezTo>
                <a:cubicBezTo>
                  <a:pt x="8872762" y="1917884"/>
                  <a:pt x="8894207" y="1956449"/>
                  <a:pt x="8926844" y="1977567"/>
                </a:cubicBezTo>
                <a:cubicBezTo>
                  <a:pt x="9040293" y="2051328"/>
                  <a:pt x="9116134" y="2146208"/>
                  <a:pt x="9151255" y="2276592"/>
                </a:cubicBezTo>
                <a:cubicBezTo>
                  <a:pt x="9160890" y="2312707"/>
                  <a:pt x="9197879" y="2341785"/>
                  <a:pt x="9221812" y="2373614"/>
                </a:cubicBezTo>
                <a:cubicBezTo>
                  <a:pt x="9210310" y="2396875"/>
                  <a:pt x="9147525" y="2346680"/>
                  <a:pt x="9169593" y="2407892"/>
                </a:cubicBezTo>
                <a:cubicBezTo>
                  <a:pt x="9186377" y="2453803"/>
                  <a:pt x="9229272" y="2482267"/>
                  <a:pt x="9269679" y="2509507"/>
                </a:cubicBezTo>
                <a:cubicBezTo>
                  <a:pt x="9315680" y="2540419"/>
                  <a:pt x="9366654" y="2565210"/>
                  <a:pt x="9387480" y="2622444"/>
                </a:cubicBezTo>
                <a:cubicBezTo>
                  <a:pt x="9391832" y="2634687"/>
                  <a:pt x="9405817" y="2647542"/>
                  <a:pt x="9418250" y="2652440"/>
                </a:cubicBezTo>
                <a:cubicBezTo>
                  <a:pt x="10066621" y="3659697"/>
                  <a:pt x="11662679" y="3666430"/>
                  <a:pt x="11846684" y="3659389"/>
                </a:cubicBezTo>
                <a:cubicBezTo>
                  <a:pt x="11958113" y="3654952"/>
                  <a:pt x="12066512" y="3637200"/>
                  <a:pt x="12172890" y="3610878"/>
                </a:cubicBezTo>
                <a:lnTo>
                  <a:pt x="12192000" y="3605403"/>
                </a:lnTo>
                <a:lnTo>
                  <a:pt x="12192000" y="6858000"/>
                </a:lnTo>
                <a:lnTo>
                  <a:pt x="2667892" y="6858000"/>
                </a:lnTo>
                <a:lnTo>
                  <a:pt x="2654380" y="6849405"/>
                </a:lnTo>
                <a:cubicBezTo>
                  <a:pt x="2607569" y="6826978"/>
                  <a:pt x="2555222" y="6809052"/>
                  <a:pt x="2517472" y="6768410"/>
                </a:cubicBezTo>
                <a:cubicBezTo>
                  <a:pt x="2640621" y="6736030"/>
                  <a:pt x="2751355" y="6703317"/>
                  <a:pt x="2863768" y="6678867"/>
                </a:cubicBezTo>
                <a:cubicBezTo>
                  <a:pt x="2982893" y="6653093"/>
                  <a:pt x="3083895" y="6583373"/>
                  <a:pt x="3200332" y="6552312"/>
                </a:cubicBezTo>
                <a:cubicBezTo>
                  <a:pt x="3225166" y="6545703"/>
                  <a:pt x="3255030" y="6522574"/>
                  <a:pt x="3263755" y="6500106"/>
                </a:cubicBezTo>
                <a:cubicBezTo>
                  <a:pt x="3291941" y="6427411"/>
                  <a:pt x="3854674" y="6223537"/>
                  <a:pt x="3788234" y="6158777"/>
                </a:cubicBezTo>
                <a:cubicBezTo>
                  <a:pt x="3760718" y="6132011"/>
                  <a:pt x="3725150" y="6112847"/>
                  <a:pt x="3687901" y="6086412"/>
                </a:cubicBezTo>
                <a:cubicBezTo>
                  <a:pt x="3743942" y="6036518"/>
                  <a:pt x="3807024" y="6014710"/>
                  <a:pt x="3874137" y="5999841"/>
                </a:cubicBezTo>
                <a:cubicBezTo>
                  <a:pt x="3894273" y="5995216"/>
                  <a:pt x="3914069" y="5985964"/>
                  <a:pt x="3916083" y="5963494"/>
                </a:cubicBezTo>
                <a:cubicBezTo>
                  <a:pt x="3918095" y="5940035"/>
                  <a:pt x="3897626" y="5930785"/>
                  <a:pt x="3880513" y="5919878"/>
                </a:cubicBezTo>
                <a:cubicBezTo>
                  <a:pt x="3856689" y="5904680"/>
                  <a:pt x="3833535" y="5891460"/>
                  <a:pt x="3803335" y="5889479"/>
                </a:cubicBezTo>
                <a:cubicBezTo>
                  <a:pt x="3753670" y="5886505"/>
                  <a:pt x="3729848" y="5844211"/>
                  <a:pt x="3700990" y="5812491"/>
                </a:cubicBezTo>
                <a:cubicBezTo>
                  <a:pt x="3684884" y="5794647"/>
                  <a:pt x="3676828" y="5758633"/>
                  <a:pt x="3705014" y="5752353"/>
                </a:cubicBezTo>
                <a:cubicBezTo>
                  <a:pt x="3772798" y="5737152"/>
                  <a:pt x="3767428" y="5693207"/>
                  <a:pt x="3765753" y="5643313"/>
                </a:cubicBezTo>
                <a:cubicBezTo>
                  <a:pt x="3763404" y="5581522"/>
                  <a:pt x="3723470" y="5553107"/>
                  <a:pt x="3674479" y="5529315"/>
                </a:cubicBezTo>
                <a:cubicBezTo>
                  <a:pt x="3657701" y="5521056"/>
                  <a:pt x="3633878" y="5521386"/>
                  <a:pt x="3627501" y="5495612"/>
                </a:cubicBezTo>
                <a:cubicBezTo>
                  <a:pt x="3655017" y="5471161"/>
                  <a:pt x="3688572" y="5490985"/>
                  <a:pt x="3718104" y="5484048"/>
                </a:cubicBezTo>
                <a:cubicBezTo>
                  <a:pt x="3742598" y="5478431"/>
                  <a:pt x="3783202" y="5481403"/>
                  <a:pt x="3749644" y="5436467"/>
                </a:cubicBezTo>
                <a:cubicBezTo>
                  <a:pt x="3739912" y="5423580"/>
                  <a:pt x="3751322" y="5413666"/>
                  <a:pt x="3763740" y="5412675"/>
                </a:cubicBezTo>
                <a:cubicBezTo>
                  <a:pt x="3863064" y="5402433"/>
                  <a:pt x="3817428" y="5311564"/>
                  <a:pt x="3849307" y="5263654"/>
                </a:cubicBezTo>
                <a:cubicBezTo>
                  <a:pt x="3858030" y="5250437"/>
                  <a:pt x="3848634" y="5227638"/>
                  <a:pt x="3834876" y="5222021"/>
                </a:cubicBezTo>
                <a:cubicBezTo>
                  <a:pt x="3746960" y="5185011"/>
                  <a:pt x="3734880" y="5096789"/>
                  <a:pt x="3692263" y="5020790"/>
                </a:cubicBezTo>
                <a:cubicBezTo>
                  <a:pt x="3738572" y="4990724"/>
                  <a:pt x="3793938" y="4984115"/>
                  <a:pt x="3843936" y="4964619"/>
                </a:cubicBezTo>
                <a:cubicBezTo>
                  <a:pt x="3895949" y="4944132"/>
                  <a:pt x="3895949" y="4928933"/>
                  <a:pt x="3852997" y="4869458"/>
                </a:cubicBezTo>
                <a:cubicBezTo>
                  <a:pt x="3964739" y="4856569"/>
                  <a:pt x="3964739" y="4856569"/>
                  <a:pt x="3930177" y="4763060"/>
                </a:cubicBezTo>
                <a:cubicBezTo>
                  <a:pt x="4023800" y="4754468"/>
                  <a:pt x="4085540" y="4710192"/>
                  <a:pt x="4099968" y="4613376"/>
                </a:cubicBezTo>
                <a:cubicBezTo>
                  <a:pt x="4107016" y="4566456"/>
                  <a:pt x="4149296" y="4544320"/>
                  <a:pt x="4196274" y="4512928"/>
                </a:cubicBezTo>
                <a:cubicBezTo>
                  <a:pt x="4137888" y="4482527"/>
                  <a:pt x="4098290" y="4419087"/>
                  <a:pt x="4030173" y="4486165"/>
                </a:cubicBezTo>
                <a:cubicBezTo>
                  <a:pt x="4005342" y="4510615"/>
                  <a:pt x="4007687" y="4479555"/>
                  <a:pt x="4004335" y="4470634"/>
                </a:cubicBezTo>
                <a:cubicBezTo>
                  <a:pt x="3996282" y="4448827"/>
                  <a:pt x="4013059" y="4434287"/>
                  <a:pt x="4024133" y="4417767"/>
                </a:cubicBezTo>
                <a:cubicBezTo>
                  <a:pt x="4034870" y="4401245"/>
                  <a:pt x="4047624" y="4383734"/>
                  <a:pt x="4050642" y="4365226"/>
                </a:cubicBezTo>
                <a:cubicBezTo>
                  <a:pt x="4052655" y="4352340"/>
                  <a:pt x="4042924" y="4333509"/>
                  <a:pt x="4032186" y="4323924"/>
                </a:cubicBezTo>
                <a:cubicBezTo>
                  <a:pt x="3975811" y="4273370"/>
                  <a:pt x="4009367" y="4159704"/>
                  <a:pt x="3902658" y="4145163"/>
                </a:cubicBezTo>
                <a:cubicBezTo>
                  <a:pt x="3854674" y="4138557"/>
                  <a:pt x="3831522" y="4096923"/>
                  <a:pt x="3796288" y="4074123"/>
                </a:cubicBezTo>
                <a:cubicBezTo>
                  <a:pt x="3673808" y="3994492"/>
                  <a:pt x="3591931" y="3892060"/>
                  <a:pt x="3554015" y="3751298"/>
                </a:cubicBezTo>
                <a:cubicBezTo>
                  <a:pt x="3543613" y="3712308"/>
                  <a:pt x="3503679" y="3680917"/>
                  <a:pt x="3477841" y="3646554"/>
                </a:cubicBezTo>
                <a:cubicBezTo>
                  <a:pt x="3490259" y="3621441"/>
                  <a:pt x="3558041" y="3675631"/>
                  <a:pt x="3534217" y="3609547"/>
                </a:cubicBezTo>
                <a:cubicBezTo>
                  <a:pt x="3516097" y="3559982"/>
                  <a:pt x="3469788" y="3529253"/>
                  <a:pt x="3426164" y="3499844"/>
                </a:cubicBezTo>
                <a:cubicBezTo>
                  <a:pt x="3376502" y="3466472"/>
                  <a:pt x="3321470" y="3439708"/>
                  <a:pt x="3298987" y="3377918"/>
                </a:cubicBezTo>
                <a:cubicBezTo>
                  <a:pt x="3294289" y="3364700"/>
                  <a:pt x="3279190" y="3350823"/>
                  <a:pt x="3265768" y="3345534"/>
                </a:cubicBezTo>
                <a:cubicBezTo>
                  <a:pt x="2609539" y="2326070"/>
                  <a:pt x="1054085" y="2255965"/>
                  <a:pt x="698533" y="2257448"/>
                </a:cubicBezTo>
                <a:cubicBezTo>
                  <a:pt x="674830" y="2257546"/>
                  <a:pt x="656459" y="2257963"/>
                  <a:pt x="644044" y="2258439"/>
                </a:cubicBezTo>
                <a:cubicBezTo>
                  <a:pt x="463596" y="2265625"/>
                  <a:pt x="290510" y="2305151"/>
                  <a:pt x="121106" y="2359734"/>
                </a:cubicBezTo>
                <a:lnTo>
                  <a:pt x="0" y="2402158"/>
                </a:lnTo>
                <a:close/>
              </a:path>
            </a:pathLst>
          </a:custGeom>
          <a:solidFill>
            <a:schemeClr val="bg2">
              <a:alpha val="5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AEBB3113-979D-C130-F0E0-6B8B0496FF2C}"/>
              </a:ext>
            </a:extLst>
          </p:cNvPr>
          <p:cNvSpPr>
            <a:spLocks noGrp="1"/>
          </p:cNvSpPr>
          <p:nvPr>
            <p:ph type="title"/>
          </p:nvPr>
        </p:nvSpPr>
        <p:spPr>
          <a:xfrm>
            <a:off x="4654295" y="4029234"/>
            <a:ext cx="6864412" cy="845854"/>
          </a:xfrm>
        </p:spPr>
        <p:txBody>
          <a:bodyPr vert="horz" lIns="91440" tIns="45720" rIns="91440" bIns="45720" rtlCol="0" anchor="b">
            <a:normAutofit/>
          </a:bodyPr>
          <a:lstStyle/>
          <a:p>
            <a:r>
              <a:rPr lang="en-US" dirty="0"/>
              <a:t>Time...</a:t>
            </a:r>
          </a:p>
        </p:txBody>
      </p:sp>
      <p:pic>
        <p:nvPicPr>
          <p:cNvPr id="6" name="Picture 5" descr="Patient dying of cancer with family needing more time talking to a stressed doctor">
            <a:extLst>
              <a:ext uri="{FF2B5EF4-FFF2-40B4-BE49-F238E27FC236}">
                <a16:creationId xmlns:a16="http://schemas.microsoft.com/office/drawing/2014/main" id="{E8C2D3D0-A45E-4FB9-F3F1-DC96D3F2D785}"/>
              </a:ext>
            </a:extLst>
          </p:cNvPr>
          <p:cNvPicPr>
            <a:picLocks noChangeAspect="1"/>
          </p:cNvPicPr>
          <p:nvPr/>
        </p:nvPicPr>
        <p:blipFill>
          <a:blip r:embed="rId2"/>
          <a:stretch>
            <a:fillRect/>
          </a:stretch>
        </p:blipFill>
        <p:spPr>
          <a:xfrm>
            <a:off x="1851546" y="372035"/>
            <a:ext cx="3494680" cy="2268166"/>
          </a:xfrm>
          <a:prstGeom prst="rect">
            <a:avLst/>
          </a:prstGeom>
        </p:spPr>
      </p:pic>
      <p:pic>
        <p:nvPicPr>
          <p:cNvPr id="5" name="Picture 4" descr="A busy doctor looking time pressured and stressed in a hospital environment">
            <a:extLst>
              <a:ext uri="{FF2B5EF4-FFF2-40B4-BE49-F238E27FC236}">
                <a16:creationId xmlns:a16="http://schemas.microsoft.com/office/drawing/2014/main" id="{BDA3CBE5-0E8F-81C9-8A2D-418B5DE9A14A}"/>
              </a:ext>
            </a:extLst>
          </p:cNvPr>
          <p:cNvPicPr>
            <a:picLocks noChangeAspect="1"/>
          </p:cNvPicPr>
          <p:nvPr/>
        </p:nvPicPr>
        <p:blipFill>
          <a:blip r:embed="rId3"/>
          <a:stretch>
            <a:fillRect/>
          </a:stretch>
        </p:blipFill>
        <p:spPr>
          <a:xfrm>
            <a:off x="747029" y="3350526"/>
            <a:ext cx="1974471" cy="2958010"/>
          </a:xfrm>
          <a:prstGeom prst="rect">
            <a:avLst/>
          </a:prstGeom>
        </p:spPr>
      </p:pic>
      <p:pic>
        <p:nvPicPr>
          <p:cNvPr id="4" name="Content Placeholder 3" descr="Death holding an hourglass, symbolizing time and mortality">
            <a:extLst>
              <a:ext uri="{FF2B5EF4-FFF2-40B4-BE49-F238E27FC236}">
                <a16:creationId xmlns:a16="http://schemas.microsoft.com/office/drawing/2014/main" id="{F37D407B-6B92-18DB-2927-ACD4F5F1BECF}"/>
              </a:ext>
            </a:extLst>
          </p:cNvPr>
          <p:cNvPicPr>
            <a:picLocks noChangeAspect="1"/>
          </p:cNvPicPr>
          <p:nvPr/>
        </p:nvPicPr>
        <p:blipFill>
          <a:blip r:embed="rId4"/>
          <a:stretch>
            <a:fillRect/>
          </a:stretch>
        </p:blipFill>
        <p:spPr>
          <a:xfrm>
            <a:off x="6263835" y="1206958"/>
            <a:ext cx="1515875" cy="2270975"/>
          </a:xfrm>
          <a:prstGeom prst="rect">
            <a:avLst/>
          </a:prstGeom>
        </p:spPr>
      </p:pic>
      <p:pic>
        <p:nvPicPr>
          <p:cNvPr id="7" name="Picture 6" descr="Busy doctor waiting room scene">
            <a:extLst>
              <a:ext uri="{FF2B5EF4-FFF2-40B4-BE49-F238E27FC236}">
                <a16:creationId xmlns:a16="http://schemas.microsoft.com/office/drawing/2014/main" id="{DB105208-C06C-2795-0DE0-C1247EB7113B}"/>
              </a:ext>
            </a:extLst>
          </p:cNvPr>
          <p:cNvPicPr>
            <a:picLocks noChangeAspect="1"/>
          </p:cNvPicPr>
          <p:nvPr/>
        </p:nvPicPr>
        <p:blipFill>
          <a:blip r:embed="rId5"/>
          <a:stretch>
            <a:fillRect/>
          </a:stretch>
        </p:blipFill>
        <p:spPr>
          <a:xfrm>
            <a:off x="9203079" y="391121"/>
            <a:ext cx="2574939" cy="2647020"/>
          </a:xfrm>
          <a:prstGeom prst="rect">
            <a:avLst/>
          </a:prstGeom>
        </p:spPr>
      </p:pic>
      <p:sp>
        <p:nvSpPr>
          <p:cNvPr id="79" name="Content Placeholder 39">
            <a:extLst>
              <a:ext uri="{FF2B5EF4-FFF2-40B4-BE49-F238E27FC236}">
                <a16:creationId xmlns:a16="http://schemas.microsoft.com/office/drawing/2014/main" id="{963B89AF-1861-CE8B-2B88-6AED86233F46}"/>
              </a:ext>
            </a:extLst>
          </p:cNvPr>
          <p:cNvSpPr>
            <a:spLocks noGrp="1"/>
          </p:cNvSpPr>
          <p:nvPr>
            <p:ph idx="1"/>
          </p:nvPr>
        </p:nvSpPr>
        <p:spPr>
          <a:xfrm>
            <a:off x="4654294" y="4916184"/>
            <a:ext cx="6864411" cy="1440165"/>
          </a:xfrm>
        </p:spPr>
        <p:txBody>
          <a:bodyPr vert="horz" lIns="91440" tIns="45720" rIns="91440" bIns="45720" rtlCol="0" anchor="t">
            <a:normAutofit fontScale="92500" lnSpcReduction="10000"/>
          </a:bodyPr>
          <a:lstStyle/>
          <a:p>
            <a:r>
              <a:rPr lang="en-US" sz="2000" dirty="0"/>
              <a:t>GPs don't have it. </a:t>
            </a:r>
            <a:endParaRPr lang="en-US" dirty="0"/>
          </a:p>
          <a:p>
            <a:r>
              <a:rPr lang="en-US" sz="2000" dirty="0"/>
              <a:t>Patient is running out of it.</a:t>
            </a:r>
          </a:p>
          <a:p>
            <a:r>
              <a:rPr lang="en-US" sz="2000" dirty="0"/>
              <a:t>Patient and their family need more of it.</a:t>
            </a:r>
          </a:p>
          <a:p>
            <a:r>
              <a:rPr lang="en-US" sz="2000" dirty="0"/>
              <a:t>(and GPs aren't paid adequately for it)</a:t>
            </a:r>
          </a:p>
        </p:txBody>
      </p:sp>
      <p:pic>
        <p:nvPicPr>
          <p:cNvPr id="8" name="Picture 7" descr="Doctor visibly donating money as a charitable act">
            <a:extLst>
              <a:ext uri="{FF2B5EF4-FFF2-40B4-BE49-F238E27FC236}">
                <a16:creationId xmlns:a16="http://schemas.microsoft.com/office/drawing/2014/main" id="{262EEFDA-5F3B-C76C-A24F-4D85DC9F321D}"/>
              </a:ext>
            </a:extLst>
          </p:cNvPr>
          <p:cNvPicPr>
            <a:picLocks noChangeAspect="1"/>
          </p:cNvPicPr>
          <p:nvPr/>
        </p:nvPicPr>
        <p:blipFill>
          <a:blip r:embed="rId6"/>
          <a:stretch>
            <a:fillRect/>
          </a:stretch>
        </p:blipFill>
        <p:spPr>
          <a:xfrm>
            <a:off x="9713118" y="3729036"/>
            <a:ext cx="1957388" cy="2924176"/>
          </a:xfrm>
          <a:prstGeom prst="rect">
            <a:avLst/>
          </a:prstGeom>
        </p:spPr>
      </p:pic>
    </p:spTree>
    <p:extLst>
      <p:ext uri="{BB962C8B-B14F-4D97-AF65-F5344CB8AC3E}">
        <p14:creationId xmlns:p14="http://schemas.microsoft.com/office/powerpoint/2010/main" val="11805661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5CDDC-6133-CB53-94C6-08E114633E4F}"/>
              </a:ext>
            </a:extLst>
          </p:cNvPr>
          <p:cNvSpPr>
            <a:spLocks noGrp="1"/>
          </p:cNvSpPr>
          <p:nvPr>
            <p:ph type="title"/>
          </p:nvPr>
        </p:nvSpPr>
        <p:spPr/>
        <p:txBody>
          <a:bodyPr/>
          <a:lstStyle/>
          <a:p>
            <a:r>
              <a:rPr lang="en-GB" b="1" dirty="0"/>
              <a:t>Syringe Driver Infusion example   </a:t>
            </a:r>
          </a:p>
        </p:txBody>
      </p:sp>
      <p:sp>
        <p:nvSpPr>
          <p:cNvPr id="3" name="Content Placeholder 2">
            <a:extLst>
              <a:ext uri="{FF2B5EF4-FFF2-40B4-BE49-F238E27FC236}">
                <a16:creationId xmlns:a16="http://schemas.microsoft.com/office/drawing/2014/main" id="{A6443EDB-1B58-32F9-DC64-F543F244602B}"/>
              </a:ext>
            </a:extLst>
          </p:cNvPr>
          <p:cNvSpPr>
            <a:spLocks noGrp="1"/>
          </p:cNvSpPr>
          <p:nvPr>
            <p:ph idx="1"/>
          </p:nvPr>
        </p:nvSpPr>
        <p:spPr>
          <a:xfrm>
            <a:off x="838200" y="2615167"/>
            <a:ext cx="3803983" cy="3561796"/>
          </a:xfrm>
        </p:spPr>
        <p:txBody>
          <a:bodyPr vert="horz" lIns="91440" tIns="45720" rIns="91440" bIns="45720" rtlCol="0" anchor="t">
            <a:normAutofit fontScale="92500" lnSpcReduction="10000"/>
          </a:bodyPr>
          <a:lstStyle/>
          <a:p>
            <a:pPr marL="0" indent="0">
              <a:buNone/>
            </a:pPr>
            <a:r>
              <a:rPr lang="en-GB" dirty="0"/>
              <a:t>Syringe driver infusion over 24 hours:</a:t>
            </a:r>
          </a:p>
          <a:p>
            <a:pPr marL="0" indent="0">
              <a:buNone/>
            </a:pPr>
            <a:endParaRPr lang="en-GB" dirty="0"/>
          </a:p>
          <a:p>
            <a:r>
              <a:rPr lang="en-GB" dirty="0"/>
              <a:t>Morphine 10mg</a:t>
            </a:r>
          </a:p>
          <a:p>
            <a:endParaRPr lang="en-GB" dirty="0"/>
          </a:p>
          <a:p>
            <a:r>
              <a:rPr lang="en-GB" dirty="0"/>
              <a:t>Midazolam 5mg</a:t>
            </a:r>
          </a:p>
          <a:p>
            <a:endParaRPr lang="en-GB" dirty="0"/>
          </a:p>
          <a:p>
            <a:r>
              <a:rPr lang="en-GB" dirty="0"/>
              <a:t>Metoclopramide 30mg</a:t>
            </a:r>
          </a:p>
          <a:p>
            <a:endParaRPr lang="en-GB" dirty="0"/>
          </a:p>
        </p:txBody>
      </p:sp>
      <p:sp>
        <p:nvSpPr>
          <p:cNvPr id="5" name="TextBox 4">
            <a:extLst>
              <a:ext uri="{FF2B5EF4-FFF2-40B4-BE49-F238E27FC236}">
                <a16:creationId xmlns:a16="http://schemas.microsoft.com/office/drawing/2014/main" id="{0DE89BB3-1FD8-7AF3-E988-FF46EDD2B3A1}"/>
              </a:ext>
            </a:extLst>
          </p:cNvPr>
          <p:cNvSpPr txBox="1"/>
          <p:nvPr/>
        </p:nvSpPr>
        <p:spPr>
          <a:xfrm>
            <a:off x="4942973" y="2205789"/>
            <a:ext cx="6591033"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t>PRNs:</a:t>
            </a:r>
          </a:p>
          <a:p>
            <a:endParaRPr lang="en-GB" sz="2400" dirty="0"/>
          </a:p>
          <a:p>
            <a:pPr marL="285750" indent="-285750">
              <a:buFont typeface="Calibri"/>
              <a:buChar char="-"/>
            </a:pPr>
            <a:r>
              <a:rPr lang="en-GB" sz="2400" dirty="0"/>
              <a:t>Morphine – 2.5-5mg q1h (pain/SOB)</a:t>
            </a:r>
          </a:p>
          <a:p>
            <a:pPr marL="285750" indent="-285750">
              <a:buFont typeface="Calibri"/>
              <a:buChar char="-"/>
            </a:pPr>
            <a:r>
              <a:rPr lang="en-GB" sz="2400" dirty="0"/>
              <a:t>Midazolam 2.5-5mg q1h (agitation)</a:t>
            </a:r>
          </a:p>
          <a:p>
            <a:pPr marL="285750" indent="-285750">
              <a:buFont typeface="Calibri"/>
              <a:buChar char="-"/>
            </a:pPr>
            <a:r>
              <a:rPr lang="en-GB" sz="2400" dirty="0"/>
              <a:t>Haloperidol 1mg q1h (max 5mg 24 hours) (nausea/agitation)</a:t>
            </a:r>
          </a:p>
          <a:p>
            <a:pPr marL="285750" indent="-285750">
              <a:buFont typeface="Calibri"/>
              <a:buChar char="-"/>
            </a:pPr>
            <a:r>
              <a:rPr lang="en-GB" sz="2400" dirty="0"/>
              <a:t>Buscopan 20mg q3h (max 120mg/24 hours) (respiratory secretions)</a:t>
            </a:r>
          </a:p>
          <a:p>
            <a:endParaRPr lang="en-GB" sz="2400" dirty="0"/>
          </a:p>
        </p:txBody>
      </p:sp>
      <p:sp>
        <p:nvSpPr>
          <p:cNvPr id="6" name="TextBox 5">
            <a:extLst>
              <a:ext uri="{FF2B5EF4-FFF2-40B4-BE49-F238E27FC236}">
                <a16:creationId xmlns:a16="http://schemas.microsoft.com/office/drawing/2014/main" id="{FCCC14BA-7B21-92C3-F99E-492CA39C7218}"/>
              </a:ext>
            </a:extLst>
          </p:cNvPr>
          <p:cNvSpPr txBox="1"/>
          <p:nvPr/>
        </p:nvSpPr>
        <p:spPr>
          <a:xfrm>
            <a:off x="992605" y="1534026"/>
            <a:ext cx="364957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t>Opioid naïve 75 yr old</a:t>
            </a:r>
          </a:p>
        </p:txBody>
      </p:sp>
    </p:spTree>
    <p:extLst>
      <p:ext uri="{BB962C8B-B14F-4D97-AF65-F5344CB8AC3E}">
        <p14:creationId xmlns:p14="http://schemas.microsoft.com/office/powerpoint/2010/main" val="1241032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Slide Background Fill">
            <a:extLst>
              <a:ext uri="{FF2B5EF4-FFF2-40B4-BE49-F238E27FC236}">
                <a16:creationId xmlns:a16="http://schemas.microsoft.com/office/drawing/2014/main" id="{C3420C89-0B09-4632-A4AF-3971D08BF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Color Cover">
            <a:extLst>
              <a:ext uri="{FF2B5EF4-FFF2-40B4-BE49-F238E27FC236}">
                <a16:creationId xmlns:a16="http://schemas.microsoft.com/office/drawing/2014/main" id="{4E5CBA61-BF74-40B4-A3A8-366BBA626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AC27E70C-5470-4262-B9CE-AE52C51CF4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929"/>
            <a:ext cx="12188952" cy="3490956"/>
            <a:chOff x="651279" y="598259"/>
            <a:chExt cx="10889442" cy="5680742"/>
          </a:xfrm>
        </p:grpSpPr>
        <p:sp>
          <p:nvSpPr>
            <p:cNvPr id="15" name="Color">
              <a:extLst>
                <a:ext uri="{FF2B5EF4-FFF2-40B4-BE49-F238E27FC236}">
                  <a16:creationId xmlns:a16="http://schemas.microsoft.com/office/drawing/2014/main" id="{B5C7D35F-738C-47DF-AD6E-859806E46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Color">
              <a:extLst>
                <a:ext uri="{FF2B5EF4-FFF2-40B4-BE49-F238E27FC236}">
                  <a16:creationId xmlns:a16="http://schemas.microsoft.com/office/drawing/2014/main" id="{740F8C8B-E52F-46CF-89C7-51C6A037CF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Cartoon of a person and person reading a book&#10;&#10;AI-generated content may be incorrect.">
            <a:extLst>
              <a:ext uri="{FF2B5EF4-FFF2-40B4-BE49-F238E27FC236}">
                <a16:creationId xmlns:a16="http://schemas.microsoft.com/office/drawing/2014/main" id="{DB2AFC93-B0DC-8A72-570D-64234C47B8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305" y="2172372"/>
            <a:ext cx="3707680" cy="3007836"/>
          </a:xfrm>
          <a:prstGeom prst="rect">
            <a:avLst/>
          </a:prstGeom>
        </p:spPr>
      </p:pic>
      <p:grpSp>
        <p:nvGrpSpPr>
          <p:cNvPr id="18" name="Group 17">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9" name="Freeform: Shape 18">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37" name="Freeform: Shape 36">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1" name="Freeform: Shape 20">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2" name="Freeform: Shape 21">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3" name="Freeform: Shape 22">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4" name="Freeform: Shape 23">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5" name="Freeform: Shape 24">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grpSp>
      <p:sp>
        <p:nvSpPr>
          <p:cNvPr id="2" name="Title 1">
            <a:extLst>
              <a:ext uri="{FF2B5EF4-FFF2-40B4-BE49-F238E27FC236}">
                <a16:creationId xmlns:a16="http://schemas.microsoft.com/office/drawing/2014/main" id="{0DCC68AC-D118-6F70-D296-216817604699}"/>
              </a:ext>
            </a:extLst>
          </p:cNvPr>
          <p:cNvSpPr>
            <a:spLocks noGrp="1"/>
          </p:cNvSpPr>
          <p:nvPr>
            <p:ph type="title"/>
          </p:nvPr>
        </p:nvSpPr>
        <p:spPr>
          <a:xfrm>
            <a:off x="786384" y="841249"/>
            <a:ext cx="5692953" cy="2587131"/>
          </a:xfrm>
        </p:spPr>
        <p:txBody>
          <a:bodyPr anchor="b">
            <a:normAutofit/>
          </a:bodyPr>
          <a:lstStyle/>
          <a:p>
            <a:r>
              <a:rPr lang="en-AU" sz="4800" b="1" dirty="0">
                <a:solidFill>
                  <a:schemeClr val="bg1"/>
                </a:solidFill>
              </a:rPr>
              <a:t>Advance Care Planning</a:t>
            </a:r>
          </a:p>
        </p:txBody>
      </p:sp>
      <p:sp>
        <p:nvSpPr>
          <p:cNvPr id="3" name="Content Placeholder 2">
            <a:extLst>
              <a:ext uri="{FF2B5EF4-FFF2-40B4-BE49-F238E27FC236}">
                <a16:creationId xmlns:a16="http://schemas.microsoft.com/office/drawing/2014/main" id="{EDED09B5-3E53-604F-3F06-8199E09F9E30}"/>
              </a:ext>
            </a:extLst>
          </p:cNvPr>
          <p:cNvSpPr>
            <a:spLocks noGrp="1"/>
          </p:cNvSpPr>
          <p:nvPr>
            <p:ph idx="1"/>
          </p:nvPr>
        </p:nvSpPr>
        <p:spPr>
          <a:xfrm>
            <a:off x="786383" y="3566809"/>
            <a:ext cx="8176642" cy="3278262"/>
          </a:xfrm>
        </p:spPr>
        <p:txBody>
          <a:bodyPr anchor="ctr">
            <a:normAutofit fontScale="92500" lnSpcReduction="10000"/>
          </a:bodyPr>
          <a:lstStyle/>
          <a:p>
            <a:pPr marL="0" indent="0">
              <a:buNone/>
            </a:pPr>
            <a:endParaRPr lang="en-AU" sz="1500" dirty="0">
              <a:solidFill>
                <a:schemeClr val="tx2"/>
              </a:solidFill>
            </a:endParaRPr>
          </a:p>
          <a:p>
            <a:r>
              <a:rPr lang="en-AU" sz="1500" b="1" dirty="0">
                <a:solidFill>
                  <a:schemeClr val="tx2"/>
                </a:solidFill>
              </a:rPr>
              <a:t>Prompts for End of Life Planning (PELP) Framework</a:t>
            </a:r>
          </a:p>
          <a:p>
            <a:endParaRPr lang="en-AU" sz="1500" b="1" dirty="0">
              <a:solidFill>
                <a:schemeClr val="tx2"/>
              </a:solidFill>
            </a:endParaRPr>
          </a:p>
          <a:p>
            <a:r>
              <a:rPr lang="en-AU" sz="1500" b="1" dirty="0">
                <a:solidFill>
                  <a:schemeClr val="tx2"/>
                </a:solidFill>
              </a:rPr>
              <a:t>Great ACP conversation starter video – “Love is Not Enough”, ACP Australia:</a:t>
            </a:r>
          </a:p>
          <a:p>
            <a:pPr marL="0" indent="0">
              <a:buNone/>
            </a:pPr>
            <a:r>
              <a:rPr lang="en-AU" sz="1500" b="1" dirty="0">
                <a:solidFill>
                  <a:schemeClr val="tx2"/>
                </a:solidFill>
                <a:hlinkClick r:id="rId3"/>
              </a:rPr>
              <a:t>https://youtu.be/hsZ287okI8c?si=5TrPLAHcoNH48s8F</a:t>
            </a:r>
            <a:r>
              <a:rPr lang="en-AU" sz="1500" b="1" dirty="0">
                <a:solidFill>
                  <a:schemeClr val="tx2"/>
                </a:solidFill>
              </a:rPr>
              <a:t> </a:t>
            </a:r>
          </a:p>
          <a:p>
            <a:pPr marL="0" indent="0">
              <a:buNone/>
            </a:pPr>
            <a:endParaRPr lang="en-AU" sz="1500" dirty="0">
              <a:solidFill>
                <a:schemeClr val="tx2"/>
              </a:solidFill>
            </a:endParaRPr>
          </a:p>
          <a:p>
            <a:r>
              <a:rPr lang="en-AU" sz="1500" b="1" dirty="0">
                <a:solidFill>
                  <a:schemeClr val="tx2"/>
                </a:solidFill>
              </a:rPr>
              <a:t>PALLCONSULT End of Life Care GP Packs</a:t>
            </a:r>
          </a:p>
          <a:p>
            <a:pPr marL="0" indent="0">
              <a:buNone/>
            </a:pPr>
            <a:endParaRPr lang="en-AU" sz="1500" dirty="0">
              <a:solidFill>
                <a:schemeClr val="tx2"/>
              </a:solidFill>
            </a:endParaRPr>
          </a:p>
          <a:p>
            <a:r>
              <a:rPr lang="en-AU" sz="1500" b="0" i="0" dirty="0">
                <a:solidFill>
                  <a:schemeClr val="tx2"/>
                </a:solidFill>
                <a:effectLst/>
                <a:latin typeface="Lato" panose="020F0502020204030203" pitchFamily="34" charset="0"/>
              </a:rPr>
              <a:t>The </a:t>
            </a:r>
            <a:r>
              <a:rPr lang="en-AU" sz="1500" b="1" i="0" dirty="0">
                <a:solidFill>
                  <a:schemeClr val="tx2"/>
                </a:solidFill>
                <a:effectLst/>
                <a:latin typeface="Lato" panose="020F0502020204030203" pitchFamily="34" charset="0"/>
              </a:rPr>
              <a:t>Queensland Health electronic hospital record (The Viewer)</a:t>
            </a:r>
            <a:r>
              <a:rPr lang="en-AU" sz="1500" b="0" i="0" dirty="0">
                <a:solidFill>
                  <a:schemeClr val="tx2"/>
                </a:solidFill>
                <a:effectLst/>
                <a:latin typeface="Lato" panose="020F0502020204030203" pitchFamily="34" charset="0"/>
              </a:rPr>
              <a:t> provides quick access for all healthcare professionals (including QAS) to ACP documents, ARPs and discussions.</a:t>
            </a:r>
          </a:p>
          <a:p>
            <a:pPr lvl="2"/>
            <a:r>
              <a:rPr lang="en-AU" sz="1500" dirty="0">
                <a:solidFill>
                  <a:schemeClr val="tx2"/>
                </a:solidFill>
                <a:latin typeface="Lato" panose="020F0502020204030203" pitchFamily="34" charset="0"/>
              </a:rPr>
              <a:t>Can access via </a:t>
            </a:r>
            <a:r>
              <a:rPr lang="en-AU" sz="1500" b="1" dirty="0">
                <a:solidFill>
                  <a:schemeClr val="tx2"/>
                </a:solidFill>
                <a:latin typeface="Lato" panose="020F0502020204030203" pitchFamily="34" charset="0"/>
              </a:rPr>
              <a:t>Health Provider Portal</a:t>
            </a:r>
          </a:p>
          <a:p>
            <a:pPr lvl="2"/>
            <a:endParaRPr lang="en-AU" sz="1500" b="1" dirty="0">
              <a:solidFill>
                <a:schemeClr val="tx2"/>
              </a:solidFill>
              <a:latin typeface="Lato" panose="020F0502020204030203" pitchFamily="34" charset="0"/>
            </a:endParaRPr>
          </a:p>
          <a:p>
            <a:pPr marL="914400" lvl="2" indent="0">
              <a:buNone/>
            </a:pPr>
            <a:endParaRPr lang="en-AU" sz="1500" b="1" dirty="0">
              <a:solidFill>
                <a:schemeClr val="tx2"/>
              </a:solidFill>
              <a:latin typeface="Lato" panose="020F0502020204030203" pitchFamily="34" charset="0"/>
            </a:endParaRPr>
          </a:p>
        </p:txBody>
      </p:sp>
    </p:spTree>
    <p:extLst>
      <p:ext uri="{BB962C8B-B14F-4D97-AF65-F5344CB8AC3E}">
        <p14:creationId xmlns:p14="http://schemas.microsoft.com/office/powerpoint/2010/main" val="1368828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A7A2D-CEDD-E5DC-52B0-75AB1447556B}"/>
              </a:ext>
            </a:extLst>
          </p:cNvPr>
          <p:cNvSpPr>
            <a:spLocks noGrp="1"/>
          </p:cNvSpPr>
          <p:nvPr>
            <p:ph type="title"/>
          </p:nvPr>
        </p:nvSpPr>
        <p:spPr>
          <a:xfrm>
            <a:off x="390525" y="107950"/>
            <a:ext cx="10515600" cy="1325563"/>
          </a:xfrm>
        </p:spPr>
        <p:txBody>
          <a:bodyPr/>
          <a:lstStyle/>
          <a:p>
            <a:r>
              <a:rPr lang="en-US" dirty="0"/>
              <a:t>What</a:t>
            </a:r>
          </a:p>
        </p:txBody>
      </p:sp>
      <p:graphicFrame>
        <p:nvGraphicFramePr>
          <p:cNvPr id="4" name="Diagram 3">
            <a:extLst>
              <a:ext uri="{FF2B5EF4-FFF2-40B4-BE49-F238E27FC236}">
                <a16:creationId xmlns:a16="http://schemas.microsoft.com/office/drawing/2014/main" id="{8A20633C-EEE4-3016-8072-8D1E117CB09B}"/>
              </a:ext>
            </a:extLst>
          </p:cNvPr>
          <p:cNvGraphicFramePr/>
          <p:nvPr>
            <p:extLst>
              <p:ext uri="{D42A27DB-BD31-4B8C-83A1-F6EECF244321}">
                <p14:modId xmlns:p14="http://schemas.microsoft.com/office/powerpoint/2010/main" val="2880274596"/>
              </p:ext>
            </p:extLst>
          </p:nvPr>
        </p:nvGraphicFramePr>
        <p:xfrm>
          <a:off x="-1806648" y="620785"/>
          <a:ext cx="9762029" cy="54214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5" name="Content Placeholder 3">
            <a:extLst>
              <a:ext uri="{FF2B5EF4-FFF2-40B4-BE49-F238E27FC236}">
                <a16:creationId xmlns:a16="http://schemas.microsoft.com/office/drawing/2014/main" id="{0F88BB2B-5D2B-6D70-4CCB-E1143743AD17}"/>
              </a:ext>
            </a:extLst>
          </p:cNvPr>
          <p:cNvGraphicFramePr>
            <a:graphicFrameLocks/>
          </p:cNvGraphicFramePr>
          <p:nvPr>
            <p:extLst>
              <p:ext uri="{D42A27DB-BD31-4B8C-83A1-F6EECF244321}">
                <p14:modId xmlns:p14="http://schemas.microsoft.com/office/powerpoint/2010/main" val="1882171859"/>
              </p:ext>
            </p:extLst>
          </p:nvPr>
        </p:nvGraphicFramePr>
        <p:xfrm>
          <a:off x="5764476" y="2039612"/>
          <a:ext cx="6244255" cy="350321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774704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ED935FD-8AC3-1AB2-A9F9-8E5A556698C8}"/>
              </a:ext>
            </a:extLst>
          </p:cNvPr>
          <p:cNvSpPr>
            <a:spLocks noGrp="1"/>
          </p:cNvSpPr>
          <p:nvPr>
            <p:ph type="title"/>
          </p:nvPr>
        </p:nvSpPr>
        <p:spPr>
          <a:xfrm>
            <a:off x="624470" y="525982"/>
            <a:ext cx="4303577" cy="1025307"/>
          </a:xfrm>
        </p:spPr>
        <p:txBody>
          <a:bodyPr anchor="b">
            <a:normAutofit fontScale="90000"/>
          </a:bodyPr>
          <a:lstStyle/>
          <a:p>
            <a:r>
              <a:rPr lang="en-US" sz="3600" b="1" dirty="0"/>
              <a:t>Where?</a:t>
            </a:r>
            <a:br>
              <a:rPr lang="en-US" sz="3600" b="1" dirty="0"/>
            </a:br>
            <a:endParaRPr lang="en-US" sz="3600" b="1" dirty="0"/>
          </a:p>
        </p:txBody>
      </p:sp>
      <p:sp>
        <p:nvSpPr>
          <p:cNvPr id="16" name="Rectangle 15">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232748C-288C-CAF5-487F-B7D3C78BE773}"/>
              </a:ext>
            </a:extLst>
          </p:cNvPr>
          <p:cNvSpPr>
            <a:spLocks noGrp="1"/>
          </p:cNvSpPr>
          <p:nvPr>
            <p:ph idx="1"/>
          </p:nvPr>
        </p:nvSpPr>
        <p:spPr>
          <a:xfrm>
            <a:off x="645066" y="2031101"/>
            <a:ext cx="4282984" cy="3511943"/>
          </a:xfrm>
        </p:spPr>
        <p:txBody>
          <a:bodyPr vert="horz" lIns="91440" tIns="45720" rIns="91440" bIns="45720" rtlCol="0" anchor="ctr">
            <a:normAutofit/>
          </a:bodyPr>
          <a:lstStyle/>
          <a:p>
            <a:endParaRPr lang="en-US" sz="1800" dirty="0"/>
          </a:p>
          <a:p>
            <a:endParaRPr lang="en-US" sz="1800" dirty="0"/>
          </a:p>
        </p:txBody>
      </p:sp>
      <p:sp>
        <p:nvSpPr>
          <p:cNvPr id="13" name="Rectangle 12">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map with a green line&#10;&#10;Description automatically generated">
            <a:extLst>
              <a:ext uri="{FF2B5EF4-FFF2-40B4-BE49-F238E27FC236}">
                <a16:creationId xmlns:a16="http://schemas.microsoft.com/office/drawing/2014/main" id="{D127A4E0-7BBD-61E5-5D88-E6AB38B9814F}"/>
              </a:ext>
            </a:extLst>
          </p:cNvPr>
          <p:cNvPicPr>
            <a:picLocks noChangeAspect="1"/>
          </p:cNvPicPr>
          <p:nvPr/>
        </p:nvPicPr>
        <p:blipFill>
          <a:blip r:embed="rId2"/>
          <a:stretch>
            <a:fillRect/>
          </a:stretch>
        </p:blipFill>
        <p:spPr>
          <a:xfrm>
            <a:off x="5987738" y="864377"/>
            <a:ext cx="5628018" cy="4896375"/>
          </a:xfrm>
          <a:prstGeom prst="rect">
            <a:avLst/>
          </a:prstGeom>
        </p:spPr>
      </p:pic>
      <p:sp>
        <p:nvSpPr>
          <p:cNvPr id="6" name="TextBox 5">
            <a:extLst>
              <a:ext uri="{FF2B5EF4-FFF2-40B4-BE49-F238E27FC236}">
                <a16:creationId xmlns:a16="http://schemas.microsoft.com/office/drawing/2014/main" id="{188F3492-878B-E63B-053E-3CA2D1C0BAFD}"/>
              </a:ext>
            </a:extLst>
          </p:cNvPr>
          <p:cNvSpPr txBox="1"/>
          <p:nvPr/>
        </p:nvSpPr>
        <p:spPr>
          <a:xfrm>
            <a:off x="645064" y="1931878"/>
            <a:ext cx="474149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t>Catchment area for referrals to Toowoomba Palliative Care Community , SPACE and OPD</a:t>
            </a:r>
          </a:p>
        </p:txBody>
      </p:sp>
      <p:sp>
        <p:nvSpPr>
          <p:cNvPr id="5" name="TextBox 4">
            <a:extLst>
              <a:ext uri="{FF2B5EF4-FFF2-40B4-BE49-F238E27FC236}">
                <a16:creationId xmlns:a16="http://schemas.microsoft.com/office/drawing/2014/main" id="{7268DB64-3095-E704-EFDC-5EC027D20E94}"/>
              </a:ext>
            </a:extLst>
          </p:cNvPr>
          <p:cNvSpPr txBox="1"/>
          <p:nvPr/>
        </p:nvSpPr>
        <p:spPr>
          <a:xfrm>
            <a:off x="772885" y="3581400"/>
            <a:ext cx="364671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West to Oakey</a:t>
            </a:r>
          </a:p>
          <a:p>
            <a:r>
              <a:rPr lang="en-US" dirty="0"/>
              <a:t>North to Crows Nest</a:t>
            </a:r>
          </a:p>
          <a:p>
            <a:r>
              <a:rPr lang="en-US" dirty="0"/>
              <a:t>South to Pittsworth</a:t>
            </a:r>
          </a:p>
          <a:p>
            <a:r>
              <a:rPr lang="en-US" dirty="0"/>
              <a:t>East (the Range)*</a:t>
            </a:r>
          </a:p>
        </p:txBody>
      </p:sp>
      <p:pic>
        <p:nvPicPr>
          <p:cNvPr id="7" name="Picture 6" descr="A close-up of a compass&#10;&#10;AI-generated content may be incorrect.">
            <a:extLst>
              <a:ext uri="{FF2B5EF4-FFF2-40B4-BE49-F238E27FC236}">
                <a16:creationId xmlns:a16="http://schemas.microsoft.com/office/drawing/2014/main" id="{3F97DC60-483A-F975-321D-FAD8AC9B4D2A}"/>
              </a:ext>
            </a:extLst>
          </p:cNvPr>
          <p:cNvPicPr>
            <a:picLocks noChangeAspect="1"/>
          </p:cNvPicPr>
          <p:nvPr/>
        </p:nvPicPr>
        <p:blipFill>
          <a:blip r:embed="rId3">
            <a:alphaModFix amt="26000"/>
          </a:blip>
          <a:stretch>
            <a:fillRect/>
          </a:stretch>
        </p:blipFill>
        <p:spPr>
          <a:xfrm>
            <a:off x="577444" y="3039033"/>
            <a:ext cx="4953000" cy="2691153"/>
          </a:xfrm>
          <a:prstGeom prst="rect">
            <a:avLst/>
          </a:prstGeom>
        </p:spPr>
      </p:pic>
    </p:spTree>
    <p:extLst>
      <p:ext uri="{BB962C8B-B14F-4D97-AF65-F5344CB8AC3E}">
        <p14:creationId xmlns:p14="http://schemas.microsoft.com/office/powerpoint/2010/main" val="3944295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930B1B3-B56D-57E0-7851-F3ABADDC3A6C}"/>
              </a:ext>
            </a:extLst>
          </p:cNvPr>
          <p:cNvSpPr>
            <a:spLocks noGrp="1"/>
          </p:cNvSpPr>
          <p:nvPr>
            <p:ph type="title"/>
          </p:nvPr>
        </p:nvSpPr>
        <p:spPr>
          <a:xfrm>
            <a:off x="4436710" y="691896"/>
            <a:ext cx="4267200" cy="1351472"/>
          </a:xfrm>
        </p:spPr>
        <p:txBody>
          <a:bodyPr>
            <a:normAutofit/>
          </a:bodyPr>
          <a:lstStyle/>
          <a:p>
            <a:pPr algn="ctr"/>
            <a:r>
              <a:rPr lang="en-GB" sz="2800" b="1" dirty="0">
                <a:solidFill>
                  <a:schemeClr val="tx1">
                    <a:lumMod val="85000"/>
                    <a:lumOff val="15000"/>
                  </a:schemeClr>
                </a:solidFill>
              </a:rPr>
              <a:t>Where?</a:t>
            </a:r>
            <a:br>
              <a:rPr lang="en-GB" sz="2800" b="1" dirty="0">
                <a:solidFill>
                  <a:schemeClr val="tx1">
                    <a:lumMod val="85000"/>
                    <a:lumOff val="15000"/>
                  </a:schemeClr>
                </a:solidFill>
              </a:rPr>
            </a:br>
            <a:r>
              <a:rPr lang="en-GB" sz="2800" b="1" dirty="0">
                <a:solidFill>
                  <a:schemeClr val="tx1">
                    <a:lumMod val="85000"/>
                    <a:lumOff val="15000"/>
                  </a:schemeClr>
                </a:solidFill>
              </a:rPr>
              <a:t>SPARTA catchment area</a:t>
            </a:r>
            <a:br>
              <a:rPr lang="en-GB" sz="2800" dirty="0">
                <a:solidFill>
                  <a:schemeClr val="tx1">
                    <a:lumMod val="85000"/>
                    <a:lumOff val="15000"/>
                  </a:schemeClr>
                </a:solidFill>
              </a:rPr>
            </a:br>
            <a:endParaRPr lang="en-GB" sz="2800" dirty="0">
              <a:solidFill>
                <a:schemeClr val="tx1">
                  <a:lumMod val="85000"/>
                  <a:lumOff val="15000"/>
                </a:schemeClr>
              </a:solidFill>
            </a:endParaRPr>
          </a:p>
        </p:txBody>
      </p:sp>
      <p:pic>
        <p:nvPicPr>
          <p:cNvPr id="5" name="Picture 4" descr="sparta map.png">
            <a:extLst>
              <a:ext uri="{FF2B5EF4-FFF2-40B4-BE49-F238E27FC236}">
                <a16:creationId xmlns:a16="http://schemas.microsoft.com/office/drawing/2014/main" id="{40B0DF0D-4C5F-C551-9E5C-66EBF12D91D6}"/>
              </a:ext>
            </a:extLst>
          </p:cNvPr>
          <p:cNvPicPr>
            <a:picLocks noChangeAspect="1"/>
          </p:cNvPicPr>
          <p:nvPr/>
        </p:nvPicPr>
        <p:blipFill>
          <a:blip r:embed="rId2"/>
          <a:srcRect l="18205" r="24314"/>
          <a:stretch>
            <a:fillRect/>
          </a:stretch>
        </p:blipFill>
        <p:spPr>
          <a:xfrm>
            <a:off x="3" y="1"/>
            <a:ext cx="5009872"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pic>
        <p:nvPicPr>
          <p:cNvPr id="3" name="Content Placeholder 2" descr="Illustration of a Spartan King kicking a person in modern attire into a pit.">
            <a:extLst>
              <a:ext uri="{FF2B5EF4-FFF2-40B4-BE49-F238E27FC236}">
                <a16:creationId xmlns:a16="http://schemas.microsoft.com/office/drawing/2014/main" id="{78F0B7ED-93F7-5EC2-22B0-1FC2428DC1C8}"/>
              </a:ext>
            </a:extLst>
          </p:cNvPr>
          <p:cNvPicPr>
            <a:picLocks noChangeAspect="1"/>
          </p:cNvPicPr>
          <p:nvPr/>
        </p:nvPicPr>
        <p:blipFill>
          <a:blip r:embed="rId3"/>
          <a:srcRect l="21106"/>
          <a:stretch>
            <a:fillRect/>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1065139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F8C76-0B0F-8BDC-0CD7-4AFF489F0ED0}"/>
              </a:ext>
            </a:extLst>
          </p:cNvPr>
          <p:cNvSpPr>
            <a:spLocks noGrp="1"/>
          </p:cNvSpPr>
          <p:nvPr>
            <p:ph type="title"/>
          </p:nvPr>
        </p:nvSpPr>
        <p:spPr/>
        <p:txBody>
          <a:bodyPr/>
          <a:lstStyle/>
          <a:p>
            <a:r>
              <a:rPr lang="en-US" b="1" dirty="0"/>
              <a:t>Who? – staffing</a:t>
            </a:r>
            <a:br>
              <a:rPr lang="en-US" dirty="0"/>
            </a:br>
            <a:endParaRPr lang="en-US" dirty="0"/>
          </a:p>
        </p:txBody>
      </p:sp>
      <p:sp>
        <p:nvSpPr>
          <p:cNvPr id="3" name="Content Placeholder 2">
            <a:extLst>
              <a:ext uri="{FF2B5EF4-FFF2-40B4-BE49-F238E27FC236}">
                <a16:creationId xmlns:a16="http://schemas.microsoft.com/office/drawing/2014/main" id="{E57993F6-2B5F-EDC3-877F-2985551FB68F}"/>
              </a:ext>
            </a:extLst>
          </p:cNvPr>
          <p:cNvSpPr>
            <a:spLocks noGrp="1"/>
          </p:cNvSpPr>
          <p:nvPr>
            <p:ph idx="1"/>
          </p:nvPr>
        </p:nvSpPr>
        <p:spPr/>
        <p:txBody>
          <a:bodyPr vert="horz" lIns="91440" tIns="45720" rIns="91440" bIns="45720" rtlCol="0" anchor="t">
            <a:normAutofit/>
          </a:bodyPr>
          <a:lstStyle/>
          <a:p>
            <a:pPr>
              <a:buFont typeface="Calibri" panose="020B0604020202020204" pitchFamily="34" charset="0"/>
              <a:buChar char="-"/>
            </a:pPr>
            <a:endParaRPr lang="en-US" dirty="0"/>
          </a:p>
          <a:p>
            <a:pPr>
              <a:buFont typeface="Calibri" panose="020B0604020202020204" pitchFamily="34" charset="0"/>
              <a:buChar char="-"/>
            </a:pPr>
            <a:endParaRPr lang="en-US" dirty="0"/>
          </a:p>
        </p:txBody>
      </p:sp>
      <p:graphicFrame>
        <p:nvGraphicFramePr>
          <p:cNvPr id="4" name="Diagram 3">
            <a:extLst>
              <a:ext uri="{FF2B5EF4-FFF2-40B4-BE49-F238E27FC236}">
                <a16:creationId xmlns:a16="http://schemas.microsoft.com/office/drawing/2014/main" id="{AFC85C13-606D-36E1-BE53-89D62BAF45DE}"/>
              </a:ext>
            </a:extLst>
          </p:cNvPr>
          <p:cNvGraphicFramePr/>
          <p:nvPr>
            <p:extLst>
              <p:ext uri="{D42A27DB-BD31-4B8C-83A1-F6EECF244321}">
                <p14:modId xmlns:p14="http://schemas.microsoft.com/office/powerpoint/2010/main" val="188954905"/>
              </p:ext>
            </p:extLst>
          </p:nvPr>
        </p:nvGraphicFramePr>
        <p:xfrm>
          <a:off x="1624914" y="1691437"/>
          <a:ext cx="10363200" cy="3785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7748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8D4A3F99-403F-7576-436F-70AB1046A60A}"/>
              </a:ext>
            </a:extLst>
          </p:cNvPr>
          <p:cNvSpPr>
            <a:spLocks noGrp="1"/>
          </p:cNvSpPr>
          <p:nvPr>
            <p:ph type="ctrTitle"/>
          </p:nvPr>
        </p:nvSpPr>
        <p:spPr>
          <a:xfrm>
            <a:off x="2834640" y="-194360"/>
            <a:ext cx="6767586" cy="2291400"/>
          </a:xfrm>
        </p:spPr>
        <p:txBody>
          <a:bodyPr vert="horz" lIns="91440" tIns="45720" rIns="91440" bIns="45720" rtlCol="0" anchor="ctr">
            <a:normAutofit/>
          </a:bodyPr>
          <a:lstStyle/>
          <a:p>
            <a:pPr algn="ctr"/>
            <a:r>
              <a:rPr lang="en-US" sz="3600" b="1" dirty="0">
                <a:solidFill>
                  <a:schemeClr val="tx2"/>
                </a:solidFill>
                <a:latin typeface="+mj-lt"/>
                <a:cs typeface="+mj-cs"/>
              </a:rPr>
              <a:t>Referral Criteria</a:t>
            </a:r>
            <a:endParaRPr lang="en-US" sz="3600" b="1" kern="1200" dirty="0">
              <a:solidFill>
                <a:schemeClr val="tx2"/>
              </a:solidFill>
              <a:latin typeface="+mj-lt"/>
              <a:ea typeface="+mj-ea"/>
              <a:cs typeface="+mj-cs"/>
            </a:endParaRPr>
          </a:p>
        </p:txBody>
      </p:sp>
      <p:sp>
        <p:nvSpPr>
          <p:cNvPr id="3" name="Content Placeholder 2">
            <a:extLst>
              <a:ext uri="{FF2B5EF4-FFF2-40B4-BE49-F238E27FC236}">
                <a16:creationId xmlns:a16="http://schemas.microsoft.com/office/drawing/2014/main" id="{CA90B58E-7118-8A66-417C-92A039EBB902}"/>
              </a:ext>
            </a:extLst>
          </p:cNvPr>
          <p:cNvSpPr>
            <a:spLocks noGrp="1"/>
          </p:cNvSpPr>
          <p:nvPr>
            <p:ph idx="4294967295"/>
          </p:nvPr>
        </p:nvSpPr>
        <p:spPr>
          <a:xfrm>
            <a:off x="1874520" y="2372397"/>
            <a:ext cx="9866376" cy="3434043"/>
          </a:xfrm>
        </p:spPr>
        <p:txBody>
          <a:bodyPr vert="horz" lIns="91440" tIns="45720" rIns="91440" bIns="45720" rtlCol="0" anchor="t">
            <a:normAutofit fontScale="92500" lnSpcReduction="10000"/>
          </a:bodyPr>
          <a:lstStyle/>
          <a:p>
            <a:pPr marL="457200"/>
            <a:r>
              <a:rPr lang="en-US" sz="3200" dirty="0">
                <a:solidFill>
                  <a:schemeClr val="tx2"/>
                </a:solidFill>
              </a:rPr>
              <a:t>Any adult patient with an active, progressing life limiting diagnosis (malignant or non-malignant)</a:t>
            </a:r>
          </a:p>
          <a:p>
            <a:pPr marL="0" indent="0">
              <a:buNone/>
            </a:pPr>
            <a:r>
              <a:rPr lang="en-US" sz="3200" b="1" dirty="0">
                <a:solidFill>
                  <a:schemeClr val="tx2"/>
                </a:solidFill>
              </a:rPr>
              <a:t>+</a:t>
            </a:r>
          </a:p>
          <a:p>
            <a:pPr marL="457200"/>
            <a:r>
              <a:rPr lang="en-US" sz="3200" dirty="0">
                <a:solidFill>
                  <a:schemeClr val="tx2"/>
                </a:solidFill>
              </a:rPr>
              <a:t>Unmet or anticipated challenging symptom burden</a:t>
            </a:r>
          </a:p>
          <a:p>
            <a:pPr marL="457200"/>
            <a:endParaRPr lang="en-US" sz="3200" dirty="0">
              <a:solidFill>
                <a:schemeClr val="tx2"/>
              </a:solidFill>
            </a:endParaRPr>
          </a:p>
          <a:p>
            <a:pPr marL="457200"/>
            <a:r>
              <a:rPr lang="en-US" sz="3200" dirty="0">
                <a:solidFill>
                  <a:schemeClr val="tx2"/>
                </a:solidFill>
              </a:rPr>
              <a:t>Psychosocial needs require specialist assessment – consider earlier referral </a:t>
            </a:r>
          </a:p>
          <a:p>
            <a:pPr marL="0"/>
            <a:endParaRPr lang="en-US" sz="3200" dirty="0">
              <a:solidFill>
                <a:schemeClr val="tx2"/>
              </a:solidFill>
            </a:endParaRPr>
          </a:p>
          <a:p>
            <a:pPr marL="0"/>
            <a:endParaRPr lang="en-US" sz="3200" dirty="0">
              <a:solidFill>
                <a:schemeClr val="tx2"/>
              </a:solidFill>
            </a:endParaRPr>
          </a:p>
          <a:p>
            <a:pPr marL="457200"/>
            <a:endParaRPr lang="en-US" sz="1900" dirty="0">
              <a:solidFill>
                <a:schemeClr val="tx2"/>
              </a:solidFill>
            </a:endParaRPr>
          </a:p>
          <a:p>
            <a:pPr marL="0"/>
            <a:endParaRPr lang="en-US" sz="1900" dirty="0">
              <a:solidFill>
                <a:schemeClr val="tx2"/>
              </a:solidFill>
            </a:endParaRPr>
          </a:p>
          <a:p>
            <a:pPr marL="0"/>
            <a:endParaRPr lang="en-US" sz="1900" dirty="0">
              <a:solidFill>
                <a:schemeClr val="tx2"/>
              </a:solidFill>
            </a:endParaRPr>
          </a:p>
        </p:txBody>
      </p:sp>
      <p:grpSp>
        <p:nvGrpSpPr>
          <p:cNvPr id="18" name="Group 17">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22" name="Freeform: Shape 21">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743375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FFF997CD70EC4E8D57F42A9D1D9458" ma:contentTypeVersion="13" ma:contentTypeDescription="Create a new document." ma:contentTypeScope="" ma:versionID="7a22569a3cfa86c46eacc49fd288a418">
  <xsd:schema xmlns:xsd="http://www.w3.org/2001/XMLSchema" xmlns:xs="http://www.w3.org/2001/XMLSchema" xmlns:p="http://schemas.microsoft.com/office/2006/metadata/properties" xmlns:ns2="80e4cb83-a8b8-4474-9846-9def654b56d4" xmlns:ns3="aacf7a36-f8b5-4e77-a319-3a31141a92ea" targetNamespace="http://schemas.microsoft.com/office/2006/metadata/properties" ma:root="true" ma:fieldsID="96b2ba89ab1c0c7d69f13d07c594942c" ns2:_="" ns3:_="">
    <xsd:import namespace="80e4cb83-a8b8-4474-9846-9def654b56d4"/>
    <xsd:import namespace="aacf7a36-f8b5-4e77-a319-3a31141a92e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e4cb83-a8b8-4474-9846-9def654b56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a99e12f-6be7-4a0b-a875-b5ef68f4995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acf7a36-f8b5-4e77-a319-3a31141a92e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4d5c6b9-7be5-45e3-b894-d65c27699658}" ma:internalName="TaxCatchAll" ma:showField="CatchAllData" ma:web="aacf7a36-f8b5-4e77-a319-3a31141a92e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acf7a36-f8b5-4e77-a319-3a31141a92ea" xsi:nil="true"/>
    <lcf76f155ced4ddcb4097134ff3c332f xmlns="80e4cb83-a8b8-4474-9846-9def654b56d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7555058-2429-458A-BAF8-D2937ABEF67D}"/>
</file>

<file path=customXml/itemProps2.xml><?xml version="1.0" encoding="utf-8"?>
<ds:datastoreItem xmlns:ds="http://schemas.openxmlformats.org/officeDocument/2006/customXml" ds:itemID="{9026619C-5FEE-4BE3-A78B-979C7467E4F4}"/>
</file>

<file path=customXml/itemProps3.xml><?xml version="1.0" encoding="utf-8"?>
<ds:datastoreItem xmlns:ds="http://schemas.openxmlformats.org/officeDocument/2006/customXml" ds:itemID="{8C6496CD-520A-4016-A341-81BD586B7C9E}"/>
</file>

<file path=docProps/app.xml><?xml version="1.0" encoding="utf-8"?>
<Properties xmlns="http://schemas.openxmlformats.org/officeDocument/2006/extended-properties" xmlns:vt="http://schemas.openxmlformats.org/officeDocument/2006/docPropsVTypes">
  <Template>office theme</Template>
  <TotalTime>251</TotalTime>
  <Words>1869</Words>
  <Application>Microsoft Office PowerPoint</Application>
  <PresentationFormat>Widescreen</PresentationFormat>
  <Paragraphs>243</Paragraphs>
  <Slides>30</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Aptos</vt:lpstr>
      <vt:lpstr>Aptos Display</vt:lpstr>
      <vt:lpstr>Arial</vt:lpstr>
      <vt:lpstr>Calibri</vt:lpstr>
      <vt:lpstr>Courier New</vt:lpstr>
      <vt:lpstr>Lato</vt:lpstr>
      <vt:lpstr>office theme</vt:lpstr>
      <vt:lpstr>GP Symposium Day Palliative Care</vt:lpstr>
      <vt:lpstr>What (is palliative care?)</vt:lpstr>
      <vt:lpstr>Time...</vt:lpstr>
      <vt:lpstr>Advance Care Planning</vt:lpstr>
      <vt:lpstr>What</vt:lpstr>
      <vt:lpstr>Where? </vt:lpstr>
      <vt:lpstr>Where? SPARTA catchment area </vt:lpstr>
      <vt:lpstr>Who? – staffing </vt:lpstr>
      <vt:lpstr>Referral Criteria</vt:lpstr>
      <vt:lpstr>How and when (to refer) </vt:lpstr>
      <vt:lpstr>Example  Renal Supportive Care  </vt:lpstr>
      <vt:lpstr>Example Community patient</vt:lpstr>
      <vt:lpstr>MASS PCEP</vt:lpstr>
      <vt:lpstr>SPACE Specialist Palliative Care in Aged Care</vt:lpstr>
      <vt:lpstr>SPACE Project Goals are to:</vt:lpstr>
      <vt:lpstr>Referral Criteria</vt:lpstr>
      <vt:lpstr>Example SPACE patient</vt:lpstr>
      <vt:lpstr>Example (recurrent) inpatient/OPD</vt:lpstr>
      <vt:lpstr>PowerPoint Presentation</vt:lpstr>
      <vt:lpstr>Community Based Palliative Care  </vt:lpstr>
      <vt:lpstr>Blue Care Service offerings.</vt:lpstr>
      <vt:lpstr>PowerPoint Presentation</vt:lpstr>
      <vt:lpstr>St Andrew’s Specialist Palliative Care</vt:lpstr>
      <vt:lpstr>Symptoms approaching End of Life</vt:lpstr>
      <vt:lpstr>Analgesics </vt:lpstr>
      <vt:lpstr>Antiemetics </vt:lpstr>
      <vt:lpstr>Anxiolytics</vt:lpstr>
      <vt:lpstr>Breathlessness </vt:lpstr>
      <vt:lpstr>End of Life prescribing </vt:lpstr>
      <vt:lpstr>Syringe Driver Infusion example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Sarah Northfield</dc:creator>
  <cp:lastModifiedBy>Sarah Northfield</cp:lastModifiedBy>
  <cp:revision>58</cp:revision>
  <dcterms:created xsi:type="dcterms:W3CDTF">2025-07-05T09:53:07Z</dcterms:created>
  <dcterms:modified xsi:type="dcterms:W3CDTF">2025-07-25T07:48:27Z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0x010100E6FFF997CD70EC4E8D57F42A9D1D9458</vt:lpwstr>
  </property>
</Properties>
</file>